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0C81D-D6D4-41E2-B91F-13675FA2EC39}" type="datetimeFigureOut">
              <a:rPr lang="en-US" smtClean="0"/>
              <a:t>7/8/22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E5FEF-789C-4ECB-98EC-CAA118C49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8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222B28-B7C0-4C4F-952D-98878AB0CA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49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2B6D-4535-6C4A-A84C-228A05CB8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5EF5D-644B-6F40-9053-ED2A5B902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EE11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1753979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BE3F54-A244-374A-97BC-6153F361702E}"/>
              </a:ext>
            </a:extLst>
          </p:cNvPr>
          <p:cNvSpPr/>
          <p:nvPr userDrawn="1"/>
        </p:nvSpPr>
        <p:spPr>
          <a:xfrm>
            <a:off x="-133350" y="4562475"/>
            <a:ext cx="6229350" cy="561975"/>
          </a:xfrm>
          <a:prstGeom prst="rect">
            <a:avLst/>
          </a:prstGeom>
          <a:solidFill>
            <a:srgbClr val="1047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33E96-E648-C344-8F2F-99EF0AD17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58418"/>
            <a:ext cx="9340850" cy="2904057"/>
          </a:xfrm>
        </p:spPr>
        <p:txBody>
          <a:bodyPr anchor="b"/>
          <a:lstStyle>
            <a:lvl1pPr>
              <a:defRPr sz="6000">
                <a:solidFill>
                  <a:srgbClr val="10473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1282A-37CA-1A42-8A13-5DB3A285B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57725"/>
            <a:ext cx="9340850" cy="466725"/>
          </a:xfrm>
        </p:spPr>
        <p:txBody>
          <a:bodyPr/>
          <a:lstStyle>
            <a:lvl1pPr marL="0" indent="0">
              <a:buNone/>
              <a:defRPr sz="2400">
                <a:solidFill>
                  <a:srgbClr val="FEE11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D7568-6A08-4442-8D70-62244FF2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1800" y="6321425"/>
            <a:ext cx="1504950" cy="466725"/>
          </a:xfrm>
        </p:spPr>
        <p:txBody>
          <a:bodyPr/>
          <a:lstStyle/>
          <a:p>
            <a:fld id="{A9EC747C-DC19-354C-AB46-3BC22055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0669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D7292-86FC-8E41-A017-6A319E692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487362"/>
            <a:ext cx="1022985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1DF6E-60BB-7F46-A720-C91CB0C68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900" y="1970087"/>
            <a:ext cx="102298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1171C3B-C12D-8D43-9D14-3D320807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1800" y="6321425"/>
            <a:ext cx="1504950" cy="466725"/>
          </a:xfrm>
        </p:spPr>
        <p:txBody>
          <a:bodyPr/>
          <a:lstStyle/>
          <a:p>
            <a:fld id="{A9EC747C-DC19-354C-AB46-3BC22055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4333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B25E2-979A-7E48-85A0-43080529C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C355C-F74A-464D-A396-FEFD1218CA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60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73039-ECBF-F84F-A5BF-CDD2B7A71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60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F4E0A-8769-3A46-99FE-AC3788214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7150" y="6356350"/>
            <a:ext cx="2743200" cy="365125"/>
          </a:xfrm>
        </p:spPr>
        <p:txBody>
          <a:bodyPr/>
          <a:lstStyle/>
          <a:p>
            <a:fld id="{A9EC747C-DC19-354C-AB46-3BC22055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089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AFC2E-4B30-8541-9A1E-6D83B78C3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81469-96FB-3642-AF84-99EF12F46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3E661-43A0-8F4B-A344-0F42AA043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453AE8-24E1-2A42-AB1B-1CAE7080A0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47E4BC-1FCF-C84F-BA38-C6A8342A7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1FD2A0-88FA-C740-97FD-7A048029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B03F-C022-F84C-9473-6B0C65A551B5}" type="datetimeFigureOut">
              <a:rPr lang="en-US" smtClean="0"/>
              <a:t>7/8/22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EEF078-DA4C-6349-A7D3-66E62A92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B6FFD5-129A-DB49-8A9E-FEAB61DB9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747C-DC19-354C-AB46-3BC22055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4701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BC2A2-019B-C840-AEB3-CECB2805A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65125"/>
            <a:ext cx="1007745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BD47D-BD3C-924C-A9BB-7F9D285C5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1800" y="6321425"/>
            <a:ext cx="1504950" cy="466725"/>
          </a:xfrm>
        </p:spPr>
        <p:txBody>
          <a:bodyPr/>
          <a:lstStyle/>
          <a:p>
            <a:fld id="{A9EC747C-DC19-354C-AB46-3BC22055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1877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99032C-7EC0-1148-ABB1-6D101616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B03F-C022-F84C-9473-6B0C65A551B5}" type="datetimeFigureOut">
              <a:rPr lang="en-US" smtClean="0"/>
              <a:t>7/8/22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82F62E-A009-0A43-B26B-78273FFA9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E5A4A-1A6B-6149-AFFB-CA406EC5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747C-DC19-354C-AB46-3BC22055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0045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CC639-B85E-904A-930D-7FB1B18B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2A36E-2FEF-2648-84D4-732F6DAF0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78157-6B10-3749-B1A2-6144C8CC0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E8027-480A-C14A-8825-6073D3DB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B03F-C022-F84C-9473-6B0C65A551B5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88254-249D-8545-A117-3EE7ED2FB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65D29-D149-9245-83C4-6F17D7D3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747C-DC19-354C-AB46-3BC22055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601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0E6ED-D83B-9A45-B2C5-A76CC2018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6270C-7964-8547-AF82-B7FF19FF1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2E863-D9CA-6A4E-91C2-40A4329CF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4A246-704B-344F-8864-7B2B1AF3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B03F-C022-F84C-9473-6B0C65A551B5}" type="datetimeFigureOut">
              <a:rPr lang="en-US" smtClean="0"/>
              <a:t>7/8/22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1A483-0B0A-AC4F-B566-48141A6C0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9AE24-1ACB-7C44-87B9-1AD541A89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747C-DC19-354C-AB46-3BC22055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5129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DFDCA-90CD-5E43-8ADE-A3EE75DB7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368EA-FBD7-3C4D-87CE-21F97BC76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FE0AC-EB30-D943-984F-15D7FB0B40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B03F-C022-F84C-9473-6B0C65A551B5}" type="datetimeFigureOut">
              <a:rPr lang="en-US" smtClean="0"/>
              <a:t>7/8/22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F1A09-041D-704C-BA8F-6407D6B9D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7ECD1-0AAA-9744-B89C-4AEEE7EC0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747C-DC19-354C-AB46-3BC22055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3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84E914B-78FB-4665-92F4-31B89E579392}"/>
              </a:ext>
            </a:extLst>
          </p:cNvPr>
          <p:cNvSpPr txBox="1">
            <a:spLocks/>
          </p:cNvSpPr>
          <p:nvPr/>
        </p:nvSpPr>
        <p:spPr>
          <a:xfrm>
            <a:off x="47551" y="85688"/>
            <a:ext cx="1022985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Course Planning Template – example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E709AB2-B44B-42AA-8296-11673E24B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971880"/>
              </p:ext>
            </p:extLst>
          </p:nvPr>
        </p:nvGraphicFramePr>
        <p:xfrm>
          <a:off x="306613" y="879451"/>
          <a:ext cx="11624322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767">
                  <a:extLst>
                    <a:ext uri="{9D8B030D-6E8A-4147-A177-3AD203B41FA5}">
                      <a16:colId xmlns:a16="http://schemas.microsoft.com/office/drawing/2014/main" val="2051547600"/>
                    </a:ext>
                  </a:extLst>
                </a:gridCol>
                <a:gridCol w="2062715">
                  <a:extLst>
                    <a:ext uri="{9D8B030D-6E8A-4147-A177-3AD203B41FA5}">
                      <a16:colId xmlns:a16="http://schemas.microsoft.com/office/drawing/2014/main" val="347649787"/>
                    </a:ext>
                  </a:extLst>
                </a:gridCol>
                <a:gridCol w="2147776">
                  <a:extLst>
                    <a:ext uri="{9D8B030D-6E8A-4147-A177-3AD203B41FA5}">
                      <a16:colId xmlns:a16="http://schemas.microsoft.com/office/drawing/2014/main" val="4224189776"/>
                    </a:ext>
                  </a:extLst>
                </a:gridCol>
                <a:gridCol w="1988283">
                  <a:extLst>
                    <a:ext uri="{9D8B030D-6E8A-4147-A177-3AD203B41FA5}">
                      <a16:colId xmlns:a16="http://schemas.microsoft.com/office/drawing/2014/main" val="2487561126"/>
                    </a:ext>
                  </a:extLst>
                </a:gridCol>
                <a:gridCol w="1935124">
                  <a:extLst>
                    <a:ext uri="{9D8B030D-6E8A-4147-A177-3AD203B41FA5}">
                      <a16:colId xmlns:a16="http://schemas.microsoft.com/office/drawing/2014/main" val="793071568"/>
                    </a:ext>
                  </a:extLst>
                </a:gridCol>
                <a:gridCol w="2586657">
                  <a:extLst>
                    <a:ext uri="{9D8B030D-6E8A-4147-A177-3AD203B41FA5}">
                      <a16:colId xmlns:a16="http://schemas.microsoft.com/office/drawing/2014/main" val="1571675068"/>
                    </a:ext>
                  </a:extLst>
                </a:gridCol>
              </a:tblGrid>
              <a:tr h="223283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Week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Unit/Module-Level Learning Objectives</a:t>
                      </a:r>
                    </a:p>
                    <a:p>
                      <a:pPr lvl="0"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Students will be able to do these 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</a:rPr>
                        <a:t>specific things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</a:rPr>
                        <a:t> which lead toward the broader course-level learning objectives.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Assignments or Assessments</a:t>
                      </a:r>
                    </a:p>
                    <a:p>
                      <a:pPr lvl="0">
                        <a:buNone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Students will practice or demonstrate their learning in these ways...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Formative Feedback</a:t>
                      </a:r>
                    </a:p>
                    <a:p>
                      <a:pPr lvl="0">
                        <a:buNone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...and receive this formative feedback on their efforts through these channels...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Learning Activities</a:t>
                      </a:r>
                    </a:p>
                    <a:p>
                      <a:pPr lvl="0">
                        <a:buNone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...as they experience these types of activities or engage in these interactions with the instructor and other students...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Lecture Topics, Readings, or Other Resources</a:t>
                      </a:r>
                    </a:p>
                    <a:p>
                      <a:pPr lvl="0">
                        <a:buNone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...and complete these readings and/or access these lectures and resources.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175830"/>
                  </a:ext>
                </a:extLst>
              </a:tr>
              <a:tr h="2901476"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dirty="0"/>
                        <a:t>Students will be able to apply one or more literary theories in the analysis of [book]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400" dirty="0"/>
                        <a:t>Textual analysis of at least 1 required text that includes an application of the appropriate literary theory</a:t>
                      </a:r>
                    </a:p>
                    <a:p>
                      <a:pPr marL="0" lvl="0" indent="0">
                        <a:buNone/>
                      </a:pPr>
                      <a:endParaRPr lang="en-US" sz="1400" dirty="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400" dirty="0"/>
                        <a:t>Quizzes on the assigned readings, including questions on applying literary theory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Student proposals for textual analysis paper submitted for early feedback</a:t>
                      </a:r>
                    </a:p>
                    <a:p>
                      <a:pPr marL="0" lvl="0" indent="0">
                        <a:buClr>
                          <a:srgbClr val="000000"/>
                        </a:buClr>
                        <a:buNone/>
                      </a:pPr>
                      <a:endParaRPr lang="en-US" sz="1400" b="0" i="0" u="none" strike="noStrike" noProof="0">
                        <a:latin typeface="Calibri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Peer-review of first draft of textural analysis paper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400" b="0" i="0" u="none" strike="noStrike" noProof="0">
                        <a:latin typeface="Calibri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400" b="0" i="0" u="none" strike="noStrike" noProof="0">
                          <a:latin typeface="Calibri"/>
                        </a:rPr>
                        <a:t>Computer graded quizzes provide right/wrong answer explanations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400" b="0" i="0" u="none" strike="noStrike" noProof="0">
                        <a:latin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Small group discussions will focus on application of a literary theory to an example paragraph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400" b="0" i="0" u="none" strike="noStrike" noProof="0" dirty="0">
                        <a:latin typeface="Calibri"/>
                      </a:endParaRP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1400" b="0" i="0" u="none" strike="noStrike" noProof="0" dirty="0">
                          <a:latin typeface="Calibri"/>
                        </a:rPr>
                        <a:t>Peer-review of first draft of textual analysis paper with rubric focusing on elements of literary theory application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400" dirty="0"/>
                        <a:t>Lecture on literary theories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1400" dirty="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400" dirty="0"/>
                        <a:t>Relevant chapters from Theory of Literature (Fry 2012)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1400" dirty="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400" dirty="0"/>
                        <a:t>How-To Guide on writing textual analysis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1400" dirty="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400" dirty="0"/>
                        <a:t>Class handouts on literary theories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1400" dirty="0"/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1400" dirty="0"/>
                        <a:t>Anonymous examples of exemplary prior student textual analysis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717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2946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244</Words>
  <Application>Microsoft Macintosh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Arial,Sans-Serif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Schreiner</dc:creator>
  <cp:lastModifiedBy>Bailey Dobbs</cp:lastModifiedBy>
  <cp:revision>3</cp:revision>
  <dcterms:created xsi:type="dcterms:W3CDTF">2022-07-06T05:22:24Z</dcterms:created>
  <dcterms:modified xsi:type="dcterms:W3CDTF">2022-07-08T17:56:05Z</dcterms:modified>
</cp:coreProperties>
</file>