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2" r:id="rId5"/>
  </p:sldMasterIdLst>
  <p:notesMasterIdLst>
    <p:notesMasterId r:id="rId15"/>
  </p:notesMasterIdLst>
  <p:sldIdLst>
    <p:sldId id="256" r:id="rId6"/>
    <p:sldId id="289" r:id="rId7"/>
    <p:sldId id="1840" r:id="rId8"/>
    <p:sldId id="479" r:id="rId9"/>
    <p:sldId id="1649" r:id="rId10"/>
    <p:sldId id="1677" r:id="rId11"/>
    <p:sldId id="1693" r:id="rId12"/>
    <p:sldId id="261" r:id="rId13"/>
    <p:sldId id="49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9C833F-946F-C74E-BCE2-9287A67F4AED}" v="1" dt="2025-07-28T21:26:22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 autoAdjust="0"/>
    <p:restoredTop sz="83630" autoAdjust="0"/>
  </p:normalViewPr>
  <p:slideViewPr>
    <p:cSldViewPr snapToGrid="0" snapToObjects="1">
      <p:cViewPr>
        <p:scale>
          <a:sx n="94" d="100"/>
          <a:sy n="94" d="100"/>
        </p:scale>
        <p:origin x="1992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agner" userId="8ef2877b-d3c1-4f79-b68c-e8b16a325abe" providerId="ADAL" clId="{829C833F-946F-C74E-BCE2-9287A67F4AED}"/>
    <pc:docChg chg="modSld">
      <pc:chgData name="Richard Wagner" userId="8ef2877b-d3c1-4f79-b68c-e8b16a325abe" providerId="ADAL" clId="{829C833F-946F-C74E-BCE2-9287A67F4AED}" dt="2025-07-28T21:26:22.723" v="0" actId="767"/>
      <pc:docMkLst>
        <pc:docMk/>
      </pc:docMkLst>
      <pc:sldChg chg="addSp modSp">
        <pc:chgData name="Richard Wagner" userId="8ef2877b-d3c1-4f79-b68c-e8b16a325abe" providerId="ADAL" clId="{829C833F-946F-C74E-BCE2-9287A67F4AED}" dt="2025-07-28T21:26:22.723" v="0" actId="767"/>
        <pc:sldMkLst>
          <pc:docMk/>
          <pc:sldMk cId="683268836" sldId="493"/>
        </pc:sldMkLst>
        <pc:spChg chg="add mod">
          <ac:chgData name="Richard Wagner" userId="8ef2877b-d3c1-4f79-b68c-e8b16a325abe" providerId="ADAL" clId="{829C833F-946F-C74E-BCE2-9287A67F4AED}" dt="2025-07-28T21:26:22.723" v="0" actId="767"/>
          <ac:spMkLst>
            <pc:docMk/>
            <pc:sldMk cId="683268836" sldId="493"/>
            <ac:spMk id="6" creationId="{5EB8563F-A482-4436-00ED-AB33DF7F2A67}"/>
          </ac:spMkLst>
        </pc:spChg>
      </pc:sldChg>
    </pc:docChg>
  </pc:docChgLst>
  <pc:docChgLst>
    <pc:chgData name="Val Sawiccy" userId="feab351f-ff53-4bc4-ad6e-6b8d4bfd4e4d" providerId="ADAL" clId="{C0381AE2-B3B0-42E7-830A-568D28377306}"/>
    <pc:docChg chg="undo custSel addSld delSld modSld sldOrd delMainMaster">
      <pc:chgData name="Val Sawiccy" userId="feab351f-ff53-4bc4-ad6e-6b8d4bfd4e4d" providerId="ADAL" clId="{C0381AE2-B3B0-42E7-830A-568D28377306}" dt="2025-06-06T23:22:46.043" v="211" actId="113"/>
      <pc:docMkLst>
        <pc:docMk/>
      </pc:docMkLst>
      <pc:sldChg chg="del">
        <pc:chgData name="Val Sawiccy" userId="feab351f-ff53-4bc4-ad6e-6b8d4bfd4e4d" providerId="ADAL" clId="{C0381AE2-B3B0-42E7-830A-568D28377306}" dt="2025-06-06T23:08:43.968" v="10" actId="47"/>
        <pc:sldMkLst>
          <pc:docMk/>
          <pc:sldMk cId="0" sldId="257"/>
        </pc:sldMkLst>
      </pc:sldChg>
      <pc:sldChg chg="del">
        <pc:chgData name="Val Sawiccy" userId="feab351f-ff53-4bc4-ad6e-6b8d4bfd4e4d" providerId="ADAL" clId="{C0381AE2-B3B0-42E7-830A-568D28377306}" dt="2025-06-06T23:08:44.415" v="11" actId="47"/>
        <pc:sldMkLst>
          <pc:docMk/>
          <pc:sldMk cId="56297721" sldId="258"/>
        </pc:sldMkLst>
      </pc:sldChg>
      <pc:sldChg chg="del">
        <pc:chgData name="Val Sawiccy" userId="feab351f-ff53-4bc4-ad6e-6b8d4bfd4e4d" providerId="ADAL" clId="{C0381AE2-B3B0-42E7-830A-568D28377306}" dt="2025-06-06T23:08:44.995" v="12" actId="47"/>
        <pc:sldMkLst>
          <pc:docMk/>
          <pc:sldMk cId="0" sldId="259"/>
        </pc:sldMkLst>
      </pc:sldChg>
      <pc:sldChg chg="del">
        <pc:chgData name="Val Sawiccy" userId="feab351f-ff53-4bc4-ad6e-6b8d4bfd4e4d" providerId="ADAL" clId="{C0381AE2-B3B0-42E7-830A-568D28377306}" dt="2025-06-06T23:08:47.005" v="13" actId="47"/>
        <pc:sldMkLst>
          <pc:docMk/>
          <pc:sldMk cId="0" sldId="260"/>
        </pc:sldMkLst>
      </pc:sldChg>
      <pc:sldChg chg="del">
        <pc:chgData name="Val Sawiccy" userId="feab351f-ff53-4bc4-ad6e-6b8d4bfd4e4d" providerId="ADAL" clId="{C0381AE2-B3B0-42E7-830A-568D28377306}" dt="2025-06-06T23:08:48.483" v="16" actId="47"/>
        <pc:sldMkLst>
          <pc:docMk/>
          <pc:sldMk cId="0" sldId="262"/>
        </pc:sldMkLst>
      </pc:sldChg>
      <pc:sldChg chg="del">
        <pc:chgData name="Val Sawiccy" userId="feab351f-ff53-4bc4-ad6e-6b8d4bfd4e4d" providerId="ADAL" clId="{C0381AE2-B3B0-42E7-830A-568D28377306}" dt="2025-06-06T23:08:53.001" v="20" actId="47"/>
        <pc:sldMkLst>
          <pc:docMk/>
          <pc:sldMk cId="0" sldId="263"/>
        </pc:sldMkLst>
      </pc:sldChg>
      <pc:sldChg chg="del">
        <pc:chgData name="Val Sawiccy" userId="feab351f-ff53-4bc4-ad6e-6b8d4bfd4e4d" providerId="ADAL" clId="{C0381AE2-B3B0-42E7-830A-568D28377306}" dt="2025-06-06T23:08:47.399" v="14" actId="47"/>
        <pc:sldMkLst>
          <pc:docMk/>
          <pc:sldMk cId="559866905" sldId="268"/>
        </pc:sldMkLst>
      </pc:sldChg>
      <pc:sldChg chg="del">
        <pc:chgData name="Val Sawiccy" userId="feab351f-ff53-4bc4-ad6e-6b8d4bfd4e4d" providerId="ADAL" clId="{C0381AE2-B3B0-42E7-830A-568D28377306}" dt="2025-06-06T23:09:10.426" v="25" actId="47"/>
        <pc:sldMkLst>
          <pc:docMk/>
          <pc:sldMk cId="0" sldId="270"/>
        </pc:sldMkLst>
      </pc:sldChg>
      <pc:sldChg chg="del">
        <pc:chgData name="Val Sawiccy" userId="feab351f-ff53-4bc4-ad6e-6b8d4bfd4e4d" providerId="ADAL" clId="{C0381AE2-B3B0-42E7-830A-568D28377306}" dt="2025-06-06T23:09:08.392" v="22" actId="47"/>
        <pc:sldMkLst>
          <pc:docMk/>
          <pc:sldMk cId="2765979342" sldId="274"/>
        </pc:sldMkLst>
      </pc:sldChg>
      <pc:sldChg chg="del">
        <pc:chgData name="Val Sawiccy" userId="feab351f-ff53-4bc4-ad6e-6b8d4bfd4e4d" providerId="ADAL" clId="{C0381AE2-B3B0-42E7-830A-568D28377306}" dt="2025-06-06T23:09:09.788" v="24" actId="47"/>
        <pc:sldMkLst>
          <pc:docMk/>
          <pc:sldMk cId="1653111632" sldId="276"/>
        </pc:sldMkLst>
      </pc:sldChg>
      <pc:sldChg chg="del">
        <pc:chgData name="Val Sawiccy" userId="feab351f-ff53-4bc4-ad6e-6b8d4bfd4e4d" providerId="ADAL" clId="{C0381AE2-B3B0-42E7-830A-568D28377306}" dt="2025-06-06T23:09:13.290" v="29" actId="47"/>
        <pc:sldMkLst>
          <pc:docMk/>
          <pc:sldMk cId="21574403" sldId="286"/>
        </pc:sldMkLst>
      </pc:sldChg>
      <pc:sldChg chg="del">
        <pc:chgData name="Val Sawiccy" userId="feab351f-ff53-4bc4-ad6e-6b8d4bfd4e4d" providerId="ADAL" clId="{C0381AE2-B3B0-42E7-830A-568D28377306}" dt="2025-06-06T23:09:10.725" v="26" actId="47"/>
        <pc:sldMkLst>
          <pc:docMk/>
          <pc:sldMk cId="0" sldId="287"/>
        </pc:sldMkLst>
      </pc:sldChg>
      <pc:sldChg chg="add del">
        <pc:chgData name="Val Sawiccy" userId="feab351f-ff53-4bc4-ad6e-6b8d4bfd4e4d" providerId="ADAL" clId="{C0381AE2-B3B0-42E7-830A-568D28377306}" dt="2025-06-06T23:08:40.125" v="8" actId="47"/>
        <pc:sldMkLst>
          <pc:docMk/>
          <pc:sldMk cId="1564728207" sldId="289"/>
        </pc:sldMkLst>
      </pc:sldChg>
      <pc:sldChg chg="del">
        <pc:chgData name="Val Sawiccy" userId="feab351f-ff53-4bc4-ad6e-6b8d4bfd4e4d" providerId="ADAL" clId="{C0381AE2-B3B0-42E7-830A-568D28377306}" dt="2025-06-06T23:09:11.746" v="27" actId="47"/>
        <pc:sldMkLst>
          <pc:docMk/>
          <pc:sldMk cId="2134010500" sldId="417"/>
        </pc:sldMkLst>
      </pc:sldChg>
      <pc:sldChg chg="del">
        <pc:chgData name="Val Sawiccy" userId="feab351f-ff53-4bc4-ad6e-6b8d4bfd4e4d" providerId="ADAL" clId="{C0381AE2-B3B0-42E7-830A-568D28377306}" dt="2025-06-06T23:08:34.395" v="0" actId="47"/>
        <pc:sldMkLst>
          <pc:docMk/>
          <pc:sldMk cId="1550008967" sldId="458"/>
        </pc:sldMkLst>
      </pc:sldChg>
      <pc:sldChg chg="del">
        <pc:chgData name="Val Sawiccy" userId="feab351f-ff53-4bc4-ad6e-6b8d4bfd4e4d" providerId="ADAL" clId="{C0381AE2-B3B0-42E7-830A-568D28377306}" dt="2025-06-06T23:08:35.405" v="2" actId="47"/>
        <pc:sldMkLst>
          <pc:docMk/>
          <pc:sldMk cId="3832197163" sldId="472"/>
        </pc:sldMkLst>
      </pc:sldChg>
      <pc:sldChg chg="del">
        <pc:chgData name="Val Sawiccy" userId="feab351f-ff53-4bc4-ad6e-6b8d4bfd4e4d" providerId="ADAL" clId="{C0381AE2-B3B0-42E7-830A-568D28377306}" dt="2025-06-06T23:08:52.120" v="19" actId="47"/>
        <pc:sldMkLst>
          <pc:docMk/>
          <pc:sldMk cId="2517495558" sldId="478"/>
        </pc:sldMkLst>
      </pc:sldChg>
      <pc:sldChg chg="addSp modSp mod">
        <pc:chgData name="Val Sawiccy" userId="feab351f-ff53-4bc4-ad6e-6b8d4bfd4e4d" providerId="ADAL" clId="{C0381AE2-B3B0-42E7-830A-568D28377306}" dt="2025-06-06T23:20:13.162" v="193" actId="1076"/>
        <pc:sldMkLst>
          <pc:docMk/>
          <pc:sldMk cId="1393858218" sldId="479"/>
        </pc:sldMkLst>
      </pc:sldChg>
      <pc:sldChg chg="del">
        <pc:chgData name="Val Sawiccy" userId="feab351f-ff53-4bc4-ad6e-6b8d4bfd4e4d" providerId="ADAL" clId="{C0381AE2-B3B0-42E7-830A-568D28377306}" dt="2025-06-06T23:09:07.341" v="21" actId="47"/>
        <pc:sldMkLst>
          <pc:docMk/>
          <pc:sldMk cId="3515532293" sldId="480"/>
        </pc:sldMkLst>
      </pc:sldChg>
      <pc:sldChg chg="del">
        <pc:chgData name="Val Sawiccy" userId="feab351f-ff53-4bc4-ad6e-6b8d4bfd4e4d" providerId="ADAL" clId="{C0381AE2-B3B0-42E7-830A-568D28377306}" dt="2025-06-06T23:09:09.593" v="23" actId="47"/>
        <pc:sldMkLst>
          <pc:docMk/>
          <pc:sldMk cId="2468529614" sldId="481"/>
        </pc:sldMkLst>
      </pc:sldChg>
      <pc:sldChg chg="del">
        <pc:chgData name="Val Sawiccy" userId="feab351f-ff53-4bc4-ad6e-6b8d4bfd4e4d" providerId="ADAL" clId="{C0381AE2-B3B0-42E7-830A-568D28377306}" dt="2025-06-06T23:08:49.331" v="17" actId="47"/>
        <pc:sldMkLst>
          <pc:docMk/>
          <pc:sldMk cId="3234906704" sldId="486"/>
        </pc:sldMkLst>
      </pc:sldChg>
      <pc:sldChg chg="modSp mod modNotesTx">
        <pc:chgData name="Val Sawiccy" userId="feab351f-ff53-4bc4-ad6e-6b8d4bfd4e4d" providerId="ADAL" clId="{C0381AE2-B3B0-42E7-830A-568D28377306}" dt="2025-06-06T23:18:46.866" v="187" actId="20577"/>
        <pc:sldMkLst>
          <pc:docMk/>
          <pc:sldMk cId="683268836" sldId="493"/>
        </pc:sldMkLst>
      </pc:sldChg>
      <pc:sldChg chg="del">
        <pc:chgData name="Val Sawiccy" userId="feab351f-ff53-4bc4-ad6e-6b8d4bfd4e4d" providerId="ADAL" clId="{C0381AE2-B3B0-42E7-830A-568D28377306}" dt="2025-06-06T23:09:12.336" v="28" actId="47"/>
        <pc:sldMkLst>
          <pc:docMk/>
          <pc:sldMk cId="248491665" sldId="506"/>
        </pc:sldMkLst>
      </pc:sldChg>
      <pc:sldChg chg="add del">
        <pc:chgData name="Val Sawiccy" userId="feab351f-ff53-4bc4-ad6e-6b8d4bfd4e4d" providerId="ADAL" clId="{C0381AE2-B3B0-42E7-830A-568D28377306}" dt="2025-06-06T23:08:43.120" v="9" actId="47"/>
        <pc:sldMkLst>
          <pc:docMk/>
          <pc:sldMk cId="240457847" sldId="507"/>
        </pc:sldMkLst>
      </pc:sldChg>
      <pc:sldChg chg="del">
        <pc:chgData name="Val Sawiccy" userId="feab351f-ff53-4bc4-ad6e-6b8d4bfd4e4d" providerId="ADAL" clId="{C0381AE2-B3B0-42E7-830A-568D28377306}" dt="2025-06-06T23:08:34.934" v="1" actId="47"/>
        <pc:sldMkLst>
          <pc:docMk/>
          <pc:sldMk cId="421974815" sldId="522"/>
        </pc:sldMkLst>
      </pc:sldChg>
      <pc:sldChg chg="del">
        <pc:chgData name="Val Sawiccy" userId="feab351f-ff53-4bc4-ad6e-6b8d4bfd4e4d" providerId="ADAL" clId="{C0381AE2-B3B0-42E7-830A-568D28377306}" dt="2025-06-06T23:08:36.138" v="4" actId="47"/>
        <pc:sldMkLst>
          <pc:docMk/>
          <pc:sldMk cId="2117886724" sldId="1340"/>
        </pc:sldMkLst>
      </pc:sldChg>
      <pc:sldChg chg="addSp modSp mod">
        <pc:chgData name="Val Sawiccy" userId="feab351f-ff53-4bc4-ad6e-6b8d4bfd4e4d" providerId="ADAL" clId="{C0381AE2-B3B0-42E7-830A-568D28377306}" dt="2025-06-06T23:13:19.697" v="76"/>
        <pc:sldMkLst>
          <pc:docMk/>
          <pc:sldMk cId="3893574401" sldId="1649"/>
        </pc:sldMkLst>
      </pc:sldChg>
      <pc:sldChg chg="addSp delSp modSp add del mod ord modNotesTx">
        <pc:chgData name="Val Sawiccy" userId="feab351f-ff53-4bc4-ad6e-6b8d4bfd4e4d" providerId="ADAL" clId="{C0381AE2-B3B0-42E7-830A-568D28377306}" dt="2025-06-06T23:16:21.496" v="159" actId="47"/>
        <pc:sldMkLst>
          <pc:docMk/>
          <pc:sldMk cId="810146755" sldId="1672"/>
        </pc:sldMkLst>
      </pc:sldChg>
      <pc:sldChg chg="addSp modSp mod">
        <pc:chgData name="Val Sawiccy" userId="feab351f-ff53-4bc4-ad6e-6b8d4bfd4e4d" providerId="ADAL" clId="{C0381AE2-B3B0-42E7-830A-568D28377306}" dt="2025-06-06T23:14:31.781" v="86" actId="1076"/>
        <pc:sldMkLst>
          <pc:docMk/>
          <pc:sldMk cId="1519288479" sldId="1677"/>
        </pc:sldMkLst>
      </pc:sldChg>
      <pc:sldChg chg="del">
        <pc:chgData name="Val Sawiccy" userId="feab351f-ff53-4bc4-ad6e-6b8d4bfd4e4d" providerId="ADAL" clId="{C0381AE2-B3B0-42E7-830A-568D28377306}" dt="2025-06-06T23:08:51.583" v="18" actId="47"/>
        <pc:sldMkLst>
          <pc:docMk/>
          <pc:sldMk cId="2326911957" sldId="1690"/>
        </pc:sldMkLst>
      </pc:sldChg>
      <pc:sldChg chg="del">
        <pc:chgData name="Val Sawiccy" userId="feab351f-ff53-4bc4-ad6e-6b8d4bfd4e4d" providerId="ADAL" clId="{C0381AE2-B3B0-42E7-830A-568D28377306}" dt="2025-06-06T23:08:35.735" v="3" actId="47"/>
        <pc:sldMkLst>
          <pc:docMk/>
          <pc:sldMk cId="3994772037" sldId="1691"/>
        </pc:sldMkLst>
      </pc:sldChg>
      <pc:sldChg chg="addSp delSp modSp add del mod">
        <pc:chgData name="Val Sawiccy" userId="feab351f-ff53-4bc4-ad6e-6b8d4bfd4e4d" providerId="ADAL" clId="{C0381AE2-B3B0-42E7-830A-568D28377306}" dt="2025-06-06T23:17:00.514" v="166" actId="14100"/>
        <pc:sldMkLst>
          <pc:docMk/>
          <pc:sldMk cId="2477908908" sldId="1693"/>
        </pc:sldMkLst>
      </pc:sldChg>
      <pc:sldChg chg="del">
        <pc:chgData name="Val Sawiccy" userId="feab351f-ff53-4bc4-ad6e-6b8d4bfd4e4d" providerId="ADAL" clId="{C0381AE2-B3B0-42E7-830A-568D28377306}" dt="2025-06-06T23:08:48.054" v="15" actId="47"/>
        <pc:sldMkLst>
          <pc:docMk/>
          <pc:sldMk cId="3834727846" sldId="1694"/>
        </pc:sldMkLst>
      </pc:sldChg>
      <pc:sldChg chg="modSp add mod">
        <pc:chgData name="Val Sawiccy" userId="feab351f-ff53-4bc4-ad6e-6b8d4bfd4e4d" providerId="ADAL" clId="{C0381AE2-B3B0-42E7-830A-568D28377306}" dt="2025-06-06T23:22:46.043" v="211" actId="113"/>
        <pc:sldMkLst>
          <pc:docMk/>
          <pc:sldMk cId="2399749895" sldId="1840"/>
        </pc:sldMkLst>
      </pc:sldChg>
      <pc:sldMasterChg chg="del delSldLayout">
        <pc:chgData name="Val Sawiccy" userId="feab351f-ff53-4bc4-ad6e-6b8d4bfd4e4d" providerId="ADAL" clId="{C0381AE2-B3B0-42E7-830A-568D28377306}" dt="2025-06-06T23:08:36.138" v="4" actId="47"/>
        <pc:sldMasterMkLst>
          <pc:docMk/>
          <pc:sldMasterMk cId="4006228958" sldId="2147483660"/>
        </pc:sldMasterMkLst>
        <pc:sldLayoutChg chg="del">
          <pc:chgData name="Val Sawiccy" userId="feab351f-ff53-4bc4-ad6e-6b8d4bfd4e4d" providerId="ADAL" clId="{C0381AE2-B3B0-42E7-830A-568D28377306}" dt="2025-06-06T23:08:36.138" v="4" actId="47"/>
          <pc:sldLayoutMkLst>
            <pc:docMk/>
            <pc:sldMasterMk cId="4006228958" sldId="2147483660"/>
            <pc:sldLayoutMk cId="2772430355" sldId="2147483661"/>
          </pc:sldLayoutMkLst>
        </pc:sldLayoutChg>
        <pc:sldLayoutChg chg="del">
          <pc:chgData name="Val Sawiccy" userId="feab351f-ff53-4bc4-ad6e-6b8d4bfd4e4d" providerId="ADAL" clId="{C0381AE2-B3B0-42E7-830A-568D28377306}" dt="2025-06-06T23:08:36.138" v="4" actId="47"/>
          <pc:sldLayoutMkLst>
            <pc:docMk/>
            <pc:sldMasterMk cId="4006228958" sldId="2147483660"/>
            <pc:sldLayoutMk cId="685039356" sldId="2147483662"/>
          </pc:sldLayoutMkLst>
        </pc:sldLayoutChg>
        <pc:sldLayoutChg chg="del">
          <pc:chgData name="Val Sawiccy" userId="feab351f-ff53-4bc4-ad6e-6b8d4bfd4e4d" providerId="ADAL" clId="{C0381AE2-B3B0-42E7-830A-568D28377306}" dt="2025-06-06T23:08:36.138" v="4" actId="47"/>
          <pc:sldLayoutMkLst>
            <pc:docMk/>
            <pc:sldMasterMk cId="4006228958" sldId="2147483660"/>
            <pc:sldLayoutMk cId="3614344285" sldId="2147483663"/>
          </pc:sldLayoutMkLst>
        </pc:sldLayoutChg>
        <pc:sldLayoutChg chg="del">
          <pc:chgData name="Val Sawiccy" userId="feab351f-ff53-4bc4-ad6e-6b8d4bfd4e4d" providerId="ADAL" clId="{C0381AE2-B3B0-42E7-830A-568D28377306}" dt="2025-06-06T23:08:36.138" v="4" actId="47"/>
          <pc:sldLayoutMkLst>
            <pc:docMk/>
            <pc:sldMasterMk cId="4006228958" sldId="2147483660"/>
            <pc:sldLayoutMk cId="1058241058" sldId="2147483664"/>
          </pc:sldLayoutMkLst>
        </pc:sldLayoutChg>
        <pc:sldLayoutChg chg="del">
          <pc:chgData name="Val Sawiccy" userId="feab351f-ff53-4bc4-ad6e-6b8d4bfd4e4d" providerId="ADAL" clId="{C0381AE2-B3B0-42E7-830A-568D28377306}" dt="2025-06-06T23:08:36.138" v="4" actId="47"/>
          <pc:sldLayoutMkLst>
            <pc:docMk/>
            <pc:sldMasterMk cId="4006228958" sldId="2147483660"/>
            <pc:sldLayoutMk cId="1041984823" sldId="2147483665"/>
          </pc:sldLayoutMkLst>
        </pc:sldLayoutChg>
        <pc:sldLayoutChg chg="del">
          <pc:chgData name="Val Sawiccy" userId="feab351f-ff53-4bc4-ad6e-6b8d4bfd4e4d" providerId="ADAL" clId="{C0381AE2-B3B0-42E7-830A-568D28377306}" dt="2025-06-06T23:08:36.138" v="4" actId="47"/>
          <pc:sldLayoutMkLst>
            <pc:docMk/>
            <pc:sldMasterMk cId="4006228958" sldId="2147483660"/>
            <pc:sldLayoutMk cId="668427487" sldId="2147483666"/>
          </pc:sldLayoutMkLst>
        </pc:sldLayoutChg>
        <pc:sldLayoutChg chg="del">
          <pc:chgData name="Val Sawiccy" userId="feab351f-ff53-4bc4-ad6e-6b8d4bfd4e4d" providerId="ADAL" clId="{C0381AE2-B3B0-42E7-830A-568D28377306}" dt="2025-06-06T23:08:36.138" v="4" actId="47"/>
          <pc:sldLayoutMkLst>
            <pc:docMk/>
            <pc:sldMasterMk cId="4006228958" sldId="2147483660"/>
            <pc:sldLayoutMk cId="654662139" sldId="2147483667"/>
          </pc:sldLayoutMkLst>
        </pc:sldLayoutChg>
        <pc:sldLayoutChg chg="del">
          <pc:chgData name="Val Sawiccy" userId="feab351f-ff53-4bc4-ad6e-6b8d4bfd4e4d" providerId="ADAL" clId="{C0381AE2-B3B0-42E7-830A-568D28377306}" dt="2025-06-06T23:08:36.138" v="4" actId="47"/>
          <pc:sldLayoutMkLst>
            <pc:docMk/>
            <pc:sldMasterMk cId="4006228958" sldId="2147483660"/>
            <pc:sldLayoutMk cId="1154223830" sldId="2147483668"/>
          </pc:sldLayoutMkLst>
        </pc:sldLayoutChg>
        <pc:sldLayoutChg chg="del">
          <pc:chgData name="Val Sawiccy" userId="feab351f-ff53-4bc4-ad6e-6b8d4bfd4e4d" providerId="ADAL" clId="{C0381AE2-B3B0-42E7-830A-568D28377306}" dt="2025-06-06T23:08:36.138" v="4" actId="47"/>
          <pc:sldLayoutMkLst>
            <pc:docMk/>
            <pc:sldMasterMk cId="4006228958" sldId="2147483660"/>
            <pc:sldLayoutMk cId="769139802" sldId="2147483669"/>
          </pc:sldLayoutMkLst>
        </pc:sldLayoutChg>
        <pc:sldLayoutChg chg="del">
          <pc:chgData name="Val Sawiccy" userId="feab351f-ff53-4bc4-ad6e-6b8d4bfd4e4d" providerId="ADAL" clId="{C0381AE2-B3B0-42E7-830A-568D28377306}" dt="2025-06-06T23:08:36.138" v="4" actId="47"/>
          <pc:sldLayoutMkLst>
            <pc:docMk/>
            <pc:sldMasterMk cId="4006228958" sldId="2147483660"/>
            <pc:sldLayoutMk cId="1121241852" sldId="2147483670"/>
          </pc:sldLayoutMkLst>
        </pc:sldLayoutChg>
        <pc:sldLayoutChg chg="del">
          <pc:chgData name="Val Sawiccy" userId="feab351f-ff53-4bc4-ad6e-6b8d4bfd4e4d" providerId="ADAL" clId="{C0381AE2-B3B0-42E7-830A-568D28377306}" dt="2025-06-06T23:08:36.138" v="4" actId="47"/>
          <pc:sldLayoutMkLst>
            <pc:docMk/>
            <pc:sldMasterMk cId="4006228958" sldId="2147483660"/>
            <pc:sldLayoutMk cId="106999763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D1DED-2541-5348-B222-AEAA2D01F292}" type="datetimeFigureOut">
              <a:rPr lang="en-US" smtClean="0"/>
              <a:pPr/>
              <a:t>7/28/25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E1B20-95F2-AF4C-A98F-88811FF6B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E1B20-95F2-AF4C-A98F-88811FF6B9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97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E1B20-95F2-AF4C-A98F-88811FF6B9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50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BE6A2-0115-ACEF-45FC-E3CE617F6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8A0A18-F933-B1AC-D0B4-FDCB2AE6D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A26C24-B73A-BEE9-9F4E-D9C1A0DED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have a condensed version of what is on Canvas page</a:t>
            </a:r>
          </a:p>
          <a:p>
            <a:r>
              <a:rPr lang="en-US" dirty="0"/>
              <a:t>move to day 1</a:t>
            </a:r>
            <a:br>
              <a:rPr lang="en-US" dirty="0"/>
            </a:br>
            <a:endParaRPr lang="en-US" dirty="0"/>
          </a:p>
          <a:p>
            <a:r>
              <a:rPr lang="en-US" dirty="0"/>
              <a:t>Text = the cardiac cycle consists of alternate periods of systole (Contraction/emptying) and diastole (relaxation/filling)</a:t>
            </a:r>
          </a:p>
          <a:p>
            <a:pPr marL="174982" indent="-174982">
              <a:buFontTx/>
              <a:buChar char="-"/>
            </a:pPr>
            <a:r>
              <a:rPr lang="en-US" dirty="0"/>
              <a:t>The events during one heartbeat</a:t>
            </a:r>
          </a:p>
          <a:p>
            <a:pPr marL="174982" indent="-174982">
              <a:buFontTx/>
              <a:buChar char="-"/>
            </a:pPr>
            <a:r>
              <a:rPr lang="en-US" dirty="0"/>
              <a:t>Each cardiac cycle consists of one period of relaxation (diastole) and one period of contraction (systole)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Marieb</a:t>
            </a:r>
            <a:r>
              <a:rPr lang="en-US" dirty="0"/>
              <a:t>) = The cardiac cycle includes all events associated with blood flow through the heart during one complete heartbeat - atrial systole/diastole followed by ventricular systole/diastole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ECG is total electrical activity of the heart not just specific point. </a:t>
            </a:r>
          </a:p>
          <a:p>
            <a:endParaRPr lang="en-US" dirty="0"/>
          </a:p>
          <a:p>
            <a:r>
              <a:rPr lang="en-US" dirty="0"/>
              <a:t>What are the atria doing during Ventricular diastole? (well when they are not in systole, they are in diastole) relaxation period here is when they are both </a:t>
            </a:r>
            <a:r>
              <a:rPr lang="en-US" dirty="0" err="1"/>
              <a:t>relatxing</a:t>
            </a:r>
            <a:r>
              <a:rPr lang="en-US" dirty="0"/>
              <a:t> at the same time. (end of t wave, mid P wave)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F558C-BBFB-153F-4CEB-F8851761F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72C24-A86B-C94A-BF75-A5F24382EF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940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6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6C1629-D0E3-4B89-B8BF-158D5E83069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6666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63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0E4BA-E6C2-D80A-DCA6-324019821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318730-517C-2BDB-63B2-77A4E20B7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0D701D-52D7-23AF-55CE-7A0B086D3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CCB29-52D9-E8FF-2735-95330A015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EE1B20-95F2-AF4C-A98F-88811FF6B9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24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E1B20-95F2-AF4C-A98F-88811FF6B9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66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Break! 2-3 human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E1B20-95F2-AF4C-A98F-88811FF6B9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6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7454-E9AD-4184-B706-74D6A823746C}" type="datetime1">
              <a:rPr lang="en-CA" smtClean="0"/>
              <a:t>2025-07-28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D9C-BE13-FC44-B9C8-49DEA7D3E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9DB9-4099-4DF0-B23F-22029B9639FB}" type="datetime1">
              <a:rPr lang="en-CA" smtClean="0"/>
              <a:t>2025-07-28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D9C-BE13-FC44-B9C8-49DEA7D3E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97FE-5B16-4FBA-94E8-8898DC443C36}" type="datetime1">
              <a:rPr lang="en-CA" smtClean="0"/>
              <a:t>2025-07-28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D9C-BE13-FC44-B9C8-49DEA7D3E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D798-93DA-4661-A47C-8FDAE14096C2}" type="datetime1">
              <a:rPr lang="en-CA" smtClean="0"/>
              <a:t>2025-07-28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E51C-F957-4723-8B1E-A1FD74AB9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1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A437-DAE1-45FA-8A86-C46271E03E86}" type="datetime1">
              <a:rPr lang="en-CA" smtClean="0"/>
              <a:t>2025-07-28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C901-0103-4B06-929F-98B302F28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64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43997-E055-4CB3-B03A-8F8EC9D8D449}" type="datetime1">
              <a:rPr lang="en-CA" smtClean="0"/>
              <a:t>2025-07-28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E36B-C30D-4E65-B869-8CCCAD3EA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44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98A-353F-42A2-9210-708AA9E76F24}" type="datetime1">
              <a:rPr lang="en-CA" smtClean="0"/>
              <a:t>2025-07-28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4AF7-60A8-41A4-AB1A-F5856745F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00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81F7-D644-4FF0-9BE9-D8E1C9228BFA}" type="datetime1">
              <a:rPr lang="en-CA" smtClean="0"/>
              <a:t>2025-07-28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048F-EAB9-45E6-A4E8-80520971D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16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3698-7C9F-47B9-A5AD-A993115FC798}" type="datetime1">
              <a:rPr lang="en-CA" smtClean="0"/>
              <a:t>2025-07-28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2F5C-A280-48A4-946A-F594E1655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28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4A90-7AF7-4D5F-964B-3E50B1ADD3BF}" type="datetime1">
              <a:rPr lang="en-CA" smtClean="0"/>
              <a:t>2025-07-28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0337D-3ED6-4C90-AA2E-9AA45255F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95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1328-DA62-483E-B512-B89FBB9F2586}" type="datetime1">
              <a:rPr lang="en-CA" smtClean="0"/>
              <a:t>2025-07-28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B612-E379-4B0F-9C6A-9F7F0B51F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7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DB-C7F0-49DC-8579-6827A1D0D53B}" type="datetime1">
              <a:rPr lang="en-CA" smtClean="0"/>
              <a:t>2025-07-28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D9C-BE13-FC44-B9C8-49DEA7D3E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6FC7-DDD6-45F1-8733-867DD9BAF989}" type="datetime1">
              <a:rPr lang="en-CA" smtClean="0"/>
              <a:t>2025-07-28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5360E-E182-43E8-8492-49378330B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62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039B-227D-48A7-874B-8C62D4AB041D}" type="datetime1">
              <a:rPr lang="en-CA" smtClean="0"/>
              <a:t>2025-07-28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A8C7-29FB-406E-87E8-FBF4CC5FA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91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9D57-5B33-4B6F-961B-DC8119A9B653}" type="datetime1">
              <a:rPr lang="en-CA" smtClean="0"/>
              <a:t>2025-07-28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D480-76BF-4685-B818-EE7512817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31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CF96-CD42-4179-AB83-B81FB16A4823}" type="datetime1">
              <a:rPr lang="en-CA" smtClean="0"/>
              <a:t>2025-07-28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52688-3830-46D0-AC2D-81C0C12B4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4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82AE-8873-4960-8726-C7D08E02FDE2}" type="datetime1">
              <a:rPr lang="en-CA" smtClean="0"/>
              <a:t>2025-07-28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D9C-BE13-FC44-B9C8-49DEA7D3E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5F24-4508-4164-9754-56A141256407}" type="datetime1">
              <a:rPr lang="en-CA" smtClean="0"/>
              <a:t>2025-07-28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D9C-BE13-FC44-B9C8-49DEA7D3E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2107-680B-4507-8FEC-C900D3B67319}" type="datetime1">
              <a:rPr lang="en-CA" smtClean="0"/>
              <a:t>2025-07-28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D9C-BE13-FC44-B9C8-49DEA7D3E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CE58-1FF5-42F7-BF9E-740DCE9A09A9}" type="datetime1">
              <a:rPr lang="en-CA" smtClean="0"/>
              <a:t>2025-07-28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D9C-BE13-FC44-B9C8-49DEA7D3E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26CD-E5FC-4A3E-9ED4-66CC557952AE}" type="datetime1">
              <a:rPr lang="en-CA" smtClean="0"/>
              <a:t>2025-07-28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D9C-BE13-FC44-B9C8-49DEA7D3E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3EF1-41A8-4CD1-B4CB-84E1EE3DD124}" type="datetime1">
              <a:rPr lang="en-CA" smtClean="0"/>
              <a:t>2025-07-28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D9C-BE13-FC44-B9C8-49DEA7D3E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72ADA-378C-425A-8BE1-793E0D331432}" type="datetime1">
              <a:rPr lang="en-CA" smtClean="0"/>
              <a:t>2025-07-28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D9C-BE13-FC44-B9C8-49DEA7D3E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38F7D-A1CB-4397-8AE7-F46A11AC522C}" type="datetime1">
              <a:rPr lang="en-CA" smtClean="0"/>
              <a:t>2025-07-28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B8D9C-BE13-FC44-B9C8-49DEA7D3E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1FF5-042C-45F6-8784-E0E5351D33BF}" type="datetime1">
              <a:rPr lang="en-CA" smtClean="0"/>
              <a:t>2025-07-28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BDDDF-6AAE-4F17-B05D-361C54DE6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6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elcome">
            <a:extLst>
              <a:ext uri="{FF2B5EF4-FFF2-40B4-BE49-F238E27FC236}">
                <a16:creationId xmlns:a16="http://schemas.microsoft.com/office/drawing/2014/main" id="{D540165F-CA58-4447-9102-E04800864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05" b="38839"/>
          <a:stretch/>
        </p:blipFill>
        <p:spPr bwMode="auto">
          <a:xfrm rot="19656720">
            <a:off x="-631678" y="1343711"/>
            <a:ext cx="7637623" cy="18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b="10023"/>
          <a:stretch>
            <a:fillRect/>
          </a:stretch>
        </p:blipFill>
        <p:spPr>
          <a:xfrm>
            <a:off x="6928200" y="97275"/>
            <a:ext cx="1878406" cy="1825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 t="58709" r="73783" b="28201"/>
          <a:stretch>
            <a:fillRect/>
          </a:stretch>
        </p:blipFill>
        <p:spPr>
          <a:xfrm rot="5551929">
            <a:off x="4558004" y="1845431"/>
            <a:ext cx="2727356" cy="11906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rcRect l="11853" r="70981" b="82600"/>
          <a:stretch>
            <a:fillRect/>
          </a:stretch>
        </p:blipFill>
        <p:spPr>
          <a:xfrm>
            <a:off x="6444778" y="1819225"/>
            <a:ext cx="1422625" cy="12608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rcRect l="11803" t="5294" r="8304" b="13281"/>
          <a:stretch>
            <a:fillRect/>
          </a:stretch>
        </p:blipFill>
        <p:spPr>
          <a:xfrm>
            <a:off x="153319" y="4826898"/>
            <a:ext cx="1666755" cy="18364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9617655">
            <a:off x="2612802" y="4357447"/>
            <a:ext cx="638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Ink Free" panose="03080402000500000000" pitchFamily="66" charset="0"/>
                <a:cs typeface="Chalkduster"/>
              </a:rPr>
              <a:t>HPHY 324 - Physiology II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b="7182"/>
          <a:stretch/>
        </p:blipFill>
        <p:spPr>
          <a:xfrm>
            <a:off x="1578061" y="3871603"/>
            <a:ext cx="2426183" cy="1628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rcRect l="22323" t="28343" r="22454" b="32364"/>
          <a:stretch>
            <a:fillRect/>
          </a:stretch>
        </p:blipFill>
        <p:spPr>
          <a:xfrm>
            <a:off x="3366504" y="2714136"/>
            <a:ext cx="1878406" cy="1443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9A0C9C-3253-10AE-0180-50C784575FFF}"/>
              </a:ext>
            </a:extLst>
          </p:cNvPr>
          <p:cNvSpPr txBox="1"/>
          <p:nvPr/>
        </p:nvSpPr>
        <p:spPr>
          <a:xfrm flipH="1">
            <a:off x="3706050" y="3123855"/>
            <a:ext cx="5435804" cy="3793260"/>
          </a:xfrm>
          <a:prstGeom prst="rtTriangle">
            <a:avLst/>
          </a:prstGeom>
          <a:solidFill>
            <a:srgbClr val="40BCA0">
              <a:alpha val="3215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Ink Free" panose="030804020005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3DB8A2-4392-1DAD-E7C2-8B5C16E5F47F}"/>
              </a:ext>
            </a:extLst>
          </p:cNvPr>
          <p:cNvSpPr txBox="1"/>
          <p:nvPr/>
        </p:nvSpPr>
        <p:spPr>
          <a:xfrm>
            <a:off x="6258697" y="4637067"/>
            <a:ext cx="276309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Form groups of 3 or 4!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13A6B-D2FD-2E0B-B974-2F50A168CBA5}"/>
              </a:ext>
            </a:extLst>
          </p:cNvPr>
          <p:cNvSpPr txBox="1"/>
          <p:nvPr/>
        </p:nvSpPr>
        <p:spPr>
          <a:xfrm flipV="1">
            <a:off x="-23790" y="16613"/>
            <a:ext cx="5529366" cy="3445916"/>
          </a:xfrm>
          <a:prstGeom prst="rtTriangle">
            <a:avLst/>
          </a:prstGeom>
          <a:solidFill>
            <a:srgbClr val="40BCA0">
              <a:alpha val="3215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Ink Free" panose="03080402000500000000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599B5B-AE94-93AF-78FD-8F41D6F77E76}"/>
              </a:ext>
            </a:extLst>
          </p:cNvPr>
          <p:cNvSpPr txBox="1"/>
          <p:nvPr/>
        </p:nvSpPr>
        <p:spPr>
          <a:xfrm>
            <a:off x="-23790" y="208190"/>
            <a:ext cx="27630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Grab 1 Handout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95FEFA-7F9A-0D4C-AF22-EB20A45867B8}"/>
              </a:ext>
            </a:extLst>
          </p:cNvPr>
          <p:cNvSpPr txBox="1"/>
          <p:nvPr/>
        </p:nvSpPr>
        <p:spPr>
          <a:xfrm>
            <a:off x="2119418" y="1250349"/>
            <a:ext cx="7649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venir Black"/>
                <a:cs typeface="Avenir Black"/>
              </a:rPr>
              <a:t>ORE CONCEPTS</a:t>
            </a:r>
          </a:p>
        </p:txBody>
      </p:sp>
      <p:pic>
        <p:nvPicPr>
          <p:cNvPr id="3" name="Picture 2" descr="cc logo 1.png">
            <a:extLst>
              <a:ext uri="{FF2B5EF4-FFF2-40B4-BE49-F238E27FC236}">
                <a16:creationId xmlns:a16="http://schemas.microsoft.com/office/drawing/2014/main" id="{A56830D4-CF82-784F-ADDB-9D0B081EA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1" y="554955"/>
            <a:ext cx="2082800" cy="20003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D57E44-892B-104E-8C27-935EDA710F8B}"/>
              </a:ext>
            </a:extLst>
          </p:cNvPr>
          <p:cNvSpPr txBox="1"/>
          <p:nvPr/>
        </p:nvSpPr>
        <p:spPr>
          <a:xfrm>
            <a:off x="1249680" y="2710995"/>
            <a:ext cx="451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Flow Down Gradients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2AF4A-6FEF-894B-8387-3725B687EC2D}"/>
              </a:ext>
            </a:extLst>
          </p:cNvPr>
          <p:cNvSpPr txBox="1"/>
          <p:nvPr/>
        </p:nvSpPr>
        <p:spPr>
          <a:xfrm>
            <a:off x="1249680" y="3525294"/>
            <a:ext cx="451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Cell-cell communication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3F5189-85C9-9D48-9058-E25ECF74FC3E}"/>
              </a:ext>
            </a:extLst>
          </p:cNvPr>
          <p:cNvSpPr txBox="1"/>
          <p:nvPr/>
        </p:nvSpPr>
        <p:spPr>
          <a:xfrm>
            <a:off x="1249680" y="4339593"/>
            <a:ext cx="451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Structure/Function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FD5BA-D560-2E43-A369-6F9BA35F1E2E}"/>
              </a:ext>
            </a:extLst>
          </p:cNvPr>
          <p:cNvSpPr txBox="1"/>
          <p:nvPr/>
        </p:nvSpPr>
        <p:spPr>
          <a:xfrm>
            <a:off x="1249680" y="5153892"/>
            <a:ext cx="451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Ink Free" panose="03080402000500000000" pitchFamily="66" charset="0"/>
              </a:rPr>
              <a:t>Homeostasis</a:t>
            </a:r>
          </a:p>
        </p:txBody>
      </p:sp>
      <p:pic>
        <p:nvPicPr>
          <p:cNvPr id="10" name="Picture 9" descr="A red sign with yellow text&#10;&#10;Description automatically generated">
            <a:extLst>
              <a:ext uri="{FF2B5EF4-FFF2-40B4-BE49-F238E27FC236}">
                <a16:creationId xmlns:a16="http://schemas.microsoft.com/office/drawing/2014/main" id="{94C5D2C8-7A40-3917-6BE9-51BD0AF2B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541" y="5825112"/>
            <a:ext cx="3067715" cy="955865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750B8C7-38C3-4B55-B704-F59F9859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D9C-BE13-FC44-B9C8-49DEA7D3ED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99C27-1B85-B2A8-EA31-D453EB0C7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F0294B-0D95-A675-F029-7E402045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B8D9C-BE13-FC44-B9C8-49DEA7D3ED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8339C-C4ED-8A0F-5C8B-C369CDA258D3}"/>
              </a:ext>
            </a:extLst>
          </p:cNvPr>
          <p:cNvSpPr txBox="1"/>
          <p:nvPr/>
        </p:nvSpPr>
        <p:spPr>
          <a:xfrm>
            <a:off x="486382" y="597278"/>
            <a:ext cx="746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in-class group worksheets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881CCF-E0C5-0456-0126-C8239E472871}"/>
              </a:ext>
            </a:extLst>
          </p:cNvPr>
          <p:cNvSpPr txBox="1"/>
          <p:nvPr/>
        </p:nvSpPr>
        <p:spPr>
          <a:xfrm>
            <a:off x="486382" y="1381328"/>
            <a:ext cx="8657618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Here's WHAT: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by DOING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Here's WHAT: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on UNDERSTANDING concepts &amp; the journey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Here's WHAT: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the answer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(not just finding the correct answer)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Here's WHAT: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 SOFT SKILLS:  critical thinking,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 collaboration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&amp; problem-solving skills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talk about these in personal statements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engage with teaching team member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 away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01A9CB-1369-A13E-B1FB-905FEA504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124" y="4702470"/>
            <a:ext cx="2377839" cy="23778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DFF60B-AA55-8A72-F44C-33F6DFDB3D58}"/>
              </a:ext>
            </a:extLst>
          </p:cNvPr>
          <p:cNvSpPr txBox="1"/>
          <p:nvPr/>
        </p:nvSpPr>
        <p:spPr>
          <a:xfrm>
            <a:off x="3951514" y="5522058"/>
            <a:ext cx="52033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Moog, R.S.,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Creegan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F.J., Hanson, D.M., Spencer, J.N., &amp;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Straumanis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A.R. (2006). Process-Oriented   Guided Inquiry Learning:  POGIL and the POGIL Project. 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Metropolitan Universities Journal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17, 41-51</a:t>
            </a:r>
          </a:p>
        </p:txBody>
      </p:sp>
    </p:spTree>
    <p:extLst>
      <p:ext uri="{BB962C8B-B14F-4D97-AF65-F5344CB8AC3E}">
        <p14:creationId xmlns:p14="http://schemas.microsoft.com/office/powerpoint/2010/main" val="239974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80" y="1622449"/>
            <a:ext cx="7145320" cy="431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Pathway of blood through cardiovascular system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 vs. left heart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Heart valves - opening/closing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Fibrous skeleton of the heart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Cardiac vs. skeletal muscle 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Autorhythmic vs. contractile cells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Different action potential waveforms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244BF2-3565-5F44-8B7C-F78577BB5CB6}"/>
              </a:ext>
            </a:extLst>
          </p:cNvPr>
          <p:cNvSpPr txBox="1"/>
          <p:nvPr/>
        </p:nvSpPr>
        <p:spPr>
          <a:xfrm>
            <a:off x="550880" y="531479"/>
            <a:ext cx="7649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lack"/>
                <a:ea typeface="+mn-ea"/>
                <a:cs typeface="Avenir Black"/>
              </a:rPr>
              <a:t>Learning Objectives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B6943D4-73DC-EE4E-A015-8E80D896B18B}"/>
              </a:ext>
            </a:extLst>
          </p:cNvPr>
          <p:cNvSpPr/>
          <p:nvPr/>
        </p:nvSpPr>
        <p:spPr>
          <a:xfrm>
            <a:off x="505160" y="2987040"/>
            <a:ext cx="3777280" cy="502920"/>
          </a:xfrm>
          <a:prstGeom prst="roundRect">
            <a:avLst/>
          </a:prstGeom>
          <a:noFill/>
          <a:ln w="508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202B2-4997-C012-E760-A7223705A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D9C-BE13-FC44-B9C8-49DEA7D3ED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DA1644-1EE3-F9CE-D5E1-DF359F355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808912"/>
            <a:ext cx="1142833" cy="114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469" t="5634" r="4497" b="6154"/>
          <a:stretch/>
        </p:blipFill>
        <p:spPr>
          <a:xfrm>
            <a:off x="836637" y="1083940"/>
            <a:ext cx="7470726" cy="3538027"/>
          </a:xfrm>
          <a:prstGeom prst="rect">
            <a:avLst/>
          </a:prstGeom>
        </p:spPr>
      </p:pic>
      <p:pic>
        <p:nvPicPr>
          <p:cNvPr id="9" name="TPChart" hidden="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228850"/>
            <a:ext cx="2390775" cy="3457575"/>
          </a:xfrm>
          <a:prstGeom prst="rect">
            <a:avLst/>
          </a:prstGeom>
        </p:spPr>
      </p:pic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733550" y="111513"/>
            <a:ext cx="61722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Unidirectional Blood Flow</a:t>
            </a:r>
          </a:p>
        </p:txBody>
      </p:sp>
      <p:grpSp>
        <p:nvGrpSpPr>
          <p:cNvPr id="8" name="TPCountdown" hidden="1"/>
          <p:cNvGrpSpPr/>
          <p:nvPr>
            <p:custDataLst>
              <p:tags r:id="rId3"/>
            </p:custDataLst>
          </p:nvPr>
        </p:nvGrpSpPr>
        <p:grpSpPr>
          <a:xfrm>
            <a:off x="7429500" y="5429250"/>
            <a:ext cx="476250" cy="476250"/>
            <a:chOff x="8318500" y="6032500"/>
            <a:chExt cx="635000" cy="635000"/>
          </a:xfrm>
        </p:grpSpPr>
        <p:sp>
          <p:nvSpPr>
            <p:cNvPr id="7" name="CountdownShape" hidden="1"/>
            <p:cNvSpPr/>
            <p:nvPr/>
          </p:nvSpPr>
          <p:spPr>
            <a:xfrm>
              <a:off x="8318500" y="6032500"/>
              <a:ext cx="635000" cy="635000"/>
            </a:xfrm>
            <a:prstGeom prst="bevel">
              <a:avLst/>
            </a:prstGeom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CountdownText" hidden="1"/>
            <p:cNvSpPr txBox="1"/>
            <p:nvPr/>
          </p:nvSpPr>
          <p:spPr>
            <a:xfrm>
              <a:off x="8318500" y="6032500"/>
              <a:ext cx="635000" cy="6350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="" xmlns:a14="http://schemas.microsoft.com/office/drawing/2010/main">
                  <a:effectLst/>
                </a14:hiddenEffects>
              </a:ext>
            </a:extLst>
          </p:spPr>
          <p:txBody>
            <a:bodyPr vert="horz" rtlCol="0" anchor="ctr" anchorCtr="1">
              <a:noAutofit/>
            </a:bodyPr>
            <a:lstStyle/>
            <a:p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+mn-ea"/>
                  <a:cs typeface="+mn-cs"/>
                </a:rPr>
                <a:t>720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3750C2-793D-003B-2680-F68438423D01}"/>
              </a:ext>
            </a:extLst>
          </p:cNvPr>
          <p:cNvGrpSpPr/>
          <p:nvPr/>
        </p:nvGrpSpPr>
        <p:grpSpPr>
          <a:xfrm>
            <a:off x="201760" y="5098813"/>
            <a:ext cx="4069158" cy="997131"/>
            <a:chOff x="688994" y="1245619"/>
            <a:chExt cx="4069158" cy="9971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67538C-B4DF-D8FD-C717-DF067C212CB8}"/>
                </a:ext>
              </a:extLst>
            </p:cNvPr>
            <p:cNvSpPr txBox="1"/>
            <p:nvPr/>
          </p:nvSpPr>
          <p:spPr>
            <a:xfrm>
              <a:off x="1461311" y="1551534"/>
              <a:ext cx="3296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Black"/>
                  <a:ea typeface="+mn-ea"/>
                  <a:cs typeface="Avenir Black"/>
                </a:rPr>
                <a:t>FLOW DOWN GRADIENTS</a:t>
              </a:r>
            </a:p>
          </p:txBody>
        </p:sp>
        <p:pic>
          <p:nvPicPr>
            <p:cNvPr id="21" name="Picture 20" descr="cc logo 1.png">
              <a:extLst>
                <a:ext uri="{FF2B5EF4-FFF2-40B4-BE49-F238E27FC236}">
                  <a16:creationId xmlns:a16="http://schemas.microsoft.com/office/drawing/2014/main" id="{FFB78D44-CBDD-A2DB-3CEC-7D05998C0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94" y="1245619"/>
              <a:ext cx="1038211" cy="997131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58171CE-041B-664B-D038-5461315D0B82}"/>
              </a:ext>
            </a:extLst>
          </p:cNvPr>
          <p:cNvSpPr txBox="1"/>
          <p:nvPr/>
        </p:nvSpPr>
        <p:spPr>
          <a:xfrm>
            <a:off x="-52676" y="6293345"/>
            <a:ext cx="924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2.3 - Differences in pressure (pressure gradient) between two points in a system cause substances to move toward a region of lower pressure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3 - The magnitude of flow is a direct function of the magnitude of the energy gradient that is present (the larger the gradient, the greater the flow)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EF5DD-B5C1-ED2C-27EA-77575C1B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3616" y="5829519"/>
            <a:ext cx="2057400" cy="365125"/>
          </a:xfrm>
        </p:spPr>
        <p:txBody>
          <a:bodyPr/>
          <a:lstStyle/>
          <a:p>
            <a:fld id="{2BD9C901-0103-4B06-929F-98B302F288B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96AC3B-2B70-56F2-7CB0-9D6A474402D3}"/>
              </a:ext>
            </a:extLst>
          </p:cNvPr>
          <p:cNvSpPr txBox="1">
            <a:spLocks/>
          </p:cNvSpPr>
          <p:nvPr/>
        </p:nvSpPr>
        <p:spPr>
          <a:xfrm>
            <a:off x="3918242" y="4779179"/>
            <a:ext cx="4389121" cy="1501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algn="l"/>
            <a:r>
              <a:rPr lang="en-US" sz="3600" b="1" i="1" dirty="0">
                <a:solidFill>
                  <a:srgbClr val="FF3399"/>
                </a:solidFill>
              </a:rPr>
              <a:t>5-6 minutes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B26C09-AFAA-3B0B-921E-981698109C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risscrossEtching/>
                    </a14:imgEffect>
                    <a14:imgEffect>
                      <a14:colorTemperature colorTemp="4403"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399" y="-89865"/>
            <a:ext cx="649438" cy="70788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72574B9-46A3-56CF-3228-8672BF8869A9}"/>
              </a:ext>
            </a:extLst>
          </p:cNvPr>
          <p:cNvSpPr txBox="1">
            <a:spLocks/>
          </p:cNvSpPr>
          <p:nvPr/>
        </p:nvSpPr>
        <p:spPr>
          <a:xfrm>
            <a:off x="3115754" y="5567165"/>
            <a:ext cx="4389121" cy="1501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algn="l"/>
            <a:r>
              <a:rPr lang="en-US" sz="3600" i="1" dirty="0">
                <a:solidFill>
                  <a:srgbClr val="FF3399"/>
                </a:solidFill>
              </a:rPr>
              <a:t>10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57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56" y="173579"/>
            <a:ext cx="7519971" cy="994172"/>
          </a:xfrm>
        </p:spPr>
        <p:txBody>
          <a:bodyPr/>
          <a:lstStyle/>
          <a:p>
            <a:r>
              <a:rPr lang="en-US" b="1" dirty="0">
                <a:latin typeface="+mn-lt"/>
              </a:rPr>
              <a:t>What are we really looking at in Model 1?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62" y="1177163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Chamber A = left atrium</a:t>
            </a:r>
          </a:p>
          <a:p>
            <a:pPr lvl="1"/>
            <a:r>
              <a:rPr lang="en-US" sz="2400" dirty="0"/>
              <a:t>Valve 1 = </a:t>
            </a:r>
          </a:p>
          <a:p>
            <a:r>
              <a:rPr lang="en-US" sz="2400" dirty="0"/>
              <a:t>Chamber B = left ventricle</a:t>
            </a:r>
          </a:p>
          <a:p>
            <a:pPr lvl="1"/>
            <a:r>
              <a:rPr lang="en-US" sz="2400" dirty="0"/>
              <a:t>Valve 2 = </a:t>
            </a:r>
          </a:p>
          <a:p>
            <a:r>
              <a:rPr lang="en-US" sz="2400" dirty="0"/>
              <a:t>Chamber C =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4" r="21174" b="8050"/>
          <a:stretch/>
        </p:blipFill>
        <p:spPr bwMode="auto">
          <a:xfrm>
            <a:off x="5014636" y="1594270"/>
            <a:ext cx="3928643" cy="482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20BB43-A29C-511B-F15F-D07446641382}"/>
              </a:ext>
            </a:extLst>
          </p:cNvPr>
          <p:cNvCxnSpPr/>
          <p:nvPr/>
        </p:nvCxnSpPr>
        <p:spPr>
          <a:xfrm>
            <a:off x="2326511" y="1956122"/>
            <a:ext cx="212974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CEA213-2348-2078-D44F-A3A41D67A871}"/>
              </a:ext>
            </a:extLst>
          </p:cNvPr>
          <p:cNvCxnSpPr/>
          <p:nvPr/>
        </p:nvCxnSpPr>
        <p:spPr>
          <a:xfrm>
            <a:off x="2326511" y="2768279"/>
            <a:ext cx="212974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5AC95B-7FF9-D406-8FE6-AD0C6CCB0CCF}"/>
              </a:ext>
            </a:extLst>
          </p:cNvPr>
          <p:cNvCxnSpPr/>
          <p:nvPr/>
        </p:nvCxnSpPr>
        <p:spPr>
          <a:xfrm>
            <a:off x="2326511" y="3256345"/>
            <a:ext cx="212974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05FB4E6-7855-251D-1353-BD13ECDD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C901-0103-4B06-929F-98B302F288B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16E8C-DE22-BE9B-ADED-3802CC5BF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4403"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399" y="-89865"/>
            <a:ext cx="649438" cy="707887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3AE35424-AA4B-71C2-96A3-51B3F0EE30EA}"/>
              </a:ext>
            </a:extLst>
          </p:cNvPr>
          <p:cNvSpPr/>
          <p:nvPr/>
        </p:nvSpPr>
        <p:spPr>
          <a:xfrm rot="5400000">
            <a:off x="-90199" y="-86768"/>
            <a:ext cx="1254868" cy="1274323"/>
          </a:xfrm>
          <a:prstGeom prst="rtTriangle">
            <a:avLst/>
          </a:prstGeom>
          <a:solidFill>
            <a:srgbClr val="E7E6E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B1BCE-E7CF-883D-F012-72786C4AE339}"/>
              </a:ext>
            </a:extLst>
          </p:cNvPr>
          <p:cNvSpPr txBox="1"/>
          <p:nvPr/>
        </p:nvSpPr>
        <p:spPr>
          <a:xfrm rot="19007513">
            <a:off x="-156121" y="-11821"/>
            <a:ext cx="126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#</a:t>
            </a:r>
            <a:r>
              <a:rPr lang="en-US" sz="2800" kern="0" dirty="0">
                <a:solidFill>
                  <a:prstClr val="black"/>
                </a:solidFill>
              </a:rPr>
              <a:t>4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1928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6D88D-386C-ED61-A80B-678210B20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A7732-1981-3F2F-996A-384C92D66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86" y="224972"/>
            <a:ext cx="8403771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b="1" i="0" dirty="0">
                <a:effectLst/>
              </a:rPr>
              <a:t>Post Model 1: </a:t>
            </a:r>
            <a:r>
              <a:rPr lang="en-US" sz="3200" b="0" i="0" dirty="0">
                <a:effectLst/>
              </a:rPr>
              <a:t>When right ventricular pressure is </a:t>
            </a:r>
            <a:r>
              <a:rPr lang="en-US" sz="3200" b="0" i="1" dirty="0">
                <a:effectLst/>
              </a:rPr>
              <a:t>greater</a:t>
            </a:r>
            <a:r>
              <a:rPr lang="en-US" sz="3200" b="0" i="0" dirty="0">
                <a:effectLst/>
              </a:rPr>
              <a:t> than right atrial pressure, what is happening to the tricuspid valve?</a:t>
            </a:r>
          </a:p>
          <a:p>
            <a:pPr marL="0" indent="0" algn="l">
              <a:buNone/>
            </a:pPr>
            <a:endParaRPr lang="en-US" sz="3200" b="0" i="0" dirty="0">
              <a:effectLst/>
            </a:endParaRPr>
          </a:p>
          <a:p>
            <a:pPr marL="457200" indent="-457200" algn="l">
              <a:buFont typeface="+mj-lt"/>
              <a:buAutoNum type="alphaUcPeriod"/>
            </a:pPr>
            <a:r>
              <a:rPr lang="en-US" sz="2800" dirty="0"/>
              <a:t>It is open</a:t>
            </a:r>
          </a:p>
          <a:p>
            <a:pPr marL="457200" indent="-457200" algn="l">
              <a:buFont typeface="+mj-lt"/>
              <a:buAutoNum type="alphaUcPeriod"/>
            </a:pPr>
            <a:r>
              <a:rPr lang="en-US" sz="2800" b="0" i="0" dirty="0">
                <a:effectLst/>
              </a:rPr>
              <a:t>It is closed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69F4F6-A03E-A4A7-6521-D58230633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4" r="21174" b="8050"/>
          <a:stretch/>
        </p:blipFill>
        <p:spPr bwMode="auto">
          <a:xfrm>
            <a:off x="3624147" y="1805560"/>
            <a:ext cx="3928643" cy="482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5BA76-A96A-B48A-CDA4-3AECFD4B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C901-0103-4B06-929F-98B302F288B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9F55F-8833-6CE6-3D19-C52C1C476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colorTemperature colorTemp="4403"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399" y="-89865"/>
            <a:ext cx="64943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0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79714" y="4768742"/>
            <a:ext cx="4069158" cy="997131"/>
            <a:chOff x="688994" y="1245619"/>
            <a:chExt cx="4069158" cy="997131"/>
          </a:xfrm>
        </p:grpSpPr>
        <p:sp>
          <p:nvSpPr>
            <p:cNvPr id="25" name="TextBox 24"/>
            <p:cNvSpPr txBox="1"/>
            <p:nvPr/>
          </p:nvSpPr>
          <p:spPr>
            <a:xfrm>
              <a:off x="1461311" y="1551534"/>
              <a:ext cx="3296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venir Black"/>
                  <a:cs typeface="Avenir Black"/>
                </a:rPr>
                <a:t>FLOW DOWN GRADIENTS</a:t>
              </a:r>
            </a:p>
          </p:txBody>
        </p:sp>
        <p:pic>
          <p:nvPicPr>
            <p:cNvPr id="36" name="Picture 35" descr="cc logo 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94" y="1245619"/>
              <a:ext cx="1038211" cy="997131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FBA131-157B-4C5A-9911-22EE30DA6E2B}"/>
              </a:ext>
            </a:extLst>
          </p:cNvPr>
          <p:cNvGrpSpPr/>
          <p:nvPr/>
        </p:nvGrpSpPr>
        <p:grpSpPr>
          <a:xfrm>
            <a:off x="1174987" y="1042211"/>
            <a:ext cx="6794026" cy="3405228"/>
            <a:chOff x="1143353" y="1372994"/>
            <a:chExt cx="6794026" cy="3405228"/>
          </a:xfrm>
        </p:grpSpPr>
        <p:sp>
          <p:nvSpPr>
            <p:cNvPr id="7" name="TextBox 6"/>
            <p:cNvSpPr txBox="1"/>
            <p:nvPr/>
          </p:nvSpPr>
          <p:spPr>
            <a:xfrm>
              <a:off x="5084749" y="1372994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  <a:cs typeface="Avenir Black"/>
                </a:rPr>
                <a:t>FLOW</a:t>
              </a:r>
              <a:endParaRPr lang="en-US" dirty="0">
                <a:latin typeface="+mj-lt"/>
                <a:cs typeface="Avenir Black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084748" y="3955262"/>
              <a:ext cx="2514600" cy="82296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084748" y="1734945"/>
              <a:ext cx="2514600" cy="82296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56718" y="3603836"/>
              <a:ext cx="2370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  <a:cs typeface="Avenir Black"/>
                </a:rPr>
                <a:t>RESISTANCE TO FLOW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143353" y="1734945"/>
              <a:ext cx="2286000" cy="82296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Arrow Connector 36"/>
            <p:cNvCxnSpPr>
              <a:cxnSpLocks/>
              <a:stCxn id="31" idx="0"/>
              <a:endCxn id="26" idx="2"/>
            </p:cNvCxnSpPr>
            <p:nvPr/>
          </p:nvCxnSpPr>
          <p:spPr>
            <a:xfrm flipH="1" flipV="1">
              <a:off x="6342048" y="2557905"/>
              <a:ext cx="1" cy="1045931"/>
            </a:xfrm>
            <a:prstGeom prst="straightConnector1">
              <a:avLst/>
            </a:prstGeom>
            <a:ln w="38100" cmpd="sng"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143353" y="1372994"/>
              <a:ext cx="2278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+mj-lt"/>
                  <a:cs typeface="Avenir Black"/>
                </a:rPr>
                <a:t>GRADIENT</a:t>
              </a:r>
              <a:endParaRPr lang="en-US" dirty="0">
                <a:latin typeface="+mj-lt"/>
                <a:cs typeface="Avenir Black"/>
              </a:endParaRPr>
            </a:p>
          </p:txBody>
        </p:sp>
        <p:cxnSp>
          <p:nvCxnSpPr>
            <p:cNvPr id="39" name="Straight Arrow Connector 38"/>
            <p:cNvCxnSpPr>
              <a:cxnSpLocks/>
              <a:stCxn id="35" idx="3"/>
              <a:endCxn id="26" idx="1"/>
            </p:cNvCxnSpPr>
            <p:nvPr/>
          </p:nvCxnSpPr>
          <p:spPr>
            <a:xfrm>
              <a:off x="3429353" y="2146425"/>
              <a:ext cx="1645920" cy="0"/>
            </a:xfrm>
            <a:prstGeom prst="straightConnector1">
              <a:avLst/>
            </a:prstGeom>
            <a:ln w="38100" cmpd="sng"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421958" y="2209800"/>
              <a:ext cx="1660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direct </a:t>
              </a:r>
            </a:p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relationship (+)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3097CE-F292-49EB-81E8-FEF4A4D9ACD1}"/>
                </a:ext>
              </a:extLst>
            </p:cNvPr>
            <p:cNvSpPr txBox="1"/>
            <p:nvPr/>
          </p:nvSpPr>
          <p:spPr>
            <a:xfrm>
              <a:off x="6374452" y="2777777"/>
              <a:ext cx="15629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inverse </a:t>
              </a:r>
            </a:p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relationship (-)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413E8B-9473-5847-B8B4-96703E01E101}"/>
              </a:ext>
            </a:extLst>
          </p:cNvPr>
          <p:cNvSpPr txBox="1"/>
          <p:nvPr/>
        </p:nvSpPr>
        <p:spPr>
          <a:xfrm>
            <a:off x="5385005" y="4655427"/>
            <a:ext cx="270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ex: valve ___________</a:t>
            </a:r>
          </a:p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     myxoma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D706AF-079B-354F-B36E-2CC0F731649C}"/>
              </a:ext>
            </a:extLst>
          </p:cNvPr>
          <p:cNvSpPr txBox="1"/>
          <p:nvPr/>
        </p:nvSpPr>
        <p:spPr>
          <a:xfrm>
            <a:off x="5297983" y="3725853"/>
            <a:ext cx="234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pathology narrowing or closing off  valve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FEBC0D-7618-BE4E-ABF9-CA24BD84833C}"/>
              </a:ext>
            </a:extLst>
          </p:cNvPr>
          <p:cNvSpPr txBox="1"/>
          <p:nvPr/>
        </p:nvSpPr>
        <p:spPr>
          <a:xfrm>
            <a:off x="5360089" y="1497677"/>
            <a:ext cx="234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blood flow through heart valves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AAA3A5-CEA3-404A-AFC4-61A6F3667B47}"/>
              </a:ext>
            </a:extLst>
          </p:cNvPr>
          <p:cNvSpPr txBox="1"/>
          <p:nvPr/>
        </p:nvSpPr>
        <p:spPr>
          <a:xfrm>
            <a:off x="1219202" y="1634548"/>
            <a:ext cx="2341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difference in pressure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F3725-65B9-6143-95D7-52F80D6BADE2}"/>
              </a:ext>
            </a:extLst>
          </p:cNvPr>
          <p:cNvSpPr txBox="1"/>
          <p:nvPr/>
        </p:nvSpPr>
        <p:spPr>
          <a:xfrm>
            <a:off x="25278" y="5963274"/>
            <a:ext cx="924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2.3 - Differences in pressure (pressure gradient) between two points in a system cause substances to move toward a region of lower pressure </a:t>
            </a:r>
          </a:p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3 - The magnitude of flow is a direct function of the magnitude of the energy gradient that is present (the larger the gradient, the greater the flow) </a:t>
            </a:r>
          </a:p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5.1 - Resistance and flow are inversely related—the greater the resistance, the smaller the flow.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50D6-2E44-BE15-F638-589E796D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8D9C-BE13-FC44-B9C8-49DEA7D3ED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26353C-EF42-4B4A-A846-01A3433B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694196"/>
            <a:ext cx="2133600" cy="365125"/>
          </a:xfrm>
        </p:spPr>
        <p:txBody>
          <a:bodyPr/>
          <a:lstStyle/>
          <a:p>
            <a:fld id="{B52B8D9C-BE13-FC44-B9C8-49DEA7D3ED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5658F-5927-D947-B34A-F0899952E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25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92A240-57BC-E153-8BF9-CCEE2F650979}"/>
              </a:ext>
            </a:extLst>
          </p:cNvPr>
          <p:cNvSpPr txBox="1"/>
          <p:nvPr/>
        </p:nvSpPr>
        <p:spPr>
          <a:xfrm>
            <a:off x="207817" y="1768618"/>
            <a:ext cx="8821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Avenir Next Condensed"/>
              </a:rPr>
              <a:t>Due Sunday at 11:59 pm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6E4459-F3AE-7984-DB33-97AED13155EE}"/>
              </a:ext>
            </a:extLst>
          </p:cNvPr>
          <p:cNvSpPr txBox="1"/>
          <p:nvPr/>
        </p:nvSpPr>
        <p:spPr>
          <a:xfrm>
            <a:off x="1363517" y="2376860"/>
            <a:ext cx="741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Avenir Next Condensed"/>
              </a:rPr>
              <a:t>QUIZ - Syllabus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190E97-6823-AD17-49B7-5CC65B50FEF9}"/>
              </a:ext>
            </a:extLst>
          </p:cNvPr>
          <p:cNvSpPr txBox="1"/>
          <p:nvPr/>
        </p:nvSpPr>
        <p:spPr>
          <a:xfrm>
            <a:off x="1385631" y="3044714"/>
            <a:ext cx="741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Avenir Next Condensed"/>
              </a:rPr>
              <a:t>LAB – Acknowledgment of Risk and Release of Liability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950E78-CA1B-B40F-D0D0-050F99183E24}"/>
              </a:ext>
            </a:extLst>
          </p:cNvPr>
          <p:cNvSpPr txBox="1"/>
          <p:nvPr/>
        </p:nvSpPr>
        <p:spPr>
          <a:xfrm>
            <a:off x="1385631" y="3676217"/>
            <a:ext cx="741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Avenir Next Condensed"/>
              </a:rPr>
              <a:t>EB Heart 1A (Heart Structure)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9B643D-0D5F-B0E5-A43A-044BECB2ED4C}"/>
              </a:ext>
            </a:extLst>
          </p:cNvPr>
          <p:cNvSpPr txBox="1"/>
          <p:nvPr/>
        </p:nvSpPr>
        <p:spPr>
          <a:xfrm>
            <a:off x="207816" y="4254930"/>
            <a:ext cx="8821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Avenir Next Condensed"/>
              </a:rPr>
              <a:t>Due </a:t>
            </a:r>
            <a:r>
              <a:rPr lang="en-US" sz="2400" b="1">
                <a:solidFill>
                  <a:srgbClr val="00B0F0"/>
                </a:solidFill>
                <a:latin typeface="Avenir Next Condensed"/>
              </a:rPr>
              <a:t>before next class</a:t>
            </a:r>
            <a:endParaRPr lang="en-US" sz="2400" b="1" dirty="0">
              <a:solidFill>
                <a:srgbClr val="00B0F0"/>
              </a:solidFill>
              <a:latin typeface="Avenir Next Condense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7E7F5F-AC74-043C-AF0F-D04CC946CE77}"/>
              </a:ext>
            </a:extLst>
          </p:cNvPr>
          <p:cNvSpPr txBox="1"/>
          <p:nvPr/>
        </p:nvSpPr>
        <p:spPr>
          <a:xfrm>
            <a:off x="1363516" y="4831860"/>
            <a:ext cx="741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Avenir Next Condensed"/>
              </a:rPr>
              <a:t>EB Heart 1B (Electrical Activity of the Heart)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F8A5E8-8707-72CB-35AF-9F136DBAD74B}"/>
              </a:ext>
            </a:extLst>
          </p:cNvPr>
          <p:cNvSpPr/>
          <p:nvPr/>
        </p:nvSpPr>
        <p:spPr>
          <a:xfrm>
            <a:off x="717553" y="2382230"/>
            <a:ext cx="49530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Condensed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8FEC57-B78D-A75B-9028-D1143C5C85E1}"/>
              </a:ext>
            </a:extLst>
          </p:cNvPr>
          <p:cNvSpPr/>
          <p:nvPr/>
        </p:nvSpPr>
        <p:spPr>
          <a:xfrm>
            <a:off x="711204" y="4826942"/>
            <a:ext cx="49530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Condensed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953B39-E9B7-5A7C-CB95-AABDB344B7A8}"/>
              </a:ext>
            </a:extLst>
          </p:cNvPr>
          <p:cNvSpPr/>
          <p:nvPr/>
        </p:nvSpPr>
        <p:spPr>
          <a:xfrm>
            <a:off x="733319" y="3012195"/>
            <a:ext cx="49530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Condensed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34919D-7BF4-DB59-9BAE-166355799819}"/>
              </a:ext>
            </a:extLst>
          </p:cNvPr>
          <p:cNvSpPr/>
          <p:nvPr/>
        </p:nvSpPr>
        <p:spPr>
          <a:xfrm>
            <a:off x="733319" y="3625807"/>
            <a:ext cx="495300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Condense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4186E4-751B-D0AC-9579-CDB41B8A2D62}"/>
              </a:ext>
            </a:extLst>
          </p:cNvPr>
          <p:cNvSpPr txBox="1"/>
          <p:nvPr/>
        </p:nvSpPr>
        <p:spPr>
          <a:xfrm>
            <a:off x="207816" y="5520586"/>
            <a:ext cx="847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Condensed"/>
              </a:rPr>
              <a:t>*See MODULE tab on Canvas for lab due dates and reminders!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8563F-A482-4436-00ED-AB33DF7F2A67}"/>
              </a:ext>
            </a:extLst>
          </p:cNvPr>
          <p:cNvSpPr txBox="1"/>
          <p:nvPr/>
        </p:nvSpPr>
        <p:spPr>
          <a:xfrm>
            <a:off x="11083636" y="66778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688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2FF2D6BFC464F8AA2AA4EB86A2A1469"/>
  <p:tag name="TYPE" val="MultiChoiceSlide"/>
  <p:tag name="TPSLIDEBULLETSTYLE" val="2"/>
  <p:tag name="HASRESULTS" val="False"/>
  <p:tag name="CHARTTYPE" val="0"/>
  <p:tag name="CHARTDEFINEDCOLORS" val="3,6,10,45,32,50,13,4,9,55,1"/>
  <p:tag name="TPQUESTIONXML" val="&lt;?xml version=&quot;1.0&quot; encoding=&quot;UTF-8&quot; standalone=&quot;yes&quot;?&gt;&lt;questionlist&gt;&lt;properties&gt;&lt;guid&gt;AEDA2E561EB14150A2B004D513284BEC&lt;/guid&gt;&lt;date&gt;4/13/2018 08:39:30 A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02FF2D6BFC464F8AA2AA4EB86A2A1469&lt;/guid&gt;&lt;repollguid&gt;ABF007A753B043B89E014EFF3D52F4A6&lt;/repollguid&gt;&lt;sourceid&gt;E0F50CA3EC774670AFB44F6A21FC5754&lt;/sourceid&gt;&lt;questiontext&gt;Model 1&lt;/questiontext&gt;&lt;showresults&gt;True&lt;/showresults&gt;&lt;responsegrid&gt;0&lt;/responsegrid&gt;&lt;countdowntimer&gt;True&lt;/countdowntimer&gt;&lt;countdowntime&gt;720&lt;/countdowntime&gt;&lt;correctvalue&gt;1&lt;/correctvalue&gt;&lt;incorrectvalue&gt;0.5&lt;/incorrectvalue&gt;&lt;responselimit&gt;1&lt;/responselimit&gt;&lt;bulletstyle&gt;2&lt;/bulletstyle&gt;&lt;answers&gt;&lt;answer&gt;&lt;guid&gt;ABFB2534F5C54C66B3DF20572447ABD2&lt;/guid&gt;&lt;answertext&gt;Work work work work work&lt;/answertext&gt;&lt;valuetype&gt;0&lt;/valuetype&gt;&lt;/answer&gt;&lt;answer&gt;&lt;guid&gt;F065898D8994405B87565B2EC4CCA850&lt;/guid&gt;&lt;answertext&gt;Go!&lt;/answertext&gt;&lt;valuetype&gt;0&lt;/valuetype&gt;&lt;/answer&gt;&lt;answer&gt;&lt;guid&gt;70EA199DA8454B49A370903102136985&lt;/guid&gt;&lt;answertext&gt;Clicker question/information in when you finish Model 1&lt;/answertext&gt;&lt;valuetype&gt;0&lt;/valuetype&gt;&lt;/answer&gt;&lt;/answers&gt;&lt;/multichoice&gt;&lt;/questions&gt;&lt;/questionlist&gt;"/>
  <p:tag name="LIVECHARTING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COUNTDOWNSECONDS" val="720"/>
  <p:tag name="TYP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1f0c6e-13ac-45ad-87b6-173c45bbaa8c">
      <Terms xmlns="http://schemas.microsoft.com/office/infopath/2007/PartnerControls"/>
    </lcf76f155ced4ddcb4097134ff3c332f>
    <TaxCatchAll xmlns="659c2dde-9534-40ea-bbdf-076f8a30aa2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6D311AC00BED439834020FC60D3B2A" ma:contentTypeVersion="21" ma:contentTypeDescription="Create a new document." ma:contentTypeScope="" ma:versionID="619570f6794cfec548b27941486e0400">
  <xsd:schema xmlns:xsd="http://www.w3.org/2001/XMLSchema" xmlns:xs="http://www.w3.org/2001/XMLSchema" xmlns:p="http://schemas.microsoft.com/office/2006/metadata/properties" xmlns:ns2="361f0c6e-13ac-45ad-87b6-173c45bbaa8c" xmlns:ns3="659c2dde-9534-40ea-bbdf-076f8a30aa24" targetNamespace="http://schemas.microsoft.com/office/2006/metadata/properties" ma:root="true" ma:fieldsID="d5fa7d02544e04c5e7c2dc999ba1c518" ns2:_="" ns3:_="">
    <xsd:import namespace="361f0c6e-13ac-45ad-87b6-173c45bbaa8c"/>
    <xsd:import namespace="659c2dde-9534-40ea-bbdf-076f8a30aa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f0c6e-13ac-45ad-87b6-173c45bbaa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91a9775-3525-4bf8-b88d-b7eef9d67d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c2dde-9534-40ea-bbdf-076f8a30aa2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4c9ed9-71e4-4a5e-baf7-1d85500f989d}" ma:internalName="TaxCatchAll" ma:showField="CatchAllData" ma:web="659c2dde-9534-40ea-bbdf-076f8a30aa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EABF5C-E76F-4F77-B3EB-A10EFAA5A428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8c8d0ab7-1570-4adb-957c-f732bb749f7e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711566D-909A-4A82-8C49-1036DE6DB6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2933B0-9FCD-4E86-A865-7E6FBD552413}"/>
</file>

<file path=docProps/app.xml><?xml version="1.0" encoding="utf-8"?>
<Properties xmlns="http://schemas.openxmlformats.org/officeDocument/2006/extended-properties" xmlns:vt="http://schemas.openxmlformats.org/officeDocument/2006/docPropsVTypes">
  <TotalTime>9564</TotalTime>
  <Words>646</Words>
  <Application>Microsoft Macintosh PowerPoint</Application>
  <PresentationFormat>On-screen Show (4:3)</PresentationFormat>
  <Paragraphs>91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Avenir Black</vt:lpstr>
      <vt:lpstr>Avenir Next Condensed</vt:lpstr>
      <vt:lpstr>Calibri</vt:lpstr>
      <vt:lpstr>Calibri Light</vt:lpstr>
      <vt:lpstr>Century Gothic</vt:lpstr>
      <vt:lpstr>Ink Free</vt:lpstr>
      <vt:lpstr>Tahoma</vt:lpstr>
      <vt:lpstr>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Unidirectional Blood Flow</vt:lpstr>
      <vt:lpstr>What are we really looking at in Model 1?</vt:lpstr>
      <vt:lpstr>PowerPoint Presentation</vt:lpstr>
      <vt:lpstr>PowerPoint Presentation</vt:lpstr>
      <vt:lpstr>PowerPoint Presentation</vt:lpstr>
    </vt:vector>
  </TitlesOfParts>
  <Company>University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Robin Hopkins</dc:creator>
  <cp:lastModifiedBy>Richard Wagner</cp:lastModifiedBy>
  <cp:revision>105</cp:revision>
  <dcterms:created xsi:type="dcterms:W3CDTF">2019-01-13T20:48:13Z</dcterms:created>
  <dcterms:modified xsi:type="dcterms:W3CDTF">2025-07-28T21:26:27Z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0x0101006D6D311AC00BED439834020FC60D3B2A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