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4"/>
  </p:sldMasterIdLst>
  <p:notesMasterIdLst>
    <p:notesMasterId r:id="rId44"/>
  </p:notesMasterIdLst>
  <p:sldIdLst>
    <p:sldId id="256" r:id="rId5"/>
    <p:sldId id="257" r:id="rId6"/>
    <p:sldId id="282" r:id="rId7"/>
    <p:sldId id="258" r:id="rId8"/>
    <p:sldId id="259" r:id="rId9"/>
    <p:sldId id="260" r:id="rId10"/>
    <p:sldId id="261" r:id="rId11"/>
    <p:sldId id="687" r:id="rId12"/>
    <p:sldId id="283" r:id="rId13"/>
    <p:sldId id="262" r:id="rId14"/>
    <p:sldId id="688" r:id="rId15"/>
    <p:sldId id="265" r:id="rId16"/>
    <p:sldId id="284" r:id="rId17"/>
    <p:sldId id="264" r:id="rId18"/>
    <p:sldId id="285" r:id="rId19"/>
    <p:sldId id="286" r:id="rId20"/>
    <p:sldId id="690" r:id="rId21"/>
    <p:sldId id="691" r:id="rId22"/>
    <p:sldId id="267" r:id="rId23"/>
    <p:sldId id="263" r:id="rId24"/>
    <p:sldId id="268" r:id="rId25"/>
    <p:sldId id="382" r:id="rId26"/>
    <p:sldId id="434" r:id="rId27"/>
    <p:sldId id="686" r:id="rId28"/>
    <p:sldId id="677" r:id="rId29"/>
    <p:sldId id="680" r:id="rId30"/>
    <p:sldId id="681" r:id="rId31"/>
    <p:sldId id="679" r:id="rId32"/>
    <p:sldId id="674" r:id="rId33"/>
    <p:sldId id="318" r:id="rId34"/>
    <p:sldId id="523" r:id="rId35"/>
    <p:sldId id="684" r:id="rId36"/>
    <p:sldId id="685" r:id="rId37"/>
    <p:sldId id="660" r:id="rId38"/>
    <p:sldId id="683" r:id="rId39"/>
    <p:sldId id="689" r:id="rId40"/>
    <p:sldId id="280" r:id="rId41"/>
    <p:sldId id="692" r:id="rId42"/>
    <p:sldId id="281" r:id="rId43"/>
  </p:sldIdLst>
  <p:sldSz cx="12192000" cy="6858000"/>
  <p:notesSz cx="12192000" cy="6858000"/>
  <p:defaultTextStyle>
    <a:defPPr>
      <a:defRPr kern="0"/>
    </a:def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6DB8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8EDA1C3-58BA-B007-722D-5BFC4DD6FB74}" v="6" dt="2025-09-23T19:03:16.629"/>
    <p1510:client id="{5BA7857C-F661-DBA4-ECA5-21ECF46BE0B9}" v="257" dt="2025-09-22T20:39:01.022"/>
    <p1510:client id="{79B41FC1-278A-E831-6713-826DCB303E74}" v="14" dt="2025-09-24T04:04:58.882"/>
    <p1510:client id="{7FC21FB5-DA78-C1CF-1A08-B819F2D39EEE}" v="17" dt="2025-09-23T22:13:24.698"/>
    <p1510:client id="{DA2CACD3-E571-947F-20C2-A339C8A94A7F}" v="20" dt="2025-09-24T04:15:48.997"/>
  </p1510:revLst>
</p1510:revInfo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383"/>
    <p:restoredTop sz="80083"/>
  </p:normalViewPr>
  <p:slideViewPr>
    <p:cSldViewPr snapToGrid="0">
      <p:cViewPr varScale="1">
        <p:scale>
          <a:sx n="74" d="100"/>
          <a:sy n="74" d="100"/>
        </p:scale>
        <p:origin x="1344" y="72"/>
      </p:cViewPr>
      <p:guideLst>
        <p:guide orient="horz" pos="2880"/>
        <p:guide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theme" Target="theme/theme1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microsoft.com/office/2015/10/relationships/revisionInfo" Target="revisionInfo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tableStyles" Target="tableStyles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viewProps" Target="viewProps.xml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52832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6905625" y="0"/>
            <a:ext cx="52832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8029EF4-D8BC-EA4A-9536-48486750D0F6}" type="datetimeFigureOut">
              <a:rPr lang="en-US" smtClean="0"/>
              <a:t>10/2/2025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038600" y="857250"/>
            <a:ext cx="411480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1219200" y="3300413"/>
            <a:ext cx="9753600" cy="270033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52832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6905625" y="6513513"/>
            <a:ext cx="52832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55C3461-BF85-3F4E-AEF0-07EB9F4CF9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89684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55C3461-BF85-3F4E-AEF0-07EB9F4CF951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402782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1" i="0" u="none" strike="noStrike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SPEAK Test: </a:t>
            </a:r>
            <a:r>
              <a:rPr lang="en-US" sz="1200" b="0" i="0" u="none" strike="noStrike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International students who plan to teach as GEs and are entering UO with a speaking score lower than 26 on TOEFL or lower than 7 on IELTS or no scores at all are required to take the SPEAK test. Email Alicia (</a:t>
            </a:r>
            <a:r>
              <a:rPr lang="en-US" sz="1200" b="0" i="0" u="none" strike="noStrike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argoing@uoregon.edu</a:t>
            </a:r>
            <a:r>
              <a:rPr lang="en-US" sz="1200" b="0" i="0" u="none" strike="noStrike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 to schedule a test </a:t>
            </a:r>
            <a:r>
              <a:rPr lang="en-US" sz="1200" b="1" i="0" u="none" strike="noStrike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before the Fall term starts</a:t>
            </a:r>
            <a:r>
              <a:rPr lang="en-US" sz="1200" b="0" i="0" u="none" strike="noStrike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 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55C3461-BF85-3F4E-AEF0-07EB9F4CF951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709131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Alicia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55C3461-BF85-3F4E-AEF0-07EB9F4CF951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206962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55C3461-BF85-3F4E-AEF0-07EB9F4CF951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350011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55C3461-BF85-3F4E-AEF0-07EB9F4CF951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389725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Some of my favorite icebreakers – Quote or Motto,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55C3461-BF85-3F4E-AEF0-07EB9F4CF951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126884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latin typeface="Calibri"/>
                <a:ea typeface="Calibri"/>
                <a:cs typeface="Calibri"/>
              </a:rPr>
              <a:t>Very brief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B52C29B-0625-D449-A9A3-8E855D4044E2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549618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Rather than asking ‘what am I missing,’ ask: ‘what do I already bring?’ You bring global insight, multilingualism, persistence, and new ways of thinking. These are teaching strengths.</a:t>
            </a:r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B52C29B-0625-D449-A9A3-8E855D4044E2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584571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Teaching in a second language or unfamiliar classroom culture is </a:t>
            </a:r>
            <a:r>
              <a:rPr lang="en-US" i="1"/>
              <a:t>both emotionally and cognitively demanding</a:t>
            </a:r>
            <a:r>
              <a:rPr lang="en-US"/>
              <a:t>. It’s okay to name that.</a:t>
            </a:r>
          </a:p>
          <a:p>
            <a:r>
              <a:rPr lang="en-US"/>
              <a:t>The emotional labor you’re doing isn’t a weakness—it’s a strength. It builds empathy, deepens your preparation, and allows you to connect meaningfully with students.</a:t>
            </a:r>
          </a:p>
          <a:p>
            <a:r>
              <a:rPr lang="en-US"/>
              <a:t>Normalize the idea that “this is hard”—and that’s </a:t>
            </a:r>
            <a:r>
              <a:rPr lang="en-US" i="1"/>
              <a:t>not</a:t>
            </a:r>
            <a:r>
              <a:rPr lang="en-US"/>
              <a:t> a sign of inadequacy.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B52C29B-0625-D449-A9A3-8E855D4044E2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826598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Start with short check-in questions—“What’s one word for your week?” or “What’s one thing you’re proud of?” Small gestures build long-term trust.</a:t>
            </a:r>
          </a:p>
          <a:p>
            <a:r>
              <a:rPr lang="en-US"/>
              <a:t>Your identity, accent, and culture are </a:t>
            </a:r>
            <a:r>
              <a:rPr lang="en-US" i="1"/>
              <a:t>assets</a:t>
            </a:r>
            <a:r>
              <a:rPr lang="en-US"/>
              <a:t>. Invite your students into a space that embraces inclusion and difference.</a:t>
            </a:r>
          </a:p>
          <a:p>
            <a:r>
              <a:rPr lang="en-US"/>
              <a:t>Use low-stakes surveys or polls to understand students’ needs and preferences. Let them help shape the class.</a:t>
            </a:r>
          </a:p>
          <a:p>
            <a:r>
              <a:rPr lang="en-US"/>
              <a:t>Classroom community is built </a:t>
            </a:r>
            <a:r>
              <a:rPr lang="en-US" i="1"/>
              <a:t>with</a:t>
            </a:r>
            <a:r>
              <a:rPr lang="en-US"/>
              <a:t>, not </a:t>
            </a:r>
            <a:r>
              <a:rPr lang="en-US" i="1"/>
              <a:t>for</a:t>
            </a:r>
            <a:r>
              <a:rPr lang="en-US"/>
              <a:t>, students—be clear and responsive, but also gentle with yourself.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B52C29B-0625-D449-A9A3-8E855D4044E2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557347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You don’t need all the answers—what matters is that you guide, encourage, and create a space for inquiry.</a:t>
            </a:r>
          </a:p>
          <a:p>
            <a:r>
              <a:rPr lang="en-US"/>
              <a:t>Teaching is relational. You’re not just teaching </a:t>
            </a:r>
            <a:r>
              <a:rPr lang="en-US" i="1"/>
              <a:t>at</a:t>
            </a:r>
            <a:r>
              <a:rPr lang="en-US"/>
              <a:t> students—they’re teaching you too.</a:t>
            </a:r>
          </a:p>
          <a:p>
            <a:r>
              <a:rPr lang="en-US"/>
              <a:t>Saying “I don’t know, but I’ll find out” is a powerful, trust-building move.</a:t>
            </a:r>
          </a:p>
          <a:p>
            <a:r>
              <a:rPr lang="en-US"/>
              <a:t>Especially in a new cultural setting, every class is an opportunity to </a:t>
            </a:r>
            <a:r>
              <a:rPr lang="en-US" i="1"/>
              <a:t>learn and grow together</a:t>
            </a:r>
            <a:r>
              <a:rPr lang="en-US"/>
              <a:t>—this is a partnership.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B52C29B-0625-D449-A9A3-8E855D4044E2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024212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55C3461-BF85-3F4E-AEF0-07EB9F4CF951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009224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Very brief—one minute or less.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F6362D9-E097-D54B-B51B-889D2CFEACBC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800066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869090A-84A8-63F7-3D5C-337CD31A2E8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58B35274-0D30-DDCB-BA62-E7B28CB816B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66B127FB-7EB3-529B-8ACA-705FC0FE2DA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>
              <a:latin typeface="Calibri"/>
              <a:cs typeface="Calibri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779C65B-F085-AC37-D987-04AB8E307DA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B52C29B-0625-D449-A9A3-8E855D4044E2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335899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9657981-D309-27EE-9B25-42159957F3A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D52DEFAF-20D9-9C80-2AE1-10DA7E926B2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F15FD94D-7F47-F0EF-85E8-3E1F35C4DC6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>
              <a:latin typeface="Calibri"/>
              <a:cs typeface="Calibri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6C64983-6B01-C1D5-0408-B630ACE92C1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B52C29B-0625-D449-A9A3-8E855D4044E2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7518187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B52C29B-0625-D449-A9A3-8E855D4044E2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231053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55C3461-BF85-3F4E-AEF0-07EB9F4CF951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997176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latin typeface="Calibri"/>
                <a:ea typeface="Calibri"/>
                <a:cs typeface="Calibri"/>
              </a:rPr>
              <a:t>You are excited to be here</a:t>
            </a:r>
          </a:p>
          <a:p>
            <a:r>
              <a:rPr lang="en-US">
                <a:latin typeface="Calibri"/>
                <a:ea typeface="Calibri"/>
                <a:cs typeface="Calibri"/>
              </a:rPr>
              <a:t>You are nervous about being a GE</a:t>
            </a:r>
          </a:p>
          <a:p>
            <a:r>
              <a:rPr lang="en-US">
                <a:latin typeface="Calibri"/>
                <a:ea typeface="Calibri"/>
                <a:cs typeface="Calibri"/>
              </a:rPr>
              <a:t>Taught before</a:t>
            </a:r>
            <a:endParaRPr lang="en-US"/>
          </a:p>
          <a:p>
            <a:r>
              <a:rPr lang="en-US">
                <a:latin typeface="Aptos"/>
                <a:ea typeface="Calibri"/>
                <a:cs typeface="Calibri"/>
              </a:rPr>
              <a:t>You've been to the US before</a:t>
            </a:r>
          </a:p>
          <a:p>
            <a:r>
              <a:rPr lang="en-US"/>
              <a:t>You have been to Oregon before</a:t>
            </a:r>
          </a:p>
          <a:p>
            <a:r>
              <a:rPr lang="en-US">
                <a:latin typeface="Aptos"/>
                <a:ea typeface="Calibri"/>
                <a:cs typeface="Calibri"/>
              </a:rPr>
              <a:t>Came with your family</a:t>
            </a:r>
          </a:p>
          <a:p>
            <a:r>
              <a:rPr lang="en-US">
                <a:latin typeface="Aptos"/>
                <a:ea typeface="Calibri"/>
                <a:cs typeface="Calibri"/>
              </a:rPr>
              <a:t>You have found a good restaurant in Eugene yet</a:t>
            </a:r>
          </a:p>
          <a:p>
            <a:r>
              <a:rPr lang="en-US">
                <a:latin typeface="Aptos"/>
                <a:ea typeface="Calibri"/>
                <a:cs typeface="Calibri"/>
              </a:rPr>
              <a:t>You have found a good place to spend free time</a:t>
            </a:r>
          </a:p>
          <a:p>
            <a:r>
              <a:rPr lang="en-US">
                <a:latin typeface="Aptos"/>
                <a:ea typeface="Calibri"/>
                <a:cs typeface="Calibri"/>
              </a:rPr>
              <a:t>You know why Oregon's mascot is the Duck</a:t>
            </a:r>
          </a:p>
          <a:p>
            <a:r>
              <a:rPr lang="en-US">
                <a:latin typeface="Aptos"/>
                <a:ea typeface="Calibri"/>
                <a:cs typeface="Calibri"/>
              </a:rPr>
              <a:t>You brought too much stuff with you</a:t>
            </a:r>
          </a:p>
          <a:p>
            <a:r>
              <a:rPr lang="en-US">
                <a:latin typeface="Aptos"/>
                <a:ea typeface="Calibri"/>
                <a:cs typeface="Calibri"/>
              </a:rPr>
              <a:t>You are returning to school after being away from academia for a while</a:t>
            </a:r>
          </a:p>
          <a:p>
            <a:endParaRPr lang="en-US">
              <a:latin typeface="Aptos"/>
              <a:ea typeface="Calibri"/>
              <a:cs typeface="Calibri"/>
            </a:endParaRPr>
          </a:p>
          <a:p>
            <a:endParaRPr lang="en-US">
              <a:latin typeface="Aptos"/>
              <a:ea typeface="Calibri"/>
              <a:cs typeface="Calibri"/>
            </a:endParaRPr>
          </a:p>
          <a:p>
            <a:endParaRPr lang="en-US">
              <a:latin typeface="Calibri"/>
              <a:ea typeface="Calibri"/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55C3461-BF85-3F4E-AEF0-07EB9F4CF951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542496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12-15 minutes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55C3461-BF85-3F4E-AEF0-07EB9F4CF951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622046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Count   off to new groups 4-6 per group</a:t>
            </a:r>
          </a:p>
          <a:p>
            <a:r>
              <a:rPr lang="en-US" dirty="0"/>
              <a:t>Ask each group to start with A, B, or C </a:t>
            </a:r>
          </a:p>
          <a:p>
            <a:r>
              <a:rPr lang="en-US" dirty="0"/>
              <a:t>5-7 minutes to brainstorm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55C3461-BF85-3F4E-AEF0-07EB9F4CF951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074567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Include in debrief acceptable/not acceptable behavior and when to bring in extra help.</a:t>
            </a:r>
          </a:p>
          <a:p>
            <a:r>
              <a:rPr lang="en-US"/>
              <a:t>Debriefing: A=Alicia, B=Trish, C=Ali</a:t>
            </a:r>
          </a:p>
          <a:p>
            <a:endParaRPr lang="en-US"/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55C3461-BF85-3F4E-AEF0-07EB9F4CF951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411058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latin typeface="Calibri"/>
                <a:ea typeface="Calibri"/>
                <a:cs typeface="Calibri"/>
              </a:rPr>
              <a:t>10 am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55C3461-BF85-3F4E-AEF0-07EB9F4CF951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323719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Student life page—refer to this for our own info</a:t>
            </a:r>
          </a:p>
          <a:p>
            <a:r>
              <a:rPr lang="en-US"/>
              <a:t>Plus add link to the handout</a:t>
            </a:r>
          </a:p>
          <a:p>
            <a:r>
              <a:rPr lang="en-US"/>
              <a:t>5 minutes</a:t>
            </a:r>
          </a:p>
          <a:p>
            <a:r>
              <a:rPr lang="en-US"/>
              <a:t>Trish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55C3461-BF85-3F4E-AEF0-07EB9F4CF951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79459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14400" y="2125980"/>
            <a:ext cx="103632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600" b="0" i="0">
                <a:solidFill>
                  <a:schemeClr val="tx1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10/2/2025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vider Slide Option 2 — UO Green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itle 12">
            <a:extLst>
              <a:ext uri="{FF2B5EF4-FFF2-40B4-BE49-F238E27FC236}">
                <a16:creationId xmlns:a16="http://schemas.microsoft.com/office/drawing/2014/main" id="{321D16EE-41E6-F564-7C06-5376FF2ED0D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23900" y="2038432"/>
            <a:ext cx="7038561" cy="2281187"/>
          </a:xfrm>
          <a:prstGeom prst="rect">
            <a:avLst/>
          </a:prstGeom>
        </p:spPr>
        <p:txBody>
          <a:bodyPr lIns="0" tIns="0" rIns="0" bIns="0" anchor="ctr" anchorCtr="0"/>
          <a:lstStyle>
            <a:lvl1pPr>
              <a:defRPr sz="5000" b="1" i="0">
                <a:solidFill>
                  <a:schemeClr val="bg2"/>
                </a:solidFill>
                <a:latin typeface="Source Sans Pro Black" panose="020B0503030403020204" pitchFamily="34" charset="0"/>
              </a:defRPr>
            </a:lvl1pPr>
          </a:lstStyle>
          <a:p>
            <a:r>
              <a:rPr lang="en-US"/>
              <a:t>Divider Slide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0E285AE-5098-8A4B-A356-FD8C1BD685BA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09598" y="5629885"/>
            <a:ext cx="5474257" cy="102430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2EB9C27F-79FD-95E4-0D69-55073CEB2D1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620125" y="-1123951"/>
            <a:ext cx="8918575" cy="8918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655369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Slide — Title, Subtitle,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Google Shape;45;p28">
            <a:extLst>
              <a:ext uri="{FF2B5EF4-FFF2-40B4-BE49-F238E27FC236}">
                <a16:creationId xmlns:a16="http://schemas.microsoft.com/office/drawing/2014/main" id="{568E6BF1-6A4B-E674-146B-16F5C5CD699F}"/>
              </a:ext>
            </a:extLst>
          </p:cNvPr>
          <p:cNvSpPr txBox="1">
            <a:spLocks noGrp="1"/>
          </p:cNvSpPr>
          <p:nvPr>
            <p:ph type="ctrTitle" hasCustomPrompt="1"/>
          </p:nvPr>
        </p:nvSpPr>
        <p:spPr>
          <a:xfrm>
            <a:off x="742950" y="762000"/>
            <a:ext cx="10706102" cy="10576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4000" b="0" i="0">
                <a:solidFill>
                  <a:schemeClr val="tx2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Arial" panose="020B0604020202020204" pitchFamily="34" charset="0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Headline: Source Sans Pro Black 40pt</a:t>
            </a:r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6DC6400A-BEB5-4BD0-47DC-C97CADD7EB61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42950" y="1919544"/>
            <a:ext cx="10706102" cy="516834"/>
          </a:xfrm>
          <a:prstGeom prst="rect">
            <a:avLst/>
          </a:prstGeom>
        </p:spPr>
        <p:txBody>
          <a:bodyPr lIns="0" tIns="0" rIns="0" bIns="0" anchor="b" anchorCtr="0"/>
          <a:lstStyle>
            <a:lvl1pPr marL="0" indent="0"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None/>
              <a:tabLst/>
              <a:defRPr sz="2500" b="1" i="0">
                <a:latin typeface="Source Sans Pro Black" panose="020B0503030403020204" pitchFamily="34" charset="0"/>
              </a:defRPr>
            </a:lvl1pPr>
            <a:lvl2pPr marL="800100" indent="-342900"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•"/>
              <a:tabLst/>
              <a:defRPr sz="2200" b="0" i="0">
                <a:latin typeface="Source Sans Pro" panose="020B0503030403020204" pitchFamily="34" charset="0"/>
              </a:defRPr>
            </a:lvl2pPr>
            <a:lvl3pPr>
              <a:spcAft>
                <a:spcPts val="600"/>
              </a:spcAft>
              <a:buClr>
                <a:schemeClr val="tx2"/>
              </a:buClr>
              <a:defRPr b="0" i="0">
                <a:latin typeface="Source Sans Pro" panose="020B0503030403020204" pitchFamily="34" charset="0"/>
              </a:defRPr>
            </a:lvl3pPr>
            <a:lvl4pPr marL="1600200" indent="-228600">
              <a:spcAft>
                <a:spcPts val="600"/>
              </a:spcAft>
              <a:buClr>
                <a:schemeClr val="tx2"/>
              </a:buClr>
              <a:buFont typeface="System Font Regular"/>
              <a:buChar char="–"/>
              <a:defRPr b="0" i="0">
                <a:latin typeface="Source Sans Pro" panose="020B0503030403020204" pitchFamily="34" charset="0"/>
              </a:defRPr>
            </a:lvl4pPr>
            <a:lvl5pPr>
              <a:defRPr b="0" i="0">
                <a:latin typeface="Source Sans Pro" panose="020B0503030403020204" pitchFamily="34" charset="0"/>
              </a:defRPr>
            </a:lvl5pPr>
          </a:lstStyle>
          <a:p>
            <a:r>
              <a:rPr lang="en-US"/>
              <a:t>Subtitle — Source Sans Pro Black 25pt</a:t>
            </a:r>
          </a:p>
        </p:txBody>
      </p: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BFE9442F-F91B-8011-4986-88E654BF530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42950" y="2543462"/>
            <a:ext cx="10706102" cy="3514438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lnSpc>
                <a:spcPct val="100000"/>
              </a:lnSpc>
              <a:spcAft>
                <a:spcPts val="300"/>
              </a:spcAft>
              <a:buClr>
                <a:schemeClr val="tx2"/>
              </a:buClr>
              <a:buFont typeface="Arial" panose="020B0604020202020204" pitchFamily="34" charset="0"/>
              <a:buNone/>
              <a:tabLst/>
              <a:defRPr sz="2200" b="0" i="0">
                <a:latin typeface="Source Sans Pro" panose="020B0503030403020204" pitchFamily="34" charset="0"/>
              </a:defRPr>
            </a:lvl1pPr>
            <a:lvl2pPr marL="800100" indent="-342900">
              <a:lnSpc>
                <a:spcPct val="100000"/>
              </a:lnSpc>
              <a:spcAft>
                <a:spcPts val="300"/>
              </a:spcAft>
              <a:buClr>
                <a:schemeClr val="tx2"/>
              </a:buClr>
              <a:buFont typeface="Arial" panose="020B0604020202020204" pitchFamily="34" charset="0"/>
              <a:buChar char="•"/>
              <a:tabLst/>
              <a:defRPr sz="2000" b="0" i="0">
                <a:latin typeface="Source Sans Pro" panose="020B0503030403020204" pitchFamily="34" charset="0"/>
              </a:defRPr>
            </a:lvl2pPr>
            <a:lvl3pPr>
              <a:lnSpc>
                <a:spcPct val="100000"/>
              </a:lnSpc>
              <a:spcAft>
                <a:spcPts val="300"/>
              </a:spcAft>
              <a:buClr>
                <a:schemeClr val="tx2"/>
              </a:buClr>
              <a:defRPr sz="1800" b="0" i="0">
                <a:latin typeface="Source Sans Pro" panose="020B0503030403020204" pitchFamily="34" charset="0"/>
              </a:defRPr>
            </a:lvl3pPr>
            <a:lvl4pPr marL="1600200" indent="-228600">
              <a:lnSpc>
                <a:spcPct val="100000"/>
              </a:lnSpc>
              <a:spcAft>
                <a:spcPts val="300"/>
              </a:spcAft>
              <a:buClr>
                <a:schemeClr val="tx2"/>
              </a:buClr>
              <a:buFont typeface="System Font Regular"/>
              <a:buChar char="–"/>
              <a:defRPr sz="1600" b="0" i="0">
                <a:latin typeface="Source Sans Pro" panose="020B0503030403020204" pitchFamily="34" charset="0"/>
              </a:defRPr>
            </a:lvl4pPr>
            <a:lvl5pPr>
              <a:defRPr b="0" i="0">
                <a:latin typeface="Source Sans Pro" panose="020B0503030403020204" pitchFamily="34" charset="0"/>
              </a:defRPr>
            </a:lvl5pPr>
          </a:lstStyle>
          <a:p>
            <a:r>
              <a:rPr lang="en-US"/>
              <a:t>Body text standard — Source Sans Pro Regular 22pt</a:t>
            </a:r>
          </a:p>
          <a:p>
            <a:pPr lvl="1"/>
            <a:r>
              <a:rPr lang="en-US"/>
              <a:t>Bullet 1 — Source Sans Pro Regular 20pt</a:t>
            </a:r>
          </a:p>
          <a:p>
            <a:pPr lvl="2"/>
            <a:r>
              <a:rPr lang="en-US"/>
              <a:t>Bullet 2 — Source Sans Pro Regular 18pt</a:t>
            </a:r>
          </a:p>
          <a:p>
            <a:pPr lvl="3"/>
            <a:r>
              <a:rPr lang="en-US"/>
              <a:t>Bullet 3 — Source Sans Pro Regular 16pt</a:t>
            </a:r>
          </a:p>
        </p:txBody>
      </p:sp>
      <p:sp>
        <p:nvSpPr>
          <p:cNvPr id="7" name="Google Shape;56;p30">
            <a:extLst>
              <a:ext uri="{FF2B5EF4-FFF2-40B4-BE49-F238E27FC236}">
                <a16:creationId xmlns:a16="http://schemas.microsoft.com/office/drawing/2014/main" id="{2CBC39E8-83F4-ECEB-7664-073993286341}"/>
              </a:ext>
            </a:extLst>
          </p:cNvPr>
          <p:cNvSpPr txBox="1">
            <a:spLocks/>
          </p:cNvSpPr>
          <p:nvPr userDrawn="1"/>
        </p:nvSpPr>
        <p:spPr>
          <a:xfrm>
            <a:off x="742950" y="6143267"/>
            <a:ext cx="11073848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defPPr>
              <a:defRPr lang="en-US"/>
            </a:defPPr>
            <a:lvl1pPr marL="0" lvl="0" indent="0" algn="ctr" defTabSz="914400" rtl="0" eaLnBrk="1" latinLnBrk="0" hangingPunct="1">
              <a:spcBef>
                <a:spcPts val="0"/>
              </a:spcBef>
              <a:buNone/>
              <a:defRPr sz="1400" b="1" i="0" u="none" strike="noStrike" kern="1200" cap="none">
                <a:solidFill>
                  <a:schemeClr val="bg1"/>
                </a:solidFill>
                <a:latin typeface="Source Sans Pro SemiBold" panose="020B0503030403020204" pitchFamily="34" charset="0"/>
                <a:ea typeface="Source Sans Pro SemiBold" panose="020B0503030403020204" pitchFamily="34" charset="0"/>
                <a:cs typeface="Arial"/>
                <a:sym typeface="Arial"/>
              </a:defRPr>
            </a:lvl1pPr>
            <a:lvl2pPr marL="0" lvl="1" indent="0" algn="ctr" defTabSz="914400" rtl="0" eaLnBrk="1" latinLnBrk="0" hangingPunct="1">
              <a:spcBef>
                <a:spcPts val="0"/>
              </a:spcBef>
              <a:buNone/>
              <a:defRPr sz="1200" b="0" i="0" u="none" strike="noStrike" kern="1200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ctr" defTabSz="914400" rtl="0" eaLnBrk="1" latinLnBrk="0" hangingPunct="1">
              <a:spcBef>
                <a:spcPts val="0"/>
              </a:spcBef>
              <a:buNone/>
              <a:defRPr sz="1200" b="0" i="0" u="none" strike="noStrike" kern="1200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ctr" defTabSz="914400" rtl="0" eaLnBrk="1" latinLnBrk="0" hangingPunct="1">
              <a:spcBef>
                <a:spcPts val="0"/>
              </a:spcBef>
              <a:buNone/>
              <a:defRPr sz="1200" b="0" i="0" u="none" strike="noStrike" kern="1200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ctr" defTabSz="914400" rtl="0" eaLnBrk="1" latinLnBrk="0" hangingPunct="1">
              <a:spcBef>
                <a:spcPts val="0"/>
              </a:spcBef>
              <a:buNone/>
              <a:defRPr sz="1200" b="0" i="0" u="none" strike="noStrike" kern="1200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ctr" defTabSz="914400" rtl="0" eaLnBrk="1" latinLnBrk="0" hangingPunct="1">
              <a:spcBef>
                <a:spcPts val="0"/>
              </a:spcBef>
              <a:buNone/>
              <a:defRPr sz="1200" b="0" i="0" u="none" strike="noStrike" kern="1200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ctr" defTabSz="914400" rtl="0" eaLnBrk="1" latinLnBrk="0" hangingPunct="1">
              <a:spcBef>
                <a:spcPts val="0"/>
              </a:spcBef>
              <a:buNone/>
              <a:defRPr sz="1200" b="0" i="0" u="none" strike="noStrike" kern="1200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ctr" defTabSz="914400" rtl="0" eaLnBrk="1" latinLnBrk="0" hangingPunct="1">
              <a:spcBef>
                <a:spcPts val="0"/>
              </a:spcBef>
              <a:buNone/>
              <a:defRPr sz="1200" b="0" i="0" u="none" strike="noStrike" kern="1200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ctr" defTabSz="914400" rtl="0" eaLnBrk="1" latinLnBrk="0" hangingPunct="1">
              <a:spcBef>
                <a:spcPts val="0"/>
              </a:spcBef>
              <a:buNone/>
              <a:defRPr sz="1200" b="0" i="0" u="none" strike="noStrike" kern="1200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r"/>
            <a:r>
              <a:rPr lang="en-US" sz="1100" b="0" i="0" spc="280" baseline="0">
                <a:solidFill>
                  <a:schemeClr val="tx2"/>
                </a:solidFill>
                <a:latin typeface="Source Sans Pro" panose="020B0503030403020204" pitchFamily="34" charset="0"/>
              </a:rPr>
              <a:t>Teaching Engagement Program </a:t>
            </a:r>
            <a:fld id="{00000000-1234-1234-1234-123412341234}" type="slidenum">
              <a:rPr lang="en-US" sz="1100" b="0" i="0" spc="200" baseline="0" smtClean="0">
                <a:solidFill>
                  <a:schemeClr val="tx2"/>
                </a:solidFill>
                <a:latin typeface="Source Sans Pro" panose="020B0503030403020204" pitchFamily="34" charset="0"/>
              </a:rPr>
              <a:pPr algn="r"/>
              <a:t>‹#›</a:t>
            </a:fld>
            <a:endParaRPr lang="en-US" sz="1100" b="0" i="0" spc="200" baseline="0">
              <a:solidFill>
                <a:schemeClr val="tx2"/>
              </a:solidFill>
              <a:latin typeface="Source Sans Pro" panose="020B05030304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6217912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8" orient="horz" pos="1200" userDrawn="1">
          <p15:clr>
            <a:srgbClr val="FBAE40"/>
          </p15:clr>
        </p15:guide>
        <p15:guide id="9" pos="3840" userDrawn="1">
          <p15:clr>
            <a:srgbClr val="FBAE40"/>
          </p15:clr>
        </p15:guide>
        <p15:guide id="10" pos="456" userDrawn="1">
          <p15:clr>
            <a:srgbClr val="FBAE40"/>
          </p15:clr>
        </p15:guide>
        <p15:guide id="11" pos="7224" userDrawn="1">
          <p15:clr>
            <a:srgbClr val="FBAE40"/>
          </p15:clr>
        </p15:guide>
        <p15:guide id="12" orient="horz" pos="480" userDrawn="1">
          <p15:clr>
            <a:srgbClr val="FBAE40"/>
          </p15:clr>
        </p15:guide>
        <p15:guide id="13" orient="horz" pos="3816" userDrawn="1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Slide — Title, Subtitle, Text, Two-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45;p28">
            <a:extLst>
              <a:ext uri="{FF2B5EF4-FFF2-40B4-BE49-F238E27FC236}">
                <a16:creationId xmlns:a16="http://schemas.microsoft.com/office/drawing/2014/main" id="{4BD74D56-E1F6-8DB5-4F5D-C5DE1BB2E9A5}"/>
              </a:ext>
            </a:extLst>
          </p:cNvPr>
          <p:cNvSpPr txBox="1">
            <a:spLocks noGrp="1"/>
          </p:cNvSpPr>
          <p:nvPr>
            <p:ph type="ctrTitle" hasCustomPrompt="1"/>
          </p:nvPr>
        </p:nvSpPr>
        <p:spPr>
          <a:xfrm>
            <a:off x="742950" y="767774"/>
            <a:ext cx="10706102" cy="10412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4000" b="0" i="0">
                <a:solidFill>
                  <a:schemeClr val="tx2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Arial" panose="020B0604020202020204" pitchFamily="34" charset="0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Headline: Source Sans Pro Black 40pt</a:t>
            </a:r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6DC6400A-BEB5-4BD0-47DC-C97CADD7EB61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42950" y="1904808"/>
            <a:ext cx="5026914" cy="741349"/>
          </a:xfrm>
          <a:prstGeom prst="rect">
            <a:avLst/>
          </a:prstGeom>
        </p:spPr>
        <p:txBody>
          <a:bodyPr lIns="0" tIns="0" rIns="0" bIns="0" anchor="b" anchorCtr="0"/>
          <a:lstStyle>
            <a:lvl1pPr marL="0" indent="0"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None/>
              <a:tabLst/>
              <a:defRPr sz="2500" b="1" i="0">
                <a:latin typeface="Source Sans Pro Black" panose="020B0503030403020204" pitchFamily="34" charset="0"/>
              </a:defRPr>
            </a:lvl1pPr>
            <a:lvl2pPr marL="800100" indent="-342900"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•"/>
              <a:tabLst/>
              <a:defRPr sz="2200" b="0" i="0">
                <a:latin typeface="Source Sans Pro" panose="020B0503030403020204" pitchFamily="34" charset="0"/>
              </a:defRPr>
            </a:lvl2pPr>
            <a:lvl3pPr>
              <a:spcAft>
                <a:spcPts val="600"/>
              </a:spcAft>
              <a:buClr>
                <a:schemeClr val="tx2"/>
              </a:buClr>
              <a:defRPr b="0" i="0">
                <a:latin typeface="Source Sans Pro" panose="020B0503030403020204" pitchFamily="34" charset="0"/>
              </a:defRPr>
            </a:lvl3pPr>
            <a:lvl4pPr marL="1600200" indent="-228600">
              <a:spcAft>
                <a:spcPts val="600"/>
              </a:spcAft>
              <a:buClr>
                <a:schemeClr val="tx2"/>
              </a:buClr>
              <a:buFont typeface="System Font Regular"/>
              <a:buChar char="–"/>
              <a:defRPr b="0" i="0">
                <a:latin typeface="Source Sans Pro" panose="020B0503030403020204" pitchFamily="34" charset="0"/>
              </a:defRPr>
            </a:lvl4pPr>
            <a:lvl5pPr>
              <a:defRPr b="0" i="0">
                <a:latin typeface="Source Sans Pro" panose="020B0503030403020204" pitchFamily="34" charset="0"/>
              </a:defRPr>
            </a:lvl5pPr>
          </a:lstStyle>
          <a:p>
            <a:r>
              <a:rPr lang="en-US"/>
              <a:t>Subtitle — Source Sans Pro Black 25pt</a:t>
            </a:r>
          </a:p>
        </p:txBody>
      </p: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56A8F5B6-9927-6C4F-AA79-043E881EB5B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42950" y="2748626"/>
            <a:ext cx="5026914" cy="3309274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lnSpc>
                <a:spcPct val="100000"/>
              </a:lnSpc>
              <a:spcAft>
                <a:spcPts val="300"/>
              </a:spcAft>
              <a:buClr>
                <a:schemeClr val="tx2"/>
              </a:buClr>
              <a:buFont typeface="Arial" panose="020B0604020202020204" pitchFamily="34" charset="0"/>
              <a:buNone/>
              <a:tabLst/>
              <a:defRPr sz="2200" b="0" i="0">
                <a:latin typeface="Source Sans Pro" panose="020B0503030403020204" pitchFamily="34" charset="0"/>
              </a:defRPr>
            </a:lvl1pPr>
            <a:lvl2pPr marL="800100" indent="-342900">
              <a:lnSpc>
                <a:spcPct val="100000"/>
              </a:lnSpc>
              <a:spcAft>
                <a:spcPts val="300"/>
              </a:spcAft>
              <a:buClr>
                <a:schemeClr val="tx2"/>
              </a:buClr>
              <a:buFont typeface="Arial" panose="020B0604020202020204" pitchFamily="34" charset="0"/>
              <a:buChar char="•"/>
              <a:tabLst/>
              <a:defRPr sz="2000" b="0" i="0">
                <a:latin typeface="Source Sans Pro" panose="020B0503030403020204" pitchFamily="34" charset="0"/>
              </a:defRPr>
            </a:lvl2pPr>
            <a:lvl3pPr>
              <a:lnSpc>
                <a:spcPct val="100000"/>
              </a:lnSpc>
              <a:spcAft>
                <a:spcPts val="300"/>
              </a:spcAft>
              <a:buClr>
                <a:schemeClr val="tx2"/>
              </a:buClr>
              <a:defRPr sz="1800" b="0" i="0">
                <a:latin typeface="Source Sans Pro" panose="020B0503030403020204" pitchFamily="34" charset="0"/>
              </a:defRPr>
            </a:lvl3pPr>
            <a:lvl4pPr marL="1600200" indent="-228600">
              <a:lnSpc>
                <a:spcPct val="100000"/>
              </a:lnSpc>
              <a:spcAft>
                <a:spcPts val="300"/>
              </a:spcAft>
              <a:buClr>
                <a:schemeClr val="tx2"/>
              </a:buClr>
              <a:buFont typeface="System Font Regular"/>
              <a:buChar char="–"/>
              <a:defRPr sz="1600" b="0" i="0">
                <a:latin typeface="Source Sans Pro" panose="020B0503030403020204" pitchFamily="34" charset="0"/>
              </a:defRPr>
            </a:lvl4pPr>
            <a:lvl5pPr>
              <a:defRPr b="0" i="0">
                <a:latin typeface="Source Sans Pro" panose="020B0503030403020204" pitchFamily="34" charset="0"/>
              </a:defRPr>
            </a:lvl5pPr>
          </a:lstStyle>
          <a:p>
            <a:r>
              <a:rPr lang="en-US"/>
              <a:t>Body text standard — Source Sans Pro Regular 22pt</a:t>
            </a:r>
          </a:p>
          <a:p>
            <a:pPr lvl="1"/>
            <a:r>
              <a:rPr lang="en-US"/>
              <a:t>Bullet 1 — Source Sans Pro Regular 20pt</a:t>
            </a:r>
          </a:p>
          <a:p>
            <a:pPr lvl="2"/>
            <a:r>
              <a:rPr lang="en-US"/>
              <a:t>Bullet 2 — Source Sans Pro Regular 18pt</a:t>
            </a:r>
          </a:p>
          <a:p>
            <a:pPr lvl="3"/>
            <a:r>
              <a:rPr lang="en-US"/>
              <a:t>Bullet 3 — Source Sans Pro Regular 16pt</a:t>
            </a:r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9EBADC78-3800-CDA6-CC9F-BB2080B8B47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422136" y="1904808"/>
            <a:ext cx="5026914" cy="741349"/>
          </a:xfrm>
          <a:prstGeom prst="rect">
            <a:avLst/>
          </a:prstGeom>
        </p:spPr>
        <p:txBody>
          <a:bodyPr lIns="0" tIns="0" rIns="0" bIns="0" anchor="b" anchorCtr="0"/>
          <a:lstStyle>
            <a:lvl1pPr marL="0" indent="0"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None/>
              <a:tabLst/>
              <a:defRPr sz="2500" b="1" i="0">
                <a:latin typeface="Source Sans Pro Black" panose="020B0503030403020204" pitchFamily="34" charset="0"/>
              </a:defRPr>
            </a:lvl1pPr>
            <a:lvl2pPr marL="800100" indent="-342900"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•"/>
              <a:tabLst/>
              <a:defRPr sz="2200" b="0" i="0">
                <a:latin typeface="Source Sans Pro" panose="020B0503030403020204" pitchFamily="34" charset="0"/>
              </a:defRPr>
            </a:lvl2pPr>
            <a:lvl3pPr>
              <a:spcAft>
                <a:spcPts val="600"/>
              </a:spcAft>
              <a:buClr>
                <a:schemeClr val="tx2"/>
              </a:buClr>
              <a:defRPr b="0" i="0">
                <a:latin typeface="Source Sans Pro" panose="020B0503030403020204" pitchFamily="34" charset="0"/>
              </a:defRPr>
            </a:lvl3pPr>
            <a:lvl4pPr marL="1600200" indent="-228600">
              <a:spcAft>
                <a:spcPts val="600"/>
              </a:spcAft>
              <a:buClr>
                <a:schemeClr val="tx2"/>
              </a:buClr>
              <a:buFont typeface="System Font Regular"/>
              <a:buChar char="–"/>
              <a:defRPr b="0" i="0">
                <a:latin typeface="Source Sans Pro" panose="020B0503030403020204" pitchFamily="34" charset="0"/>
              </a:defRPr>
            </a:lvl4pPr>
            <a:lvl5pPr>
              <a:defRPr b="0" i="0">
                <a:latin typeface="Source Sans Pro" panose="020B0503030403020204" pitchFamily="34" charset="0"/>
              </a:defRPr>
            </a:lvl5pPr>
          </a:lstStyle>
          <a:p>
            <a:r>
              <a:rPr lang="en-US"/>
              <a:t>Subtitle — Source Sans Pro Black 25pt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6869DDB-E550-F551-961B-6D23DB873418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422136" y="2748626"/>
            <a:ext cx="5026914" cy="3309274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lnSpc>
                <a:spcPct val="100000"/>
              </a:lnSpc>
              <a:spcAft>
                <a:spcPts val="300"/>
              </a:spcAft>
              <a:buClr>
                <a:schemeClr val="tx2"/>
              </a:buClr>
              <a:buFont typeface="Arial" panose="020B0604020202020204" pitchFamily="34" charset="0"/>
              <a:buNone/>
              <a:tabLst/>
              <a:defRPr sz="2200" b="0" i="0">
                <a:latin typeface="Source Sans Pro" panose="020B0503030403020204" pitchFamily="34" charset="0"/>
              </a:defRPr>
            </a:lvl1pPr>
            <a:lvl2pPr marL="800100" indent="-342900">
              <a:lnSpc>
                <a:spcPct val="100000"/>
              </a:lnSpc>
              <a:spcAft>
                <a:spcPts val="300"/>
              </a:spcAft>
              <a:buClr>
                <a:schemeClr val="tx2"/>
              </a:buClr>
              <a:buFont typeface="Arial" panose="020B0604020202020204" pitchFamily="34" charset="0"/>
              <a:buChar char="•"/>
              <a:tabLst/>
              <a:defRPr sz="2000" b="0" i="0">
                <a:latin typeface="Source Sans Pro" panose="020B0503030403020204" pitchFamily="34" charset="0"/>
              </a:defRPr>
            </a:lvl2pPr>
            <a:lvl3pPr>
              <a:lnSpc>
                <a:spcPct val="100000"/>
              </a:lnSpc>
              <a:spcAft>
                <a:spcPts val="300"/>
              </a:spcAft>
              <a:buClr>
                <a:schemeClr val="tx2"/>
              </a:buClr>
              <a:defRPr sz="1800" b="0" i="0">
                <a:latin typeface="Source Sans Pro" panose="020B0503030403020204" pitchFamily="34" charset="0"/>
              </a:defRPr>
            </a:lvl3pPr>
            <a:lvl4pPr marL="1600200" indent="-228600">
              <a:lnSpc>
                <a:spcPct val="100000"/>
              </a:lnSpc>
              <a:spcAft>
                <a:spcPts val="300"/>
              </a:spcAft>
              <a:buClr>
                <a:schemeClr val="tx2"/>
              </a:buClr>
              <a:buFont typeface="System Font Regular"/>
              <a:buChar char="–"/>
              <a:defRPr sz="1600" b="0" i="0">
                <a:latin typeface="Source Sans Pro" panose="020B0503030403020204" pitchFamily="34" charset="0"/>
              </a:defRPr>
            </a:lvl4pPr>
            <a:lvl5pPr>
              <a:defRPr b="0" i="0">
                <a:latin typeface="Source Sans Pro" panose="020B0503030403020204" pitchFamily="34" charset="0"/>
              </a:defRPr>
            </a:lvl5pPr>
          </a:lstStyle>
          <a:p>
            <a:r>
              <a:rPr lang="en-US"/>
              <a:t>Body text standard — Source Sans Pro Regular 22pt</a:t>
            </a:r>
          </a:p>
          <a:p>
            <a:pPr lvl="1"/>
            <a:r>
              <a:rPr lang="en-US"/>
              <a:t>Bullet 1 — Source Sans Pro Regular 20pt</a:t>
            </a:r>
          </a:p>
          <a:p>
            <a:pPr lvl="2"/>
            <a:r>
              <a:rPr lang="en-US"/>
              <a:t>Bullet 2 — Source Sans Pro Regular 18pt</a:t>
            </a:r>
          </a:p>
          <a:p>
            <a:pPr lvl="3"/>
            <a:r>
              <a:rPr lang="en-US"/>
              <a:t>Bullet 3 — Source Sans Pro Regular 16pt</a:t>
            </a:r>
          </a:p>
        </p:txBody>
      </p:sp>
      <p:sp>
        <p:nvSpPr>
          <p:cNvPr id="9" name="Google Shape;56;p30">
            <a:extLst>
              <a:ext uri="{FF2B5EF4-FFF2-40B4-BE49-F238E27FC236}">
                <a16:creationId xmlns:a16="http://schemas.microsoft.com/office/drawing/2014/main" id="{B36A7888-F8BA-1246-089A-D11EE5DBB532}"/>
              </a:ext>
            </a:extLst>
          </p:cNvPr>
          <p:cNvSpPr txBox="1">
            <a:spLocks/>
          </p:cNvSpPr>
          <p:nvPr userDrawn="1"/>
        </p:nvSpPr>
        <p:spPr>
          <a:xfrm>
            <a:off x="742950" y="6143267"/>
            <a:ext cx="11073848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defPPr>
              <a:defRPr lang="en-US"/>
            </a:defPPr>
            <a:lvl1pPr marL="0" lvl="0" indent="0" algn="ctr" defTabSz="914400" rtl="0" eaLnBrk="1" latinLnBrk="0" hangingPunct="1">
              <a:spcBef>
                <a:spcPts val="0"/>
              </a:spcBef>
              <a:buNone/>
              <a:defRPr sz="1400" b="1" i="0" u="none" strike="noStrike" kern="1200" cap="none">
                <a:solidFill>
                  <a:schemeClr val="bg1"/>
                </a:solidFill>
                <a:latin typeface="Source Sans Pro SemiBold" panose="020B0503030403020204" pitchFamily="34" charset="0"/>
                <a:ea typeface="Source Sans Pro SemiBold" panose="020B0503030403020204" pitchFamily="34" charset="0"/>
                <a:cs typeface="Arial"/>
                <a:sym typeface="Arial"/>
              </a:defRPr>
            </a:lvl1pPr>
            <a:lvl2pPr marL="0" lvl="1" indent="0" algn="ctr" defTabSz="914400" rtl="0" eaLnBrk="1" latinLnBrk="0" hangingPunct="1">
              <a:spcBef>
                <a:spcPts val="0"/>
              </a:spcBef>
              <a:buNone/>
              <a:defRPr sz="1200" b="0" i="0" u="none" strike="noStrike" kern="1200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ctr" defTabSz="914400" rtl="0" eaLnBrk="1" latinLnBrk="0" hangingPunct="1">
              <a:spcBef>
                <a:spcPts val="0"/>
              </a:spcBef>
              <a:buNone/>
              <a:defRPr sz="1200" b="0" i="0" u="none" strike="noStrike" kern="1200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ctr" defTabSz="914400" rtl="0" eaLnBrk="1" latinLnBrk="0" hangingPunct="1">
              <a:spcBef>
                <a:spcPts val="0"/>
              </a:spcBef>
              <a:buNone/>
              <a:defRPr sz="1200" b="0" i="0" u="none" strike="noStrike" kern="1200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ctr" defTabSz="914400" rtl="0" eaLnBrk="1" latinLnBrk="0" hangingPunct="1">
              <a:spcBef>
                <a:spcPts val="0"/>
              </a:spcBef>
              <a:buNone/>
              <a:defRPr sz="1200" b="0" i="0" u="none" strike="noStrike" kern="1200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ctr" defTabSz="914400" rtl="0" eaLnBrk="1" latinLnBrk="0" hangingPunct="1">
              <a:spcBef>
                <a:spcPts val="0"/>
              </a:spcBef>
              <a:buNone/>
              <a:defRPr sz="1200" b="0" i="0" u="none" strike="noStrike" kern="1200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ctr" defTabSz="914400" rtl="0" eaLnBrk="1" latinLnBrk="0" hangingPunct="1">
              <a:spcBef>
                <a:spcPts val="0"/>
              </a:spcBef>
              <a:buNone/>
              <a:defRPr sz="1200" b="0" i="0" u="none" strike="noStrike" kern="1200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ctr" defTabSz="914400" rtl="0" eaLnBrk="1" latinLnBrk="0" hangingPunct="1">
              <a:spcBef>
                <a:spcPts val="0"/>
              </a:spcBef>
              <a:buNone/>
              <a:defRPr sz="1200" b="0" i="0" u="none" strike="noStrike" kern="1200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ctr" defTabSz="914400" rtl="0" eaLnBrk="1" latinLnBrk="0" hangingPunct="1">
              <a:spcBef>
                <a:spcPts val="0"/>
              </a:spcBef>
              <a:buNone/>
              <a:defRPr sz="1200" b="0" i="0" u="none" strike="noStrike" kern="1200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r"/>
            <a:r>
              <a:rPr lang="en-US" sz="1100" b="0" i="0" spc="280" baseline="0">
                <a:solidFill>
                  <a:schemeClr val="tx2"/>
                </a:solidFill>
                <a:latin typeface="Source Sans Pro" panose="020B0503030403020204" pitchFamily="34" charset="0"/>
              </a:rPr>
              <a:t>Teaching Engagement Program</a:t>
            </a:r>
            <a:r>
              <a:rPr lang="en-US" sz="1100" spc="500" baseline="0">
                <a:solidFill>
                  <a:schemeClr val="tx2"/>
                </a:solidFill>
              </a:rPr>
              <a:t> </a:t>
            </a:r>
            <a:fld id="{00000000-1234-1234-1234-123412341234}" type="slidenum">
              <a:rPr lang="en-US" sz="1100" b="0" i="0" spc="200" baseline="0" smtClean="0">
                <a:solidFill>
                  <a:schemeClr val="tx2"/>
                </a:solidFill>
                <a:latin typeface="Source Sans Pro" panose="020B0503030403020204" pitchFamily="34" charset="0"/>
              </a:rPr>
              <a:pPr algn="r"/>
              <a:t>‹#›</a:t>
            </a:fld>
            <a:endParaRPr lang="en-US" sz="1100" b="0" i="0" spc="200" baseline="0">
              <a:solidFill>
                <a:schemeClr val="tx2"/>
              </a:solidFill>
              <a:latin typeface="Source Sans Pro" panose="020B05030304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9928125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orient="horz" pos="1176">
          <p15:clr>
            <a:srgbClr val="FBAE40"/>
          </p15:clr>
        </p15:guide>
        <p15:guide id="3" pos="3840">
          <p15:clr>
            <a:srgbClr val="FBAE40"/>
          </p15:clr>
        </p15:guide>
        <p15:guide id="4" pos="456">
          <p15:clr>
            <a:srgbClr val="FBAE40"/>
          </p15:clr>
        </p15:guide>
        <p15:guide id="7" orient="horz" pos="3816">
          <p15:clr>
            <a:srgbClr val="FBAE40"/>
          </p15:clr>
        </p15:guide>
        <p15:guide id="8" pos="7224" userDrawn="1">
          <p15:clr>
            <a:srgbClr val="FBAE40"/>
          </p15:clr>
        </p15:guide>
        <p15:guide id="9" orient="horz" pos="480" userDrawn="1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Slide — 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45;p28">
            <a:extLst>
              <a:ext uri="{FF2B5EF4-FFF2-40B4-BE49-F238E27FC236}">
                <a16:creationId xmlns:a16="http://schemas.microsoft.com/office/drawing/2014/main" id="{8B225902-0B72-B34D-C190-021EF2AA1385}"/>
              </a:ext>
            </a:extLst>
          </p:cNvPr>
          <p:cNvSpPr txBox="1">
            <a:spLocks noGrp="1"/>
          </p:cNvSpPr>
          <p:nvPr>
            <p:ph type="ctrTitle" hasCustomPrompt="1"/>
          </p:nvPr>
        </p:nvSpPr>
        <p:spPr>
          <a:xfrm>
            <a:off x="742950" y="767774"/>
            <a:ext cx="10706102" cy="10412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4000" b="0" i="0">
                <a:solidFill>
                  <a:schemeClr val="tx2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Arial" panose="020B0604020202020204" pitchFamily="34" charset="0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Headline: Source Sans Pro Black 40pt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A32150B-A2EC-90BB-46D4-1C524F370E12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742950" y="1940546"/>
            <a:ext cx="10706100" cy="415452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spcAft>
                <a:spcPts val="600"/>
              </a:spcAft>
              <a:buNone/>
              <a:defRPr sz="2200">
                <a:latin typeface="Source Sans Pro" panose="020B0503030403020204" pitchFamily="34" charset="0"/>
              </a:defRPr>
            </a:lvl1pPr>
            <a:lvl2pPr marL="800100" indent="-342900"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2200">
                <a:latin typeface="Source Sans Pro" panose="020B0503030403020204" pitchFamily="34" charset="0"/>
              </a:defRPr>
            </a:lvl2pPr>
            <a:lvl3pPr>
              <a:spcAft>
                <a:spcPts val="600"/>
              </a:spcAft>
              <a:buClr>
                <a:schemeClr val="tx2"/>
              </a:buClr>
              <a:defRPr>
                <a:latin typeface="Source Sans Pro" panose="020B0503030403020204" pitchFamily="34" charset="0"/>
              </a:defRPr>
            </a:lvl3pPr>
            <a:lvl4pPr marL="1600200" indent="-228600">
              <a:spcAft>
                <a:spcPts val="600"/>
              </a:spcAft>
              <a:buClr>
                <a:schemeClr val="tx2"/>
              </a:buClr>
              <a:buFont typeface="System Font Regular"/>
              <a:buChar char="–"/>
              <a:defRPr>
                <a:latin typeface="Source Sans Pro" panose="020B0503030403020204" pitchFamily="34" charset="0"/>
              </a:defRPr>
            </a:lvl4pPr>
          </a:lstStyle>
          <a:p>
            <a:r>
              <a:rPr lang="en-US"/>
              <a:t>Select an icon below to select the type of content you wish to display here</a:t>
            </a:r>
          </a:p>
        </p:txBody>
      </p:sp>
      <p:sp>
        <p:nvSpPr>
          <p:cNvPr id="2" name="Google Shape;56;p30">
            <a:extLst>
              <a:ext uri="{FF2B5EF4-FFF2-40B4-BE49-F238E27FC236}">
                <a16:creationId xmlns:a16="http://schemas.microsoft.com/office/drawing/2014/main" id="{5621EB89-6E9E-7210-BB50-96492CA355AA}"/>
              </a:ext>
            </a:extLst>
          </p:cNvPr>
          <p:cNvSpPr txBox="1">
            <a:spLocks/>
          </p:cNvSpPr>
          <p:nvPr userDrawn="1"/>
        </p:nvSpPr>
        <p:spPr>
          <a:xfrm>
            <a:off x="742950" y="6143267"/>
            <a:ext cx="11073848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defPPr>
              <a:defRPr lang="en-US"/>
            </a:defPPr>
            <a:lvl1pPr marL="0" lvl="0" indent="0" algn="ctr" defTabSz="914400" rtl="0" eaLnBrk="1" latinLnBrk="0" hangingPunct="1">
              <a:spcBef>
                <a:spcPts val="0"/>
              </a:spcBef>
              <a:buNone/>
              <a:defRPr sz="1400" b="1" i="0" u="none" strike="noStrike" kern="1200" cap="none">
                <a:solidFill>
                  <a:schemeClr val="bg1"/>
                </a:solidFill>
                <a:latin typeface="Source Sans Pro SemiBold" panose="020B0503030403020204" pitchFamily="34" charset="0"/>
                <a:ea typeface="Source Sans Pro SemiBold" panose="020B0503030403020204" pitchFamily="34" charset="0"/>
                <a:cs typeface="Arial"/>
                <a:sym typeface="Arial"/>
              </a:defRPr>
            </a:lvl1pPr>
            <a:lvl2pPr marL="0" lvl="1" indent="0" algn="ctr" defTabSz="914400" rtl="0" eaLnBrk="1" latinLnBrk="0" hangingPunct="1">
              <a:spcBef>
                <a:spcPts val="0"/>
              </a:spcBef>
              <a:buNone/>
              <a:defRPr sz="1200" b="0" i="0" u="none" strike="noStrike" kern="1200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ctr" defTabSz="914400" rtl="0" eaLnBrk="1" latinLnBrk="0" hangingPunct="1">
              <a:spcBef>
                <a:spcPts val="0"/>
              </a:spcBef>
              <a:buNone/>
              <a:defRPr sz="1200" b="0" i="0" u="none" strike="noStrike" kern="1200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ctr" defTabSz="914400" rtl="0" eaLnBrk="1" latinLnBrk="0" hangingPunct="1">
              <a:spcBef>
                <a:spcPts val="0"/>
              </a:spcBef>
              <a:buNone/>
              <a:defRPr sz="1200" b="0" i="0" u="none" strike="noStrike" kern="1200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ctr" defTabSz="914400" rtl="0" eaLnBrk="1" latinLnBrk="0" hangingPunct="1">
              <a:spcBef>
                <a:spcPts val="0"/>
              </a:spcBef>
              <a:buNone/>
              <a:defRPr sz="1200" b="0" i="0" u="none" strike="noStrike" kern="1200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ctr" defTabSz="914400" rtl="0" eaLnBrk="1" latinLnBrk="0" hangingPunct="1">
              <a:spcBef>
                <a:spcPts val="0"/>
              </a:spcBef>
              <a:buNone/>
              <a:defRPr sz="1200" b="0" i="0" u="none" strike="noStrike" kern="1200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ctr" defTabSz="914400" rtl="0" eaLnBrk="1" latinLnBrk="0" hangingPunct="1">
              <a:spcBef>
                <a:spcPts val="0"/>
              </a:spcBef>
              <a:buNone/>
              <a:defRPr sz="1200" b="0" i="0" u="none" strike="noStrike" kern="1200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ctr" defTabSz="914400" rtl="0" eaLnBrk="1" latinLnBrk="0" hangingPunct="1">
              <a:spcBef>
                <a:spcPts val="0"/>
              </a:spcBef>
              <a:buNone/>
              <a:defRPr sz="1200" b="0" i="0" u="none" strike="noStrike" kern="1200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ctr" defTabSz="914400" rtl="0" eaLnBrk="1" latinLnBrk="0" hangingPunct="1">
              <a:spcBef>
                <a:spcPts val="0"/>
              </a:spcBef>
              <a:buNone/>
              <a:defRPr sz="1200" b="0" i="0" u="none" strike="noStrike" kern="1200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r"/>
            <a:r>
              <a:rPr lang="en-US" sz="1100" b="0" i="0" spc="280" baseline="0">
                <a:solidFill>
                  <a:schemeClr val="tx2"/>
                </a:solidFill>
                <a:latin typeface="Source Sans Pro" panose="020B0503030403020204" pitchFamily="34" charset="0"/>
              </a:rPr>
              <a:t>Teaching Engagement Program </a:t>
            </a:r>
            <a:fld id="{00000000-1234-1234-1234-123412341234}" type="slidenum">
              <a:rPr lang="en-US" sz="1100" b="0" i="0" spc="200" baseline="0" smtClean="0">
                <a:solidFill>
                  <a:schemeClr val="tx2"/>
                </a:solidFill>
                <a:latin typeface="Source Sans Pro" panose="020B0503030403020204" pitchFamily="34" charset="0"/>
              </a:rPr>
              <a:pPr algn="r"/>
              <a:t>‹#›</a:t>
            </a:fld>
            <a:endParaRPr lang="en-US" sz="1100" b="0" i="0" spc="200" baseline="0">
              <a:solidFill>
                <a:schemeClr val="tx2"/>
              </a:solidFill>
              <a:latin typeface="Source Sans Pro" panose="020B05030304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390316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8" orient="horz" pos="480" userDrawn="1">
          <p15:clr>
            <a:srgbClr val="FBAE40"/>
          </p15:clr>
        </p15:guide>
        <p15:guide id="9" pos="3840" userDrawn="1">
          <p15:clr>
            <a:srgbClr val="FBAE40"/>
          </p15:clr>
        </p15:guide>
        <p15:guide id="10" pos="456" userDrawn="1">
          <p15:clr>
            <a:srgbClr val="FBAE40"/>
          </p15:clr>
        </p15:guide>
        <p15:guide id="11" pos="7224" userDrawn="1">
          <p15:clr>
            <a:srgbClr val="FBAE40"/>
          </p15:clr>
        </p15:guide>
        <p15:guide id="12" orient="horz" pos="1224" userDrawn="1">
          <p15:clr>
            <a:srgbClr val="FBAE40"/>
          </p15:clr>
        </p15:guide>
        <p15:guide id="13" orient="horz" pos="3816" userDrawn="1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Custom Layout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009D41EF-A1B2-6709-F0E5-925F78FCCB0C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035846" y="1240930"/>
            <a:ext cx="4120308" cy="4010844"/>
          </a:xfrm>
          <a:prstGeom prst="rect">
            <a:avLst/>
          </a:prstGeom>
        </p:spPr>
      </p:pic>
      <p:sp>
        <p:nvSpPr>
          <p:cNvPr id="3" name="Title 1">
            <a:extLst>
              <a:ext uri="{FF2B5EF4-FFF2-40B4-BE49-F238E27FC236}">
                <a16:creationId xmlns:a16="http://schemas.microsoft.com/office/drawing/2014/main" id="{600DD216-C07C-6779-DECC-B8E3537DE3CC}"/>
              </a:ext>
            </a:extLst>
          </p:cNvPr>
          <p:cNvSpPr>
            <a:spLocks noGrp="1"/>
          </p:cNvSpPr>
          <p:nvPr>
            <p:ph type="title" idx="4294967295" hasCustomPrompt="1"/>
          </p:nvPr>
        </p:nvSpPr>
        <p:spPr>
          <a:xfrm>
            <a:off x="0" y="-1325563"/>
            <a:ext cx="12192000" cy="815975"/>
          </a:xfrm>
          <a:prstGeom prst="rect">
            <a:avLst/>
          </a:prstGeom>
        </p:spPr>
        <p:txBody>
          <a:bodyPr anchor="b"/>
          <a:lstStyle/>
          <a:p>
            <a:pPr algn="ctr"/>
            <a:r>
              <a:rPr lang="en-US" sz="1800"/>
              <a:t>Place Slide Title Here</a:t>
            </a:r>
          </a:p>
        </p:txBody>
      </p:sp>
    </p:spTree>
    <p:extLst>
      <p:ext uri="{BB962C8B-B14F-4D97-AF65-F5344CB8AC3E}">
        <p14:creationId xmlns:p14="http://schemas.microsoft.com/office/powerpoint/2010/main" val="34613885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600" b="0" i="0">
                <a:solidFill>
                  <a:schemeClr val="tx1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10/2/2025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9371076" y="0"/>
            <a:ext cx="1219200" cy="6858000"/>
          </a:xfrm>
          <a:custGeom>
            <a:avLst/>
            <a:gdLst/>
            <a:ahLst/>
            <a:cxnLst/>
            <a:rect l="l" t="t" r="r" b="b"/>
            <a:pathLst>
              <a:path w="1219200" h="6858000">
                <a:moveTo>
                  <a:pt x="0" y="0"/>
                </a:moveTo>
                <a:lnTo>
                  <a:pt x="1219200" y="6858000"/>
                </a:lnTo>
              </a:path>
            </a:pathLst>
          </a:custGeom>
          <a:ln w="9525">
            <a:solidFill>
              <a:srgbClr val="BEBEB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7424932" y="3681984"/>
            <a:ext cx="4763770" cy="3176905"/>
          </a:xfrm>
          <a:custGeom>
            <a:avLst/>
            <a:gdLst/>
            <a:ahLst/>
            <a:cxnLst/>
            <a:rect l="l" t="t" r="r" b="b"/>
            <a:pathLst>
              <a:path w="4763770" h="3176904">
                <a:moveTo>
                  <a:pt x="4763554" y="0"/>
                </a:moveTo>
                <a:lnTo>
                  <a:pt x="0" y="3176587"/>
                </a:lnTo>
              </a:path>
            </a:pathLst>
          </a:custGeom>
          <a:ln w="9525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g object 18"/>
          <p:cNvSpPr/>
          <p:nvPr/>
        </p:nvSpPr>
        <p:spPr>
          <a:xfrm>
            <a:off x="9182100" y="0"/>
            <a:ext cx="3007360" cy="6858000"/>
          </a:xfrm>
          <a:custGeom>
            <a:avLst/>
            <a:gdLst/>
            <a:ahLst/>
            <a:cxnLst/>
            <a:rect l="l" t="t" r="r" b="b"/>
            <a:pathLst>
              <a:path w="3007359" h="6858000">
                <a:moveTo>
                  <a:pt x="3006851" y="0"/>
                </a:moveTo>
                <a:lnTo>
                  <a:pt x="2042464" y="0"/>
                </a:lnTo>
                <a:lnTo>
                  <a:pt x="0" y="6858000"/>
                </a:lnTo>
                <a:lnTo>
                  <a:pt x="3006851" y="6858000"/>
                </a:lnTo>
                <a:lnTo>
                  <a:pt x="3006851" y="0"/>
                </a:lnTo>
                <a:close/>
              </a:path>
            </a:pathLst>
          </a:custGeom>
          <a:solidFill>
            <a:srgbClr val="90C225">
              <a:alpha val="30194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bg object 19"/>
          <p:cNvSpPr/>
          <p:nvPr/>
        </p:nvSpPr>
        <p:spPr>
          <a:xfrm>
            <a:off x="9604330" y="0"/>
            <a:ext cx="2588260" cy="6858000"/>
          </a:xfrm>
          <a:custGeom>
            <a:avLst/>
            <a:gdLst/>
            <a:ahLst/>
            <a:cxnLst/>
            <a:rect l="l" t="t" r="r" b="b"/>
            <a:pathLst>
              <a:path w="2588259" h="6858000">
                <a:moveTo>
                  <a:pt x="2587675" y="0"/>
                </a:moveTo>
                <a:lnTo>
                  <a:pt x="0" y="0"/>
                </a:lnTo>
                <a:lnTo>
                  <a:pt x="1208189" y="6858000"/>
                </a:lnTo>
                <a:lnTo>
                  <a:pt x="2587675" y="6858000"/>
                </a:lnTo>
                <a:lnTo>
                  <a:pt x="2587675" y="0"/>
                </a:lnTo>
                <a:close/>
              </a:path>
            </a:pathLst>
          </a:custGeom>
          <a:solidFill>
            <a:srgbClr val="90C225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bg object 20"/>
          <p:cNvSpPr/>
          <p:nvPr/>
        </p:nvSpPr>
        <p:spPr>
          <a:xfrm>
            <a:off x="8932168" y="3048000"/>
            <a:ext cx="3260090" cy="3810000"/>
          </a:xfrm>
          <a:custGeom>
            <a:avLst/>
            <a:gdLst/>
            <a:ahLst/>
            <a:cxnLst/>
            <a:rect l="l" t="t" r="r" b="b"/>
            <a:pathLst>
              <a:path w="3260090" h="3810000">
                <a:moveTo>
                  <a:pt x="3259836" y="0"/>
                </a:moveTo>
                <a:lnTo>
                  <a:pt x="0" y="3810000"/>
                </a:lnTo>
                <a:lnTo>
                  <a:pt x="3259836" y="3810000"/>
                </a:lnTo>
                <a:lnTo>
                  <a:pt x="3259836" y="0"/>
                </a:lnTo>
                <a:close/>
              </a:path>
            </a:pathLst>
          </a:custGeom>
          <a:solidFill>
            <a:srgbClr val="539F20">
              <a:alpha val="72157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bg object 21"/>
          <p:cNvSpPr/>
          <p:nvPr/>
        </p:nvSpPr>
        <p:spPr>
          <a:xfrm>
            <a:off x="9337793" y="0"/>
            <a:ext cx="2851785" cy="6858000"/>
          </a:xfrm>
          <a:custGeom>
            <a:avLst/>
            <a:gdLst/>
            <a:ahLst/>
            <a:cxnLst/>
            <a:rect l="l" t="t" r="r" b="b"/>
            <a:pathLst>
              <a:path w="2851784" h="6858000">
                <a:moveTo>
                  <a:pt x="2851162" y="0"/>
                </a:moveTo>
                <a:lnTo>
                  <a:pt x="0" y="0"/>
                </a:lnTo>
                <a:lnTo>
                  <a:pt x="2467571" y="6858000"/>
                </a:lnTo>
                <a:lnTo>
                  <a:pt x="2851162" y="6858000"/>
                </a:lnTo>
                <a:lnTo>
                  <a:pt x="2851162" y="0"/>
                </a:lnTo>
                <a:close/>
              </a:path>
            </a:pathLst>
          </a:custGeom>
          <a:solidFill>
            <a:srgbClr val="3E7818">
              <a:alpha val="7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bg object 22"/>
          <p:cNvSpPr/>
          <p:nvPr/>
        </p:nvSpPr>
        <p:spPr>
          <a:xfrm>
            <a:off x="10898133" y="0"/>
            <a:ext cx="1290955" cy="6858000"/>
          </a:xfrm>
          <a:custGeom>
            <a:avLst/>
            <a:gdLst/>
            <a:ahLst/>
            <a:cxnLst/>
            <a:rect l="l" t="t" r="r" b="b"/>
            <a:pathLst>
              <a:path w="1290954" h="6858000">
                <a:moveTo>
                  <a:pt x="1290815" y="0"/>
                </a:moveTo>
                <a:lnTo>
                  <a:pt x="1018946" y="0"/>
                </a:lnTo>
                <a:lnTo>
                  <a:pt x="0" y="6858000"/>
                </a:lnTo>
                <a:lnTo>
                  <a:pt x="1290815" y="6858000"/>
                </a:lnTo>
                <a:lnTo>
                  <a:pt x="1290815" y="0"/>
                </a:lnTo>
                <a:close/>
              </a:path>
            </a:pathLst>
          </a:custGeom>
          <a:solidFill>
            <a:srgbClr val="C0E374">
              <a:alpha val="7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bg object 23"/>
          <p:cNvSpPr/>
          <p:nvPr/>
        </p:nvSpPr>
        <p:spPr>
          <a:xfrm>
            <a:off x="10940753" y="0"/>
            <a:ext cx="1248410" cy="6858000"/>
          </a:xfrm>
          <a:custGeom>
            <a:avLst/>
            <a:gdLst/>
            <a:ahLst/>
            <a:cxnLst/>
            <a:rect l="l" t="t" r="r" b="b"/>
            <a:pathLst>
              <a:path w="1248409" h="6858000">
                <a:moveTo>
                  <a:pt x="1248194" y="0"/>
                </a:moveTo>
                <a:lnTo>
                  <a:pt x="0" y="0"/>
                </a:lnTo>
                <a:lnTo>
                  <a:pt x="1107770" y="6858000"/>
                </a:lnTo>
                <a:lnTo>
                  <a:pt x="1248194" y="6858000"/>
                </a:lnTo>
                <a:lnTo>
                  <a:pt x="1248194" y="0"/>
                </a:lnTo>
                <a:close/>
              </a:path>
            </a:pathLst>
          </a:custGeom>
          <a:solidFill>
            <a:srgbClr val="90C225">
              <a:alpha val="650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bg object 24"/>
          <p:cNvSpPr/>
          <p:nvPr/>
        </p:nvSpPr>
        <p:spPr>
          <a:xfrm>
            <a:off x="10372348" y="3590544"/>
            <a:ext cx="1816735" cy="3267710"/>
          </a:xfrm>
          <a:custGeom>
            <a:avLst/>
            <a:gdLst/>
            <a:ahLst/>
            <a:cxnLst/>
            <a:rect l="l" t="t" r="r" b="b"/>
            <a:pathLst>
              <a:path w="1816734" h="3267709">
                <a:moveTo>
                  <a:pt x="1816608" y="0"/>
                </a:moveTo>
                <a:lnTo>
                  <a:pt x="0" y="3267455"/>
                </a:lnTo>
                <a:lnTo>
                  <a:pt x="1816608" y="3267455"/>
                </a:lnTo>
                <a:lnTo>
                  <a:pt x="1816608" y="0"/>
                </a:lnTo>
                <a:close/>
              </a:path>
            </a:pathLst>
          </a:custGeom>
          <a:solidFill>
            <a:srgbClr val="90C225">
              <a:alpha val="799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bg object 25"/>
          <p:cNvSpPr/>
          <p:nvPr/>
        </p:nvSpPr>
        <p:spPr>
          <a:xfrm>
            <a:off x="0" y="4012691"/>
            <a:ext cx="448309" cy="2845435"/>
          </a:xfrm>
          <a:custGeom>
            <a:avLst/>
            <a:gdLst/>
            <a:ahLst/>
            <a:cxnLst/>
            <a:rect l="l" t="t" r="r" b="b"/>
            <a:pathLst>
              <a:path w="448309" h="2845434">
                <a:moveTo>
                  <a:pt x="0" y="0"/>
                </a:moveTo>
                <a:lnTo>
                  <a:pt x="0" y="2845307"/>
                </a:lnTo>
                <a:lnTo>
                  <a:pt x="448056" y="2845307"/>
                </a:lnTo>
                <a:lnTo>
                  <a:pt x="0" y="0"/>
                </a:lnTo>
                <a:close/>
              </a:path>
            </a:pathLst>
          </a:custGeom>
          <a:solidFill>
            <a:srgbClr val="90C225">
              <a:alpha val="850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600" b="0" i="0">
                <a:solidFill>
                  <a:schemeClr val="tx1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730112" y="1639211"/>
            <a:ext cx="4990465" cy="472059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500" b="1" i="0">
                <a:solidFill>
                  <a:srgbClr val="404040"/>
                </a:solidFill>
                <a:latin typeface="Source Sans Pro Black"/>
                <a:cs typeface="Source Sans Pro Black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10/2/2025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9371076" y="0"/>
            <a:ext cx="1219200" cy="6858000"/>
          </a:xfrm>
          <a:custGeom>
            <a:avLst/>
            <a:gdLst/>
            <a:ahLst/>
            <a:cxnLst/>
            <a:rect l="l" t="t" r="r" b="b"/>
            <a:pathLst>
              <a:path w="1219200" h="6858000">
                <a:moveTo>
                  <a:pt x="0" y="0"/>
                </a:moveTo>
                <a:lnTo>
                  <a:pt x="1219200" y="6858000"/>
                </a:lnTo>
              </a:path>
            </a:pathLst>
          </a:custGeom>
          <a:ln w="9525">
            <a:solidFill>
              <a:srgbClr val="BEBEB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7424932" y="3681984"/>
            <a:ext cx="4763770" cy="3176905"/>
          </a:xfrm>
          <a:custGeom>
            <a:avLst/>
            <a:gdLst/>
            <a:ahLst/>
            <a:cxnLst/>
            <a:rect l="l" t="t" r="r" b="b"/>
            <a:pathLst>
              <a:path w="4763770" h="3176904">
                <a:moveTo>
                  <a:pt x="4763554" y="0"/>
                </a:moveTo>
                <a:lnTo>
                  <a:pt x="0" y="3176587"/>
                </a:lnTo>
              </a:path>
            </a:pathLst>
          </a:custGeom>
          <a:ln w="9525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g object 18"/>
          <p:cNvSpPr/>
          <p:nvPr/>
        </p:nvSpPr>
        <p:spPr>
          <a:xfrm>
            <a:off x="9182100" y="0"/>
            <a:ext cx="3007360" cy="6858000"/>
          </a:xfrm>
          <a:custGeom>
            <a:avLst/>
            <a:gdLst/>
            <a:ahLst/>
            <a:cxnLst/>
            <a:rect l="l" t="t" r="r" b="b"/>
            <a:pathLst>
              <a:path w="3007359" h="6858000">
                <a:moveTo>
                  <a:pt x="3006851" y="0"/>
                </a:moveTo>
                <a:lnTo>
                  <a:pt x="2042464" y="0"/>
                </a:lnTo>
                <a:lnTo>
                  <a:pt x="0" y="6858000"/>
                </a:lnTo>
                <a:lnTo>
                  <a:pt x="3006851" y="6858000"/>
                </a:lnTo>
                <a:lnTo>
                  <a:pt x="3006851" y="0"/>
                </a:lnTo>
                <a:close/>
              </a:path>
            </a:pathLst>
          </a:custGeom>
          <a:solidFill>
            <a:srgbClr val="90C225">
              <a:alpha val="30194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bg object 19"/>
          <p:cNvSpPr/>
          <p:nvPr/>
        </p:nvSpPr>
        <p:spPr>
          <a:xfrm>
            <a:off x="9604330" y="0"/>
            <a:ext cx="2588260" cy="6858000"/>
          </a:xfrm>
          <a:custGeom>
            <a:avLst/>
            <a:gdLst/>
            <a:ahLst/>
            <a:cxnLst/>
            <a:rect l="l" t="t" r="r" b="b"/>
            <a:pathLst>
              <a:path w="2588259" h="6858000">
                <a:moveTo>
                  <a:pt x="2587675" y="0"/>
                </a:moveTo>
                <a:lnTo>
                  <a:pt x="0" y="0"/>
                </a:lnTo>
                <a:lnTo>
                  <a:pt x="1208189" y="6858000"/>
                </a:lnTo>
                <a:lnTo>
                  <a:pt x="2587675" y="6858000"/>
                </a:lnTo>
                <a:lnTo>
                  <a:pt x="2587675" y="0"/>
                </a:lnTo>
                <a:close/>
              </a:path>
            </a:pathLst>
          </a:custGeom>
          <a:solidFill>
            <a:srgbClr val="90C225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bg object 20"/>
          <p:cNvSpPr/>
          <p:nvPr/>
        </p:nvSpPr>
        <p:spPr>
          <a:xfrm>
            <a:off x="8932168" y="3048000"/>
            <a:ext cx="3260090" cy="3810000"/>
          </a:xfrm>
          <a:custGeom>
            <a:avLst/>
            <a:gdLst/>
            <a:ahLst/>
            <a:cxnLst/>
            <a:rect l="l" t="t" r="r" b="b"/>
            <a:pathLst>
              <a:path w="3260090" h="3810000">
                <a:moveTo>
                  <a:pt x="3259836" y="0"/>
                </a:moveTo>
                <a:lnTo>
                  <a:pt x="0" y="3810000"/>
                </a:lnTo>
                <a:lnTo>
                  <a:pt x="3259836" y="3810000"/>
                </a:lnTo>
                <a:lnTo>
                  <a:pt x="3259836" y="0"/>
                </a:lnTo>
                <a:close/>
              </a:path>
            </a:pathLst>
          </a:custGeom>
          <a:solidFill>
            <a:srgbClr val="539F20">
              <a:alpha val="72157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bg object 21"/>
          <p:cNvSpPr/>
          <p:nvPr/>
        </p:nvSpPr>
        <p:spPr>
          <a:xfrm>
            <a:off x="9337793" y="0"/>
            <a:ext cx="2851785" cy="6858000"/>
          </a:xfrm>
          <a:custGeom>
            <a:avLst/>
            <a:gdLst/>
            <a:ahLst/>
            <a:cxnLst/>
            <a:rect l="l" t="t" r="r" b="b"/>
            <a:pathLst>
              <a:path w="2851784" h="6858000">
                <a:moveTo>
                  <a:pt x="2851162" y="0"/>
                </a:moveTo>
                <a:lnTo>
                  <a:pt x="0" y="0"/>
                </a:lnTo>
                <a:lnTo>
                  <a:pt x="2467571" y="6858000"/>
                </a:lnTo>
                <a:lnTo>
                  <a:pt x="2851162" y="6858000"/>
                </a:lnTo>
                <a:lnTo>
                  <a:pt x="2851162" y="0"/>
                </a:lnTo>
                <a:close/>
              </a:path>
            </a:pathLst>
          </a:custGeom>
          <a:solidFill>
            <a:srgbClr val="3E7818">
              <a:alpha val="7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bg object 22"/>
          <p:cNvSpPr/>
          <p:nvPr/>
        </p:nvSpPr>
        <p:spPr>
          <a:xfrm>
            <a:off x="10898133" y="0"/>
            <a:ext cx="1290955" cy="6858000"/>
          </a:xfrm>
          <a:custGeom>
            <a:avLst/>
            <a:gdLst/>
            <a:ahLst/>
            <a:cxnLst/>
            <a:rect l="l" t="t" r="r" b="b"/>
            <a:pathLst>
              <a:path w="1290954" h="6858000">
                <a:moveTo>
                  <a:pt x="1290815" y="0"/>
                </a:moveTo>
                <a:lnTo>
                  <a:pt x="1018946" y="0"/>
                </a:lnTo>
                <a:lnTo>
                  <a:pt x="0" y="6858000"/>
                </a:lnTo>
                <a:lnTo>
                  <a:pt x="1290815" y="6858000"/>
                </a:lnTo>
                <a:lnTo>
                  <a:pt x="1290815" y="0"/>
                </a:lnTo>
                <a:close/>
              </a:path>
            </a:pathLst>
          </a:custGeom>
          <a:solidFill>
            <a:srgbClr val="C0E374">
              <a:alpha val="7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bg object 23"/>
          <p:cNvSpPr/>
          <p:nvPr/>
        </p:nvSpPr>
        <p:spPr>
          <a:xfrm>
            <a:off x="10940753" y="0"/>
            <a:ext cx="1248410" cy="6858000"/>
          </a:xfrm>
          <a:custGeom>
            <a:avLst/>
            <a:gdLst/>
            <a:ahLst/>
            <a:cxnLst/>
            <a:rect l="l" t="t" r="r" b="b"/>
            <a:pathLst>
              <a:path w="1248409" h="6858000">
                <a:moveTo>
                  <a:pt x="1248194" y="0"/>
                </a:moveTo>
                <a:lnTo>
                  <a:pt x="0" y="0"/>
                </a:lnTo>
                <a:lnTo>
                  <a:pt x="1107770" y="6858000"/>
                </a:lnTo>
                <a:lnTo>
                  <a:pt x="1248194" y="6858000"/>
                </a:lnTo>
                <a:lnTo>
                  <a:pt x="1248194" y="0"/>
                </a:lnTo>
                <a:close/>
              </a:path>
            </a:pathLst>
          </a:custGeom>
          <a:solidFill>
            <a:srgbClr val="90C225">
              <a:alpha val="650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bg object 24"/>
          <p:cNvSpPr/>
          <p:nvPr/>
        </p:nvSpPr>
        <p:spPr>
          <a:xfrm>
            <a:off x="10372348" y="3590544"/>
            <a:ext cx="1816735" cy="3267710"/>
          </a:xfrm>
          <a:custGeom>
            <a:avLst/>
            <a:gdLst/>
            <a:ahLst/>
            <a:cxnLst/>
            <a:rect l="l" t="t" r="r" b="b"/>
            <a:pathLst>
              <a:path w="1816734" h="3267709">
                <a:moveTo>
                  <a:pt x="1816608" y="0"/>
                </a:moveTo>
                <a:lnTo>
                  <a:pt x="0" y="3267455"/>
                </a:lnTo>
                <a:lnTo>
                  <a:pt x="1816608" y="3267455"/>
                </a:lnTo>
                <a:lnTo>
                  <a:pt x="1816608" y="0"/>
                </a:lnTo>
                <a:close/>
              </a:path>
            </a:pathLst>
          </a:custGeom>
          <a:solidFill>
            <a:srgbClr val="90C225">
              <a:alpha val="799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bg object 25"/>
          <p:cNvSpPr/>
          <p:nvPr/>
        </p:nvSpPr>
        <p:spPr>
          <a:xfrm>
            <a:off x="0" y="4012691"/>
            <a:ext cx="448309" cy="2845435"/>
          </a:xfrm>
          <a:custGeom>
            <a:avLst/>
            <a:gdLst/>
            <a:ahLst/>
            <a:cxnLst/>
            <a:rect l="l" t="t" r="r" b="b"/>
            <a:pathLst>
              <a:path w="448309" h="2845434">
                <a:moveTo>
                  <a:pt x="0" y="0"/>
                </a:moveTo>
                <a:lnTo>
                  <a:pt x="0" y="2845307"/>
                </a:lnTo>
                <a:lnTo>
                  <a:pt x="448056" y="2845307"/>
                </a:lnTo>
                <a:lnTo>
                  <a:pt x="0" y="0"/>
                </a:lnTo>
                <a:close/>
              </a:path>
            </a:pathLst>
          </a:custGeom>
          <a:solidFill>
            <a:srgbClr val="90C225">
              <a:alpha val="850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600" b="0" i="0">
                <a:solidFill>
                  <a:schemeClr val="tx1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10/2/2025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9371076" y="0"/>
            <a:ext cx="1219200" cy="6858000"/>
          </a:xfrm>
          <a:custGeom>
            <a:avLst/>
            <a:gdLst/>
            <a:ahLst/>
            <a:cxnLst/>
            <a:rect l="l" t="t" r="r" b="b"/>
            <a:pathLst>
              <a:path w="1219200" h="6858000">
                <a:moveTo>
                  <a:pt x="0" y="0"/>
                </a:moveTo>
                <a:lnTo>
                  <a:pt x="1219200" y="6858000"/>
                </a:lnTo>
              </a:path>
            </a:pathLst>
          </a:custGeom>
          <a:ln w="9525">
            <a:solidFill>
              <a:srgbClr val="BEBEB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7424932" y="3681984"/>
            <a:ext cx="4763770" cy="3176905"/>
          </a:xfrm>
          <a:custGeom>
            <a:avLst/>
            <a:gdLst/>
            <a:ahLst/>
            <a:cxnLst/>
            <a:rect l="l" t="t" r="r" b="b"/>
            <a:pathLst>
              <a:path w="4763770" h="3176904">
                <a:moveTo>
                  <a:pt x="4763554" y="0"/>
                </a:moveTo>
                <a:lnTo>
                  <a:pt x="0" y="3176587"/>
                </a:lnTo>
              </a:path>
            </a:pathLst>
          </a:custGeom>
          <a:ln w="9525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g object 18"/>
          <p:cNvSpPr/>
          <p:nvPr/>
        </p:nvSpPr>
        <p:spPr>
          <a:xfrm>
            <a:off x="9182100" y="0"/>
            <a:ext cx="3007360" cy="6858000"/>
          </a:xfrm>
          <a:custGeom>
            <a:avLst/>
            <a:gdLst/>
            <a:ahLst/>
            <a:cxnLst/>
            <a:rect l="l" t="t" r="r" b="b"/>
            <a:pathLst>
              <a:path w="3007359" h="6858000">
                <a:moveTo>
                  <a:pt x="3006851" y="0"/>
                </a:moveTo>
                <a:lnTo>
                  <a:pt x="2042464" y="0"/>
                </a:lnTo>
                <a:lnTo>
                  <a:pt x="0" y="6858000"/>
                </a:lnTo>
                <a:lnTo>
                  <a:pt x="3006851" y="6858000"/>
                </a:lnTo>
                <a:lnTo>
                  <a:pt x="3006851" y="0"/>
                </a:lnTo>
                <a:close/>
              </a:path>
            </a:pathLst>
          </a:custGeom>
          <a:solidFill>
            <a:srgbClr val="90C225">
              <a:alpha val="30194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bg object 19"/>
          <p:cNvSpPr/>
          <p:nvPr/>
        </p:nvSpPr>
        <p:spPr>
          <a:xfrm>
            <a:off x="9604330" y="0"/>
            <a:ext cx="2588260" cy="6858000"/>
          </a:xfrm>
          <a:custGeom>
            <a:avLst/>
            <a:gdLst/>
            <a:ahLst/>
            <a:cxnLst/>
            <a:rect l="l" t="t" r="r" b="b"/>
            <a:pathLst>
              <a:path w="2588259" h="6858000">
                <a:moveTo>
                  <a:pt x="2587675" y="0"/>
                </a:moveTo>
                <a:lnTo>
                  <a:pt x="0" y="0"/>
                </a:lnTo>
                <a:lnTo>
                  <a:pt x="1208189" y="6858000"/>
                </a:lnTo>
                <a:lnTo>
                  <a:pt x="2587675" y="6858000"/>
                </a:lnTo>
                <a:lnTo>
                  <a:pt x="2587675" y="0"/>
                </a:lnTo>
                <a:close/>
              </a:path>
            </a:pathLst>
          </a:custGeom>
          <a:solidFill>
            <a:srgbClr val="90C225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bg object 20"/>
          <p:cNvSpPr/>
          <p:nvPr/>
        </p:nvSpPr>
        <p:spPr>
          <a:xfrm>
            <a:off x="8932168" y="3048000"/>
            <a:ext cx="3260090" cy="3810000"/>
          </a:xfrm>
          <a:custGeom>
            <a:avLst/>
            <a:gdLst/>
            <a:ahLst/>
            <a:cxnLst/>
            <a:rect l="l" t="t" r="r" b="b"/>
            <a:pathLst>
              <a:path w="3260090" h="3810000">
                <a:moveTo>
                  <a:pt x="3259836" y="0"/>
                </a:moveTo>
                <a:lnTo>
                  <a:pt x="0" y="3810000"/>
                </a:lnTo>
                <a:lnTo>
                  <a:pt x="3259836" y="3810000"/>
                </a:lnTo>
                <a:lnTo>
                  <a:pt x="3259836" y="0"/>
                </a:lnTo>
                <a:close/>
              </a:path>
            </a:pathLst>
          </a:custGeom>
          <a:solidFill>
            <a:srgbClr val="539F20">
              <a:alpha val="72157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bg object 21"/>
          <p:cNvSpPr/>
          <p:nvPr/>
        </p:nvSpPr>
        <p:spPr>
          <a:xfrm>
            <a:off x="9337793" y="0"/>
            <a:ext cx="2851785" cy="6858000"/>
          </a:xfrm>
          <a:custGeom>
            <a:avLst/>
            <a:gdLst/>
            <a:ahLst/>
            <a:cxnLst/>
            <a:rect l="l" t="t" r="r" b="b"/>
            <a:pathLst>
              <a:path w="2851784" h="6858000">
                <a:moveTo>
                  <a:pt x="2851162" y="0"/>
                </a:moveTo>
                <a:lnTo>
                  <a:pt x="0" y="0"/>
                </a:lnTo>
                <a:lnTo>
                  <a:pt x="2467571" y="6858000"/>
                </a:lnTo>
                <a:lnTo>
                  <a:pt x="2851162" y="6858000"/>
                </a:lnTo>
                <a:lnTo>
                  <a:pt x="2851162" y="0"/>
                </a:lnTo>
                <a:close/>
              </a:path>
            </a:pathLst>
          </a:custGeom>
          <a:solidFill>
            <a:srgbClr val="3E7818">
              <a:alpha val="7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bg object 22"/>
          <p:cNvSpPr/>
          <p:nvPr/>
        </p:nvSpPr>
        <p:spPr>
          <a:xfrm>
            <a:off x="10898133" y="0"/>
            <a:ext cx="1290955" cy="6858000"/>
          </a:xfrm>
          <a:custGeom>
            <a:avLst/>
            <a:gdLst/>
            <a:ahLst/>
            <a:cxnLst/>
            <a:rect l="l" t="t" r="r" b="b"/>
            <a:pathLst>
              <a:path w="1290954" h="6858000">
                <a:moveTo>
                  <a:pt x="1290815" y="0"/>
                </a:moveTo>
                <a:lnTo>
                  <a:pt x="1018946" y="0"/>
                </a:lnTo>
                <a:lnTo>
                  <a:pt x="0" y="6858000"/>
                </a:lnTo>
                <a:lnTo>
                  <a:pt x="1290815" y="6858000"/>
                </a:lnTo>
                <a:lnTo>
                  <a:pt x="1290815" y="0"/>
                </a:lnTo>
                <a:close/>
              </a:path>
            </a:pathLst>
          </a:custGeom>
          <a:solidFill>
            <a:srgbClr val="C0E374">
              <a:alpha val="7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bg object 23"/>
          <p:cNvSpPr/>
          <p:nvPr/>
        </p:nvSpPr>
        <p:spPr>
          <a:xfrm>
            <a:off x="10940753" y="0"/>
            <a:ext cx="1248410" cy="6858000"/>
          </a:xfrm>
          <a:custGeom>
            <a:avLst/>
            <a:gdLst/>
            <a:ahLst/>
            <a:cxnLst/>
            <a:rect l="l" t="t" r="r" b="b"/>
            <a:pathLst>
              <a:path w="1248409" h="6858000">
                <a:moveTo>
                  <a:pt x="1248194" y="0"/>
                </a:moveTo>
                <a:lnTo>
                  <a:pt x="0" y="0"/>
                </a:lnTo>
                <a:lnTo>
                  <a:pt x="1107770" y="6858000"/>
                </a:lnTo>
                <a:lnTo>
                  <a:pt x="1248194" y="6858000"/>
                </a:lnTo>
                <a:lnTo>
                  <a:pt x="1248194" y="0"/>
                </a:lnTo>
                <a:close/>
              </a:path>
            </a:pathLst>
          </a:custGeom>
          <a:solidFill>
            <a:srgbClr val="90C225">
              <a:alpha val="650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bg object 24"/>
          <p:cNvSpPr/>
          <p:nvPr/>
        </p:nvSpPr>
        <p:spPr>
          <a:xfrm>
            <a:off x="10372348" y="3590544"/>
            <a:ext cx="1816735" cy="3267710"/>
          </a:xfrm>
          <a:custGeom>
            <a:avLst/>
            <a:gdLst/>
            <a:ahLst/>
            <a:cxnLst/>
            <a:rect l="l" t="t" r="r" b="b"/>
            <a:pathLst>
              <a:path w="1816734" h="3267709">
                <a:moveTo>
                  <a:pt x="1816608" y="0"/>
                </a:moveTo>
                <a:lnTo>
                  <a:pt x="0" y="3267455"/>
                </a:lnTo>
                <a:lnTo>
                  <a:pt x="1816608" y="3267455"/>
                </a:lnTo>
                <a:lnTo>
                  <a:pt x="1816608" y="0"/>
                </a:lnTo>
                <a:close/>
              </a:path>
            </a:pathLst>
          </a:custGeom>
          <a:solidFill>
            <a:srgbClr val="90C225">
              <a:alpha val="799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bg object 25"/>
          <p:cNvSpPr/>
          <p:nvPr/>
        </p:nvSpPr>
        <p:spPr>
          <a:xfrm>
            <a:off x="0" y="4012691"/>
            <a:ext cx="448309" cy="2845435"/>
          </a:xfrm>
          <a:custGeom>
            <a:avLst/>
            <a:gdLst/>
            <a:ahLst/>
            <a:cxnLst/>
            <a:rect l="l" t="t" r="r" b="b"/>
            <a:pathLst>
              <a:path w="448309" h="2845434">
                <a:moveTo>
                  <a:pt x="0" y="0"/>
                </a:moveTo>
                <a:lnTo>
                  <a:pt x="0" y="2845307"/>
                </a:lnTo>
                <a:lnTo>
                  <a:pt x="448056" y="2845307"/>
                </a:lnTo>
                <a:lnTo>
                  <a:pt x="0" y="0"/>
                </a:lnTo>
                <a:close/>
              </a:path>
            </a:pathLst>
          </a:custGeom>
          <a:solidFill>
            <a:srgbClr val="90C225">
              <a:alpha val="850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10/2/2025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Option 3B — Photo L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5">
            <a:extLst>
              <a:ext uri="{FF2B5EF4-FFF2-40B4-BE49-F238E27FC236}">
                <a16:creationId xmlns:a16="http://schemas.microsoft.com/office/drawing/2014/main" id="{FDE933D0-9586-12CD-5709-D42A131A41F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866772" y="758825"/>
            <a:ext cx="4761558" cy="1916925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lnSpc>
                <a:spcPct val="80000"/>
              </a:lnSpc>
              <a:defRPr sz="4500" b="1" i="0">
                <a:solidFill>
                  <a:schemeClr val="tx2"/>
                </a:solidFill>
                <a:latin typeface="Source Sans Pro" panose="020B0503030403020204" pitchFamily="34" charset="0"/>
                <a:ea typeface="Source Sans Pro" panose="020B0503030403020204" pitchFamily="34" charset="0"/>
              </a:defRPr>
            </a:lvl1pPr>
          </a:lstStyle>
          <a:p>
            <a:r>
              <a:rPr lang="en-US"/>
              <a:t>UO Presentation Headline</a:t>
            </a:r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379E8019-2D45-3619-8F03-505FEE724154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6096000" cy="6858000"/>
          </a:xfrm>
          <a:custGeom>
            <a:avLst/>
            <a:gdLst>
              <a:gd name="connsiteX0" fmla="*/ 0 w 6096000"/>
              <a:gd name="connsiteY0" fmla="*/ 0 h 6858000"/>
              <a:gd name="connsiteX1" fmla="*/ 6096000 w 6096000"/>
              <a:gd name="connsiteY1" fmla="*/ 0 h 6858000"/>
              <a:gd name="connsiteX2" fmla="*/ 6096000 w 6096000"/>
              <a:gd name="connsiteY2" fmla="*/ 6096000 h 6858000"/>
              <a:gd name="connsiteX3" fmla="*/ 5334000 w 6096000"/>
              <a:gd name="connsiteY3" fmla="*/ 6858000 h 6858000"/>
              <a:gd name="connsiteX4" fmla="*/ 0 w 6096000"/>
              <a:gd name="connsiteY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096000" h="6858000">
                <a:moveTo>
                  <a:pt x="0" y="0"/>
                </a:moveTo>
                <a:lnTo>
                  <a:pt x="6096000" y="0"/>
                </a:lnTo>
                <a:lnTo>
                  <a:pt x="6096000" y="6096000"/>
                </a:lnTo>
                <a:lnTo>
                  <a:pt x="5334000" y="6858000"/>
                </a:lnTo>
                <a:lnTo>
                  <a:pt x="0" y="6858000"/>
                </a:lnTo>
                <a:close/>
              </a:path>
            </a:pathLst>
          </a:custGeom>
        </p:spPr>
        <p:txBody>
          <a:bodyPr wrap="square" anchor="t" anchorCtr="0">
            <a:noAutofit/>
          </a:bodyPr>
          <a:lstStyle>
            <a:lvl1pPr algn="l">
              <a:defRPr sz="1800">
                <a:latin typeface="Source Sans Pro" panose="020B0503030403020204" pitchFamily="34" charset="0"/>
              </a:defRPr>
            </a:lvl1pPr>
          </a:lstStyle>
          <a:p>
            <a:r>
              <a:rPr lang="en-US"/>
              <a:t>Place photo on the left by double-clicking the icon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C6A87D9-546C-7196-DF94-E2D4C7F5CC9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598977" y="5684695"/>
            <a:ext cx="5297147" cy="993896"/>
          </a:xfrm>
          <a:prstGeom prst="rect">
            <a:avLst/>
          </a:prstGeom>
        </p:spPr>
      </p:pic>
      <p:sp>
        <p:nvSpPr>
          <p:cNvPr id="3" name="Text Placeholder 7">
            <a:extLst>
              <a:ext uri="{FF2B5EF4-FFF2-40B4-BE49-F238E27FC236}">
                <a16:creationId xmlns:a16="http://schemas.microsoft.com/office/drawing/2014/main" id="{5D0AAECF-C455-00C9-3CC1-30A58DF024C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866772" y="2775205"/>
            <a:ext cx="4761558" cy="993896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buNone/>
              <a:defRPr sz="2200" b="0" i="0">
                <a:solidFill>
                  <a:schemeClr val="tx2"/>
                </a:solidFill>
                <a:latin typeface="Source Sans Pro" panose="020B0503030403020204" pitchFamily="34" charset="0"/>
              </a:defRPr>
            </a:lvl1pPr>
          </a:lstStyle>
          <a:p>
            <a:pPr lvl="0"/>
            <a:r>
              <a:rPr lang="en-US"/>
              <a:t>Presentation sub-headline</a:t>
            </a:r>
          </a:p>
        </p:txBody>
      </p:sp>
      <p:sp>
        <p:nvSpPr>
          <p:cNvPr id="5" name="Text Placeholder 7">
            <a:extLst>
              <a:ext uri="{FF2B5EF4-FFF2-40B4-BE49-F238E27FC236}">
                <a16:creationId xmlns:a16="http://schemas.microsoft.com/office/drawing/2014/main" id="{64A75658-328B-3D32-3A92-E2A38CC19BB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866773" y="4064229"/>
            <a:ext cx="4761557" cy="381000"/>
          </a:xfrm>
          <a:prstGeom prst="rect">
            <a:avLst/>
          </a:prstGeom>
        </p:spPr>
        <p:txBody>
          <a:bodyPr lIns="0" tIns="0" rIns="0" bIns="0" anchor="b" anchorCtr="0"/>
          <a:lstStyle>
            <a:lvl1pPr marL="0" indent="0">
              <a:buNone/>
              <a:defRPr sz="1800" b="0" i="0">
                <a:solidFill>
                  <a:schemeClr val="tx2"/>
                </a:solidFill>
                <a:latin typeface="Source Sans Pro" panose="020B0503030403020204" pitchFamily="34" charset="0"/>
              </a:defRPr>
            </a:lvl1pPr>
          </a:lstStyle>
          <a:p>
            <a:pPr lvl="0"/>
            <a:r>
              <a:rPr lang="en-US"/>
              <a:t>Presenter Name and Title</a:t>
            </a:r>
          </a:p>
        </p:txBody>
      </p:sp>
      <p:sp>
        <p:nvSpPr>
          <p:cNvPr id="4" name="Text Placeholder 9">
            <a:extLst>
              <a:ext uri="{FF2B5EF4-FFF2-40B4-BE49-F238E27FC236}">
                <a16:creationId xmlns:a16="http://schemas.microsoft.com/office/drawing/2014/main" id="{EA55C378-0E48-5EA9-4718-5ED8F0E960C9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866773" y="4500053"/>
            <a:ext cx="4761557" cy="221605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 b="0" i="0">
                <a:solidFill>
                  <a:schemeClr val="tx2"/>
                </a:solidFill>
                <a:latin typeface="Source Sans Pro" panose="020B0503030403020204" pitchFamily="34" charset="0"/>
              </a:defRPr>
            </a:lvl1pPr>
          </a:lstStyle>
          <a:p>
            <a:pPr lvl="0"/>
            <a:r>
              <a:rPr lang="en-US"/>
              <a:t>Month XX, XXXX</a:t>
            </a:r>
          </a:p>
        </p:txBody>
      </p:sp>
    </p:spTree>
    <p:extLst>
      <p:ext uri="{BB962C8B-B14F-4D97-AF65-F5344CB8AC3E}">
        <p14:creationId xmlns:p14="http://schemas.microsoft.com/office/powerpoint/2010/main" val="23530970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40">
          <p15:clr>
            <a:srgbClr val="FBAE40"/>
          </p15:clr>
        </p15:guide>
        <p15:guide id="2" pos="4320" userDrawn="1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Slide — Title, Text,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Google Shape;45;p28">
            <a:extLst>
              <a:ext uri="{FF2B5EF4-FFF2-40B4-BE49-F238E27FC236}">
                <a16:creationId xmlns:a16="http://schemas.microsoft.com/office/drawing/2014/main" id="{568E6BF1-6A4B-E674-146B-16F5C5CD699F}"/>
              </a:ext>
            </a:extLst>
          </p:cNvPr>
          <p:cNvSpPr txBox="1">
            <a:spLocks noGrp="1"/>
          </p:cNvSpPr>
          <p:nvPr>
            <p:ph type="ctrTitle" hasCustomPrompt="1"/>
          </p:nvPr>
        </p:nvSpPr>
        <p:spPr>
          <a:xfrm>
            <a:off x="6105144" y="723787"/>
            <a:ext cx="5667756" cy="10429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4000" b="0" i="0">
                <a:solidFill>
                  <a:schemeClr val="tx2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Arial" panose="020B0604020202020204" pitchFamily="34" charset="0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Headline: Source Sans Pro Black 40pt</a:t>
            </a:r>
          </a:p>
        </p:txBody>
      </p: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56A8F5B6-9927-6C4F-AA79-043E881EB5B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105144" y="1929300"/>
            <a:ext cx="5667756" cy="3586837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lnSpc>
                <a:spcPct val="100000"/>
              </a:lnSpc>
              <a:spcAft>
                <a:spcPts val="300"/>
              </a:spcAft>
              <a:buClr>
                <a:schemeClr val="tx2"/>
              </a:buClr>
              <a:buFont typeface="Arial" panose="020B0604020202020204" pitchFamily="34" charset="0"/>
              <a:buNone/>
              <a:tabLst/>
              <a:defRPr sz="2200" b="0" i="0">
                <a:latin typeface="Source Sans Pro" panose="020B0503030403020204" pitchFamily="34" charset="0"/>
              </a:defRPr>
            </a:lvl1pPr>
            <a:lvl2pPr marL="800100" indent="-342900">
              <a:lnSpc>
                <a:spcPct val="100000"/>
              </a:lnSpc>
              <a:spcAft>
                <a:spcPts val="300"/>
              </a:spcAft>
              <a:buClr>
                <a:schemeClr val="tx2"/>
              </a:buClr>
              <a:buFont typeface="Arial" panose="020B0604020202020204" pitchFamily="34" charset="0"/>
              <a:buChar char="•"/>
              <a:tabLst/>
              <a:defRPr sz="2000" b="0" i="0">
                <a:latin typeface="Source Sans Pro" panose="020B0503030403020204" pitchFamily="34" charset="0"/>
              </a:defRPr>
            </a:lvl2pPr>
            <a:lvl3pPr>
              <a:lnSpc>
                <a:spcPct val="100000"/>
              </a:lnSpc>
              <a:spcAft>
                <a:spcPts val="300"/>
              </a:spcAft>
              <a:buClr>
                <a:schemeClr val="tx2"/>
              </a:buClr>
              <a:defRPr sz="1800" b="0" i="0">
                <a:latin typeface="Source Sans Pro" panose="020B0503030403020204" pitchFamily="34" charset="0"/>
              </a:defRPr>
            </a:lvl3pPr>
            <a:lvl4pPr marL="1600200" indent="-228600">
              <a:lnSpc>
                <a:spcPct val="100000"/>
              </a:lnSpc>
              <a:spcAft>
                <a:spcPts val="300"/>
              </a:spcAft>
              <a:buClr>
                <a:schemeClr val="tx2"/>
              </a:buClr>
              <a:buFont typeface="System Font Regular"/>
              <a:buChar char="–"/>
              <a:defRPr sz="1600" b="0" i="0">
                <a:latin typeface="Source Sans Pro" panose="020B0503030403020204" pitchFamily="34" charset="0"/>
              </a:defRPr>
            </a:lvl4pPr>
            <a:lvl5pPr>
              <a:defRPr b="0" i="0">
                <a:latin typeface="Source Sans Pro" panose="020B0503030403020204" pitchFamily="34" charset="0"/>
              </a:defRPr>
            </a:lvl5pPr>
          </a:lstStyle>
          <a:p>
            <a:r>
              <a:rPr lang="en-US"/>
              <a:t>Body text standard — Source Sans Pro Regular 22pt</a:t>
            </a:r>
          </a:p>
          <a:p>
            <a:pPr lvl="1"/>
            <a:r>
              <a:rPr lang="en-US"/>
              <a:t>Bullet 1 — Source Sans Pro Regular 20pt</a:t>
            </a:r>
          </a:p>
          <a:p>
            <a:pPr lvl="2"/>
            <a:r>
              <a:rPr lang="en-US"/>
              <a:t>Bullet 2 — Source Sans Pro Regular 18pt</a:t>
            </a:r>
          </a:p>
          <a:p>
            <a:pPr lvl="3"/>
            <a:r>
              <a:rPr lang="en-US"/>
              <a:t>Bullet 3 — Source Sans Pro Regular 16pt</a:t>
            </a:r>
          </a:p>
        </p:txBody>
      </p:sp>
      <p:sp>
        <p:nvSpPr>
          <p:cNvPr id="2" name="Picture Placeholder 1">
            <a:extLst>
              <a:ext uri="{FF2B5EF4-FFF2-40B4-BE49-F238E27FC236}">
                <a16:creationId xmlns:a16="http://schemas.microsoft.com/office/drawing/2014/main" id="{232765BB-2E8A-9C00-E95A-0E5E0847B41E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734786" y="736387"/>
            <a:ext cx="4751426" cy="5345354"/>
          </a:xfrm>
          <a:custGeom>
            <a:avLst/>
            <a:gdLst>
              <a:gd name="connsiteX0" fmla="*/ 0 w 6096000"/>
              <a:gd name="connsiteY0" fmla="*/ 0 h 6858000"/>
              <a:gd name="connsiteX1" fmla="*/ 6096000 w 6096000"/>
              <a:gd name="connsiteY1" fmla="*/ 0 h 6858000"/>
              <a:gd name="connsiteX2" fmla="*/ 6096000 w 6096000"/>
              <a:gd name="connsiteY2" fmla="*/ 6096000 h 6858000"/>
              <a:gd name="connsiteX3" fmla="*/ 5334000 w 6096000"/>
              <a:gd name="connsiteY3" fmla="*/ 6858000 h 6858000"/>
              <a:gd name="connsiteX4" fmla="*/ 0 w 6096000"/>
              <a:gd name="connsiteY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096000" h="6858000">
                <a:moveTo>
                  <a:pt x="0" y="0"/>
                </a:moveTo>
                <a:lnTo>
                  <a:pt x="6096000" y="0"/>
                </a:lnTo>
                <a:lnTo>
                  <a:pt x="6096000" y="6096000"/>
                </a:lnTo>
                <a:lnTo>
                  <a:pt x="5334000" y="6858000"/>
                </a:lnTo>
                <a:lnTo>
                  <a:pt x="0" y="6858000"/>
                </a:lnTo>
                <a:close/>
              </a:path>
            </a:pathLst>
          </a:custGeom>
        </p:spPr>
        <p:txBody>
          <a:bodyPr wrap="square" anchor="t" anchorCtr="0">
            <a:noAutofit/>
          </a:bodyPr>
          <a:lstStyle>
            <a:lvl1pPr algn="l">
              <a:defRPr sz="1800">
                <a:latin typeface="Source Sans Pro" panose="020B0503030403020204" pitchFamily="34" charset="0"/>
              </a:defRPr>
            </a:lvl1pPr>
          </a:lstStyle>
          <a:p>
            <a:r>
              <a:rPr lang="en-US"/>
              <a:t>Place photo on the left by double-clicking the icon</a:t>
            </a:r>
          </a:p>
        </p:txBody>
      </p:sp>
      <p:sp>
        <p:nvSpPr>
          <p:cNvPr id="8" name="Google Shape;56;p30">
            <a:extLst>
              <a:ext uri="{FF2B5EF4-FFF2-40B4-BE49-F238E27FC236}">
                <a16:creationId xmlns:a16="http://schemas.microsoft.com/office/drawing/2014/main" id="{18B2290B-9462-2197-59D1-3072199A7B66}"/>
              </a:ext>
            </a:extLst>
          </p:cNvPr>
          <p:cNvSpPr txBox="1">
            <a:spLocks/>
          </p:cNvSpPr>
          <p:nvPr userDrawn="1"/>
        </p:nvSpPr>
        <p:spPr>
          <a:xfrm>
            <a:off x="742950" y="6143267"/>
            <a:ext cx="11073848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defPPr>
              <a:defRPr lang="en-US"/>
            </a:defPPr>
            <a:lvl1pPr marL="0" lvl="0" indent="0" algn="ctr" defTabSz="914400" rtl="0" eaLnBrk="1" latinLnBrk="0" hangingPunct="1">
              <a:spcBef>
                <a:spcPts val="0"/>
              </a:spcBef>
              <a:buNone/>
              <a:defRPr sz="1400" b="1" i="0" u="none" strike="noStrike" kern="1200" cap="none">
                <a:solidFill>
                  <a:schemeClr val="bg1"/>
                </a:solidFill>
                <a:latin typeface="Source Sans Pro SemiBold" panose="020B0503030403020204" pitchFamily="34" charset="0"/>
                <a:ea typeface="Source Sans Pro SemiBold" panose="020B0503030403020204" pitchFamily="34" charset="0"/>
                <a:cs typeface="Arial"/>
                <a:sym typeface="Arial"/>
              </a:defRPr>
            </a:lvl1pPr>
            <a:lvl2pPr marL="0" lvl="1" indent="0" algn="ctr" defTabSz="914400" rtl="0" eaLnBrk="1" latinLnBrk="0" hangingPunct="1">
              <a:spcBef>
                <a:spcPts val="0"/>
              </a:spcBef>
              <a:buNone/>
              <a:defRPr sz="1200" b="0" i="0" u="none" strike="noStrike" kern="1200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ctr" defTabSz="914400" rtl="0" eaLnBrk="1" latinLnBrk="0" hangingPunct="1">
              <a:spcBef>
                <a:spcPts val="0"/>
              </a:spcBef>
              <a:buNone/>
              <a:defRPr sz="1200" b="0" i="0" u="none" strike="noStrike" kern="1200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ctr" defTabSz="914400" rtl="0" eaLnBrk="1" latinLnBrk="0" hangingPunct="1">
              <a:spcBef>
                <a:spcPts val="0"/>
              </a:spcBef>
              <a:buNone/>
              <a:defRPr sz="1200" b="0" i="0" u="none" strike="noStrike" kern="1200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ctr" defTabSz="914400" rtl="0" eaLnBrk="1" latinLnBrk="0" hangingPunct="1">
              <a:spcBef>
                <a:spcPts val="0"/>
              </a:spcBef>
              <a:buNone/>
              <a:defRPr sz="1200" b="0" i="0" u="none" strike="noStrike" kern="1200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ctr" defTabSz="914400" rtl="0" eaLnBrk="1" latinLnBrk="0" hangingPunct="1">
              <a:spcBef>
                <a:spcPts val="0"/>
              </a:spcBef>
              <a:buNone/>
              <a:defRPr sz="1200" b="0" i="0" u="none" strike="noStrike" kern="1200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ctr" defTabSz="914400" rtl="0" eaLnBrk="1" latinLnBrk="0" hangingPunct="1">
              <a:spcBef>
                <a:spcPts val="0"/>
              </a:spcBef>
              <a:buNone/>
              <a:defRPr sz="1200" b="0" i="0" u="none" strike="noStrike" kern="1200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ctr" defTabSz="914400" rtl="0" eaLnBrk="1" latinLnBrk="0" hangingPunct="1">
              <a:spcBef>
                <a:spcPts val="0"/>
              </a:spcBef>
              <a:buNone/>
              <a:defRPr sz="1200" b="0" i="0" u="none" strike="noStrike" kern="1200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ctr" defTabSz="914400" rtl="0" eaLnBrk="1" latinLnBrk="0" hangingPunct="1">
              <a:spcBef>
                <a:spcPts val="0"/>
              </a:spcBef>
              <a:buNone/>
              <a:defRPr sz="1200" b="0" i="0" u="none" strike="noStrike" kern="1200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r"/>
            <a:r>
              <a:rPr lang="en-US" sz="1100" b="0" i="0" spc="280" baseline="0">
                <a:solidFill>
                  <a:schemeClr val="tx2"/>
                </a:solidFill>
                <a:latin typeface="Source Sans Pro" panose="020B0503030403020204" pitchFamily="34" charset="0"/>
              </a:rPr>
              <a:t>Teaching Engagement Program </a:t>
            </a:r>
            <a:fld id="{00000000-1234-1234-1234-123412341234}" type="slidenum">
              <a:rPr lang="en-US" sz="1100" b="0" i="0" spc="200" baseline="0" smtClean="0">
                <a:solidFill>
                  <a:schemeClr val="tx2"/>
                </a:solidFill>
                <a:latin typeface="Source Sans Pro" panose="020B0503030403020204" pitchFamily="34" charset="0"/>
              </a:rPr>
              <a:pPr algn="r"/>
              <a:t>‹#›</a:t>
            </a:fld>
            <a:endParaRPr lang="en-US" sz="1100" b="0" i="0" spc="200" baseline="0">
              <a:solidFill>
                <a:schemeClr val="tx2"/>
              </a:solidFill>
              <a:latin typeface="Source Sans Pro" panose="020B05030304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3246762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orient="horz" pos="1224" userDrawn="1">
          <p15:clr>
            <a:srgbClr val="FBAE40"/>
          </p15:clr>
        </p15:guide>
        <p15:guide id="3" pos="3840">
          <p15:clr>
            <a:srgbClr val="FBAE40"/>
          </p15:clr>
        </p15:guide>
        <p15:guide id="4" pos="456">
          <p15:clr>
            <a:srgbClr val="FBAE40"/>
          </p15:clr>
        </p15:guide>
        <p15:guide id="5" pos="7416">
          <p15:clr>
            <a:srgbClr val="FBAE40"/>
          </p15:clr>
        </p15:guide>
        <p15:guide id="6" orient="horz" pos="456">
          <p15:clr>
            <a:srgbClr val="FBAE40"/>
          </p15:clr>
        </p15:guide>
        <p15:guide id="7" orient="horz" pos="3816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vider Slide Option 3 - UO Yellow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2">
            <a:extLst>
              <a:ext uri="{FF2B5EF4-FFF2-40B4-BE49-F238E27FC236}">
                <a16:creationId xmlns:a16="http://schemas.microsoft.com/office/drawing/2014/main" id="{A84A4BE6-5ECB-0344-E318-D9A74C87C94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23900" y="2038432"/>
            <a:ext cx="7038561" cy="2281187"/>
          </a:xfrm>
          <a:prstGeom prst="rect">
            <a:avLst/>
          </a:prstGeom>
        </p:spPr>
        <p:txBody>
          <a:bodyPr lIns="0" tIns="0" rIns="0" bIns="0" anchor="ctr" anchorCtr="0"/>
          <a:lstStyle>
            <a:lvl1pPr>
              <a:defRPr sz="5000" b="1" i="0">
                <a:solidFill>
                  <a:schemeClr val="tx2"/>
                </a:solidFill>
                <a:latin typeface="Source Sans Pro Black" panose="020B0503030403020204" pitchFamily="34" charset="0"/>
              </a:defRPr>
            </a:lvl1pPr>
          </a:lstStyle>
          <a:p>
            <a:r>
              <a:rPr lang="en-US"/>
              <a:t>Divider Slide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F7489C1-F5D4-8B37-F4EA-C314F38CAD7E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72209" y="5596568"/>
            <a:ext cx="5460634" cy="1024567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8F27E1C9-CAFA-5723-6F3E-A943037927C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611891" y="-1126232"/>
            <a:ext cx="8930593" cy="89305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779328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Slide —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45;p28">
            <a:extLst>
              <a:ext uri="{FF2B5EF4-FFF2-40B4-BE49-F238E27FC236}">
                <a16:creationId xmlns:a16="http://schemas.microsoft.com/office/drawing/2014/main" id="{A512BD05-A411-3FA6-576C-D6CB292DB5E2}"/>
              </a:ext>
            </a:extLst>
          </p:cNvPr>
          <p:cNvSpPr txBox="1">
            <a:spLocks noGrp="1"/>
          </p:cNvSpPr>
          <p:nvPr>
            <p:ph type="ctrTitle" hasCustomPrompt="1"/>
          </p:nvPr>
        </p:nvSpPr>
        <p:spPr>
          <a:xfrm>
            <a:off x="742950" y="762000"/>
            <a:ext cx="10706102" cy="10576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4000" b="0" i="0">
                <a:solidFill>
                  <a:schemeClr val="tx2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Arial" panose="020B0604020202020204" pitchFamily="34" charset="0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Headline: Source Sans Pro Black 40pt</a:t>
            </a:r>
          </a:p>
        </p:txBody>
      </p: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B5FE0CCA-AA42-4ED4-9C91-1CF38105525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42950" y="1961459"/>
            <a:ext cx="10706102" cy="4133634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lnSpc>
                <a:spcPct val="100000"/>
              </a:lnSpc>
              <a:spcAft>
                <a:spcPts val="300"/>
              </a:spcAft>
              <a:buClr>
                <a:schemeClr val="tx2"/>
              </a:buClr>
              <a:buFont typeface="Arial" panose="020B0604020202020204" pitchFamily="34" charset="0"/>
              <a:buNone/>
              <a:tabLst/>
              <a:defRPr sz="2200" b="0" i="0">
                <a:latin typeface="Source Sans Pro" panose="020B0503030403020204" pitchFamily="34" charset="0"/>
              </a:defRPr>
            </a:lvl1pPr>
            <a:lvl2pPr marL="800100" indent="-342900">
              <a:lnSpc>
                <a:spcPct val="100000"/>
              </a:lnSpc>
              <a:spcAft>
                <a:spcPts val="300"/>
              </a:spcAft>
              <a:buClr>
                <a:schemeClr val="tx2"/>
              </a:buClr>
              <a:buFont typeface="Arial" panose="020B0604020202020204" pitchFamily="34" charset="0"/>
              <a:buChar char="•"/>
              <a:tabLst/>
              <a:defRPr sz="2000" b="0" i="0">
                <a:latin typeface="Source Sans Pro" panose="020B0503030403020204" pitchFamily="34" charset="0"/>
              </a:defRPr>
            </a:lvl2pPr>
            <a:lvl3pPr>
              <a:lnSpc>
                <a:spcPct val="100000"/>
              </a:lnSpc>
              <a:spcAft>
                <a:spcPts val="300"/>
              </a:spcAft>
              <a:buClr>
                <a:schemeClr val="tx2"/>
              </a:buClr>
              <a:defRPr sz="1800" b="0" i="0">
                <a:latin typeface="Source Sans Pro" panose="020B0503030403020204" pitchFamily="34" charset="0"/>
              </a:defRPr>
            </a:lvl3pPr>
            <a:lvl4pPr marL="1600200" indent="-228600">
              <a:lnSpc>
                <a:spcPct val="100000"/>
              </a:lnSpc>
              <a:spcAft>
                <a:spcPts val="300"/>
              </a:spcAft>
              <a:buClr>
                <a:schemeClr val="tx2"/>
              </a:buClr>
              <a:buFont typeface="System Font Regular"/>
              <a:buChar char="–"/>
              <a:defRPr sz="1600" b="0" i="0">
                <a:latin typeface="Source Sans Pro" panose="020B0503030403020204" pitchFamily="34" charset="0"/>
              </a:defRPr>
            </a:lvl4pPr>
            <a:lvl5pPr>
              <a:defRPr b="0" i="0">
                <a:latin typeface="Source Sans Pro" panose="020B0503030403020204" pitchFamily="34" charset="0"/>
              </a:defRPr>
            </a:lvl5pPr>
          </a:lstStyle>
          <a:p>
            <a:r>
              <a:rPr lang="en-US"/>
              <a:t>Body text standard — Source Sans Pro Regular 22pt</a:t>
            </a:r>
          </a:p>
          <a:p>
            <a:pPr lvl="1"/>
            <a:r>
              <a:rPr lang="en-US"/>
              <a:t>Bullet 1 — Source Sans Pro Regular 20pt</a:t>
            </a:r>
          </a:p>
          <a:p>
            <a:pPr lvl="2"/>
            <a:r>
              <a:rPr lang="en-US"/>
              <a:t>Bullet 2 — Source Sans Pro Regular 18pt</a:t>
            </a:r>
          </a:p>
          <a:p>
            <a:pPr lvl="3"/>
            <a:r>
              <a:rPr lang="en-US"/>
              <a:t>Bullet 3 — Source Sans Pro Regular 16pt</a:t>
            </a:r>
          </a:p>
        </p:txBody>
      </p:sp>
      <p:sp>
        <p:nvSpPr>
          <p:cNvPr id="3" name="Google Shape;56;p30">
            <a:extLst>
              <a:ext uri="{FF2B5EF4-FFF2-40B4-BE49-F238E27FC236}">
                <a16:creationId xmlns:a16="http://schemas.microsoft.com/office/drawing/2014/main" id="{18C24FAD-7A08-A984-FBF5-08C9A1D6751E}"/>
              </a:ext>
            </a:extLst>
          </p:cNvPr>
          <p:cNvSpPr txBox="1">
            <a:spLocks/>
          </p:cNvSpPr>
          <p:nvPr userDrawn="1"/>
        </p:nvSpPr>
        <p:spPr>
          <a:xfrm>
            <a:off x="742950" y="6143267"/>
            <a:ext cx="11073848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defPPr>
              <a:defRPr lang="en-US"/>
            </a:defPPr>
            <a:lvl1pPr marL="0" lvl="0" indent="0" algn="ctr" defTabSz="914400" rtl="0" eaLnBrk="1" latinLnBrk="0" hangingPunct="1">
              <a:spcBef>
                <a:spcPts val="0"/>
              </a:spcBef>
              <a:buNone/>
              <a:defRPr sz="1400" b="1" i="0" u="none" strike="noStrike" kern="1200" cap="none">
                <a:solidFill>
                  <a:schemeClr val="bg1"/>
                </a:solidFill>
                <a:latin typeface="Source Sans Pro SemiBold" panose="020B0503030403020204" pitchFamily="34" charset="0"/>
                <a:ea typeface="Source Sans Pro SemiBold" panose="020B0503030403020204" pitchFamily="34" charset="0"/>
                <a:cs typeface="Arial"/>
                <a:sym typeface="Arial"/>
              </a:defRPr>
            </a:lvl1pPr>
            <a:lvl2pPr marL="0" lvl="1" indent="0" algn="ctr" defTabSz="914400" rtl="0" eaLnBrk="1" latinLnBrk="0" hangingPunct="1">
              <a:spcBef>
                <a:spcPts val="0"/>
              </a:spcBef>
              <a:buNone/>
              <a:defRPr sz="1200" b="0" i="0" u="none" strike="noStrike" kern="1200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ctr" defTabSz="914400" rtl="0" eaLnBrk="1" latinLnBrk="0" hangingPunct="1">
              <a:spcBef>
                <a:spcPts val="0"/>
              </a:spcBef>
              <a:buNone/>
              <a:defRPr sz="1200" b="0" i="0" u="none" strike="noStrike" kern="1200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ctr" defTabSz="914400" rtl="0" eaLnBrk="1" latinLnBrk="0" hangingPunct="1">
              <a:spcBef>
                <a:spcPts val="0"/>
              </a:spcBef>
              <a:buNone/>
              <a:defRPr sz="1200" b="0" i="0" u="none" strike="noStrike" kern="1200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ctr" defTabSz="914400" rtl="0" eaLnBrk="1" latinLnBrk="0" hangingPunct="1">
              <a:spcBef>
                <a:spcPts val="0"/>
              </a:spcBef>
              <a:buNone/>
              <a:defRPr sz="1200" b="0" i="0" u="none" strike="noStrike" kern="1200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ctr" defTabSz="914400" rtl="0" eaLnBrk="1" latinLnBrk="0" hangingPunct="1">
              <a:spcBef>
                <a:spcPts val="0"/>
              </a:spcBef>
              <a:buNone/>
              <a:defRPr sz="1200" b="0" i="0" u="none" strike="noStrike" kern="1200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ctr" defTabSz="914400" rtl="0" eaLnBrk="1" latinLnBrk="0" hangingPunct="1">
              <a:spcBef>
                <a:spcPts val="0"/>
              </a:spcBef>
              <a:buNone/>
              <a:defRPr sz="1200" b="0" i="0" u="none" strike="noStrike" kern="1200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ctr" defTabSz="914400" rtl="0" eaLnBrk="1" latinLnBrk="0" hangingPunct="1">
              <a:spcBef>
                <a:spcPts val="0"/>
              </a:spcBef>
              <a:buNone/>
              <a:defRPr sz="1200" b="0" i="0" u="none" strike="noStrike" kern="1200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ctr" defTabSz="914400" rtl="0" eaLnBrk="1" latinLnBrk="0" hangingPunct="1">
              <a:spcBef>
                <a:spcPts val="0"/>
              </a:spcBef>
              <a:buNone/>
              <a:defRPr sz="1200" b="0" i="0" u="none" strike="noStrike" kern="1200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r"/>
            <a:r>
              <a:rPr lang="en-US" sz="1100" b="0" i="0" spc="280" baseline="0">
                <a:solidFill>
                  <a:schemeClr val="tx2"/>
                </a:solidFill>
                <a:latin typeface="Source Sans Pro" panose="020B0503030403020204" pitchFamily="34" charset="0"/>
              </a:rPr>
              <a:t>Teaching Engagement Program </a:t>
            </a:r>
            <a:fld id="{00000000-1234-1234-1234-123412341234}" type="slidenum">
              <a:rPr lang="en-US" sz="1100" b="0" i="0" spc="200" baseline="0" smtClean="0">
                <a:solidFill>
                  <a:schemeClr val="tx2"/>
                </a:solidFill>
                <a:latin typeface="Source Sans Pro" panose="020B0503030403020204" pitchFamily="34" charset="0"/>
              </a:rPr>
              <a:pPr algn="r"/>
              <a:t>‹#›</a:t>
            </a:fld>
            <a:endParaRPr lang="en-US" sz="1100" b="0" i="0" spc="200" baseline="0">
              <a:solidFill>
                <a:schemeClr val="tx2"/>
              </a:solidFill>
              <a:latin typeface="Source Sans Pro" panose="020B05030304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8006353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8" orient="horz" pos="1224" userDrawn="1">
          <p15:clr>
            <a:srgbClr val="FBAE40"/>
          </p15:clr>
        </p15:guide>
        <p15:guide id="9" pos="3840" userDrawn="1">
          <p15:clr>
            <a:srgbClr val="FBAE40"/>
          </p15:clr>
        </p15:guide>
        <p15:guide id="10" pos="456" userDrawn="1">
          <p15:clr>
            <a:srgbClr val="FBAE40"/>
          </p15:clr>
        </p15:guide>
        <p15:guide id="11" pos="7224" userDrawn="1">
          <p15:clr>
            <a:srgbClr val="FBAE40"/>
          </p15:clr>
        </p15:guide>
        <p15:guide id="12" orient="horz" pos="480" userDrawn="1">
          <p15:clr>
            <a:srgbClr val="FBAE40"/>
          </p15:clr>
        </p15:guide>
        <p15:guide id="13" orient="horz" pos="3816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9371076" y="0"/>
            <a:ext cx="1219200" cy="6858000"/>
          </a:xfrm>
          <a:custGeom>
            <a:avLst/>
            <a:gdLst/>
            <a:ahLst/>
            <a:cxnLst/>
            <a:rect l="l" t="t" r="r" b="b"/>
            <a:pathLst>
              <a:path w="1219200" h="6858000">
                <a:moveTo>
                  <a:pt x="0" y="0"/>
                </a:moveTo>
                <a:lnTo>
                  <a:pt x="1219200" y="6858000"/>
                </a:lnTo>
              </a:path>
            </a:pathLst>
          </a:custGeom>
          <a:ln w="9525">
            <a:solidFill>
              <a:srgbClr val="BEBEB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7424932" y="3681984"/>
            <a:ext cx="4763770" cy="3176905"/>
          </a:xfrm>
          <a:custGeom>
            <a:avLst/>
            <a:gdLst/>
            <a:ahLst/>
            <a:cxnLst/>
            <a:rect l="l" t="t" r="r" b="b"/>
            <a:pathLst>
              <a:path w="4763770" h="3176904">
                <a:moveTo>
                  <a:pt x="4763554" y="0"/>
                </a:moveTo>
                <a:lnTo>
                  <a:pt x="0" y="3176587"/>
                </a:lnTo>
              </a:path>
            </a:pathLst>
          </a:custGeom>
          <a:ln w="9525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g object 18"/>
          <p:cNvSpPr/>
          <p:nvPr/>
        </p:nvSpPr>
        <p:spPr>
          <a:xfrm>
            <a:off x="9182100" y="0"/>
            <a:ext cx="3007360" cy="6858000"/>
          </a:xfrm>
          <a:custGeom>
            <a:avLst/>
            <a:gdLst/>
            <a:ahLst/>
            <a:cxnLst/>
            <a:rect l="l" t="t" r="r" b="b"/>
            <a:pathLst>
              <a:path w="3007359" h="6858000">
                <a:moveTo>
                  <a:pt x="3006851" y="0"/>
                </a:moveTo>
                <a:lnTo>
                  <a:pt x="2042464" y="0"/>
                </a:lnTo>
                <a:lnTo>
                  <a:pt x="0" y="6858000"/>
                </a:lnTo>
                <a:lnTo>
                  <a:pt x="3006851" y="6858000"/>
                </a:lnTo>
                <a:lnTo>
                  <a:pt x="3006851" y="0"/>
                </a:lnTo>
                <a:close/>
              </a:path>
            </a:pathLst>
          </a:custGeom>
          <a:solidFill>
            <a:srgbClr val="90C225">
              <a:alpha val="30194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bg object 19"/>
          <p:cNvSpPr/>
          <p:nvPr/>
        </p:nvSpPr>
        <p:spPr>
          <a:xfrm>
            <a:off x="9604330" y="0"/>
            <a:ext cx="2588260" cy="6858000"/>
          </a:xfrm>
          <a:custGeom>
            <a:avLst/>
            <a:gdLst/>
            <a:ahLst/>
            <a:cxnLst/>
            <a:rect l="l" t="t" r="r" b="b"/>
            <a:pathLst>
              <a:path w="2588259" h="6858000">
                <a:moveTo>
                  <a:pt x="2587675" y="0"/>
                </a:moveTo>
                <a:lnTo>
                  <a:pt x="0" y="0"/>
                </a:lnTo>
                <a:lnTo>
                  <a:pt x="1208189" y="6858000"/>
                </a:lnTo>
                <a:lnTo>
                  <a:pt x="2587675" y="6858000"/>
                </a:lnTo>
                <a:lnTo>
                  <a:pt x="2587675" y="0"/>
                </a:lnTo>
                <a:close/>
              </a:path>
            </a:pathLst>
          </a:custGeom>
          <a:solidFill>
            <a:srgbClr val="90C225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bg object 20"/>
          <p:cNvSpPr/>
          <p:nvPr/>
        </p:nvSpPr>
        <p:spPr>
          <a:xfrm>
            <a:off x="8932168" y="3048000"/>
            <a:ext cx="3260090" cy="3810000"/>
          </a:xfrm>
          <a:custGeom>
            <a:avLst/>
            <a:gdLst/>
            <a:ahLst/>
            <a:cxnLst/>
            <a:rect l="l" t="t" r="r" b="b"/>
            <a:pathLst>
              <a:path w="3260090" h="3810000">
                <a:moveTo>
                  <a:pt x="3259836" y="0"/>
                </a:moveTo>
                <a:lnTo>
                  <a:pt x="0" y="3810000"/>
                </a:lnTo>
                <a:lnTo>
                  <a:pt x="3259836" y="3810000"/>
                </a:lnTo>
                <a:lnTo>
                  <a:pt x="3259836" y="0"/>
                </a:lnTo>
                <a:close/>
              </a:path>
            </a:pathLst>
          </a:custGeom>
          <a:solidFill>
            <a:srgbClr val="539F20">
              <a:alpha val="72157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bg object 21"/>
          <p:cNvSpPr/>
          <p:nvPr/>
        </p:nvSpPr>
        <p:spPr>
          <a:xfrm>
            <a:off x="9337793" y="0"/>
            <a:ext cx="2851785" cy="6858000"/>
          </a:xfrm>
          <a:custGeom>
            <a:avLst/>
            <a:gdLst/>
            <a:ahLst/>
            <a:cxnLst/>
            <a:rect l="l" t="t" r="r" b="b"/>
            <a:pathLst>
              <a:path w="2851784" h="6858000">
                <a:moveTo>
                  <a:pt x="2851162" y="0"/>
                </a:moveTo>
                <a:lnTo>
                  <a:pt x="0" y="0"/>
                </a:lnTo>
                <a:lnTo>
                  <a:pt x="2467571" y="6858000"/>
                </a:lnTo>
                <a:lnTo>
                  <a:pt x="2851162" y="6858000"/>
                </a:lnTo>
                <a:lnTo>
                  <a:pt x="2851162" y="0"/>
                </a:lnTo>
                <a:close/>
              </a:path>
            </a:pathLst>
          </a:custGeom>
          <a:solidFill>
            <a:srgbClr val="3E7818">
              <a:alpha val="7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bg object 22"/>
          <p:cNvSpPr/>
          <p:nvPr/>
        </p:nvSpPr>
        <p:spPr>
          <a:xfrm>
            <a:off x="10898133" y="0"/>
            <a:ext cx="1290955" cy="6858000"/>
          </a:xfrm>
          <a:custGeom>
            <a:avLst/>
            <a:gdLst/>
            <a:ahLst/>
            <a:cxnLst/>
            <a:rect l="l" t="t" r="r" b="b"/>
            <a:pathLst>
              <a:path w="1290954" h="6858000">
                <a:moveTo>
                  <a:pt x="1290815" y="0"/>
                </a:moveTo>
                <a:lnTo>
                  <a:pt x="1018946" y="0"/>
                </a:lnTo>
                <a:lnTo>
                  <a:pt x="0" y="6858000"/>
                </a:lnTo>
                <a:lnTo>
                  <a:pt x="1290815" y="6858000"/>
                </a:lnTo>
                <a:lnTo>
                  <a:pt x="1290815" y="0"/>
                </a:lnTo>
                <a:close/>
              </a:path>
            </a:pathLst>
          </a:custGeom>
          <a:solidFill>
            <a:srgbClr val="C0E374">
              <a:alpha val="7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bg object 23"/>
          <p:cNvSpPr/>
          <p:nvPr/>
        </p:nvSpPr>
        <p:spPr>
          <a:xfrm>
            <a:off x="10940753" y="0"/>
            <a:ext cx="1248410" cy="6858000"/>
          </a:xfrm>
          <a:custGeom>
            <a:avLst/>
            <a:gdLst/>
            <a:ahLst/>
            <a:cxnLst/>
            <a:rect l="l" t="t" r="r" b="b"/>
            <a:pathLst>
              <a:path w="1248409" h="6858000">
                <a:moveTo>
                  <a:pt x="1248194" y="0"/>
                </a:moveTo>
                <a:lnTo>
                  <a:pt x="0" y="0"/>
                </a:lnTo>
                <a:lnTo>
                  <a:pt x="1107770" y="6858000"/>
                </a:lnTo>
                <a:lnTo>
                  <a:pt x="1248194" y="6858000"/>
                </a:lnTo>
                <a:lnTo>
                  <a:pt x="1248194" y="0"/>
                </a:lnTo>
                <a:close/>
              </a:path>
            </a:pathLst>
          </a:custGeom>
          <a:solidFill>
            <a:srgbClr val="90C225">
              <a:alpha val="650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bg object 24"/>
          <p:cNvSpPr/>
          <p:nvPr/>
        </p:nvSpPr>
        <p:spPr>
          <a:xfrm>
            <a:off x="10372348" y="3590544"/>
            <a:ext cx="1816735" cy="3267710"/>
          </a:xfrm>
          <a:custGeom>
            <a:avLst/>
            <a:gdLst/>
            <a:ahLst/>
            <a:cxnLst/>
            <a:rect l="l" t="t" r="r" b="b"/>
            <a:pathLst>
              <a:path w="1816734" h="3267709">
                <a:moveTo>
                  <a:pt x="1816608" y="0"/>
                </a:moveTo>
                <a:lnTo>
                  <a:pt x="0" y="3267455"/>
                </a:lnTo>
                <a:lnTo>
                  <a:pt x="1816608" y="3267455"/>
                </a:lnTo>
                <a:lnTo>
                  <a:pt x="1816608" y="0"/>
                </a:lnTo>
                <a:close/>
              </a:path>
            </a:pathLst>
          </a:custGeom>
          <a:solidFill>
            <a:srgbClr val="90C225">
              <a:alpha val="799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756074" y="628903"/>
            <a:ext cx="10679851" cy="57404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600" b="0" i="0">
                <a:solidFill>
                  <a:schemeClr val="tx1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14002" y="2134406"/>
            <a:ext cx="6265545" cy="361061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10/2/2025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argoing@uoregon.edu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hyperlink" Target="mailto:(alisoken@uoregon.edu" TargetMode="External"/><Relationship Id="rId4" Type="http://schemas.openxmlformats.org/officeDocument/2006/relationships/hyperlink" Target="mailto:pashby@uoregon.edu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mailto:argoing@uoregon.edu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hyperlink" Target="https://ylc.uoregon.edu/aeis/speak-test" TargetMode="Externa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hyperlink" Target="mailto:argoing@uoregon.edu" TargetMode="Externa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memphis.edu/ess/module4/page3.php" TargetMode="Externa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3.jpe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9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9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9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hyperlink" Target="https://teaching.uoregon.edu/services/individual-consultation" TargetMode="External"/><Relationship Id="rId7" Type="http://schemas.openxmlformats.org/officeDocument/2006/relationships/hyperlink" Target="https://teaching.uoregon.edu/kimble-first-year-teaching-award" TargetMode="Externa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1.xml"/><Relationship Id="rId6" Type="http://schemas.openxmlformats.org/officeDocument/2006/relationships/hyperlink" Target="https://teaching.uoregon.edu/" TargetMode="External"/><Relationship Id="rId5" Type="http://schemas.openxmlformats.org/officeDocument/2006/relationships/hyperlink" Target="https://teaching.uoregon.edu/graduate-teaching-initiative" TargetMode="External"/><Relationship Id="rId4" Type="http://schemas.openxmlformats.org/officeDocument/2006/relationships/hyperlink" Target="https://teaching.uoregon.edu/events" TargetMode="Externa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6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8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hyperlink" Target="mailto:tep@uoregon.edu" TargetMode="External"/><Relationship Id="rId2" Type="http://schemas.openxmlformats.org/officeDocument/2006/relationships/hyperlink" Target="mailto:alisoken@uoregon.edu" TargetMode="Externa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9.jpeg"/><Relationship Id="rId4" Type="http://schemas.openxmlformats.org/officeDocument/2006/relationships/hyperlink" Target="https://teaching.uoregon.edu/" TargetMode="Externa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4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hyperlink" Target="https://teaching.uoregon.edu/resources/class-disruptions-and-challenging-behaviors-policy-and-advice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0"/>
            <a:ext cx="843280" cy="5666740"/>
          </a:xfrm>
          <a:custGeom>
            <a:avLst/>
            <a:gdLst/>
            <a:ahLst/>
            <a:cxnLst/>
            <a:rect l="l" t="t" r="r" b="b"/>
            <a:pathLst>
              <a:path w="843280" h="5666740">
                <a:moveTo>
                  <a:pt x="842772" y="0"/>
                </a:moveTo>
                <a:lnTo>
                  <a:pt x="0" y="0"/>
                </a:lnTo>
                <a:lnTo>
                  <a:pt x="0" y="5666232"/>
                </a:lnTo>
                <a:lnTo>
                  <a:pt x="842772" y="0"/>
                </a:lnTo>
                <a:close/>
              </a:path>
            </a:pathLst>
          </a:custGeom>
          <a:solidFill>
            <a:srgbClr val="90C225">
              <a:alpha val="850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840020" y="582231"/>
            <a:ext cx="8845274" cy="2044149"/>
          </a:xfrm>
          <a:prstGeom prst="rect">
            <a:avLst/>
          </a:prstGeom>
        </p:spPr>
        <p:txBody>
          <a:bodyPr vert="horz" wrap="square" lIns="0" tIns="12700" rIns="0" bIns="0" rtlCol="0" anchor="t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lang="en-US" sz="4400">
                <a:solidFill>
                  <a:srgbClr val="007030"/>
                </a:solidFill>
                <a:latin typeface="Source Sans Pro Black"/>
                <a:ea typeface="Source Sans Pro Black"/>
                <a:cs typeface="Arial"/>
              </a:rPr>
              <a:t>Teaching US Undergraduates: Strategies and Tips for International Graduate Students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840019" y="5297524"/>
            <a:ext cx="7634393" cy="1335750"/>
          </a:xfrm>
          <a:prstGeom prst="rect">
            <a:avLst/>
          </a:prstGeom>
        </p:spPr>
        <p:txBody>
          <a:bodyPr vert="horz" wrap="square" lIns="0" tIns="12700" rIns="0" bIns="0" rtlCol="0" anchor="t">
            <a:spAutoFit/>
          </a:bodyPr>
          <a:lstStyle/>
          <a:p>
            <a:pPr marL="12700" marR="2093595">
              <a:lnSpc>
                <a:spcPct val="142000"/>
              </a:lnSpc>
              <a:spcBef>
                <a:spcPts val="100"/>
              </a:spcBef>
              <a:tabLst>
                <a:tab pos="1724025" algn="l"/>
              </a:tabLst>
            </a:pPr>
            <a:r>
              <a:rPr lang="en-US" sz="2000" dirty="0">
                <a:latin typeface="Trebuchet MS"/>
                <a:cs typeface="Trebuchet MS"/>
              </a:rPr>
              <a:t>Alicia Going </a:t>
            </a:r>
            <a:r>
              <a:rPr sz="2000" spc="-10" dirty="0">
                <a:latin typeface="Trebuchet MS"/>
                <a:cs typeface="Trebuchet MS"/>
              </a:rPr>
              <a:t>(she/her) </a:t>
            </a:r>
            <a:r>
              <a:rPr lang="en-US" sz="2000" spc="-10" dirty="0">
                <a:latin typeface="Trebuchet MS"/>
                <a:cs typeface="Trebuchet MS"/>
                <a:hlinkClick r:id="rId3"/>
              </a:rPr>
              <a:t>argoing@uoregon.edu</a:t>
            </a:r>
            <a:r>
              <a:rPr lang="en-US" sz="2000" spc="-10" dirty="0">
                <a:latin typeface="Trebuchet MS"/>
                <a:cs typeface="Trebuchet MS"/>
              </a:rPr>
              <a:t> </a:t>
            </a:r>
          </a:p>
          <a:p>
            <a:pPr marL="12700" marR="2093595">
              <a:lnSpc>
                <a:spcPct val="142000"/>
              </a:lnSpc>
              <a:spcBef>
                <a:spcPts val="100"/>
              </a:spcBef>
              <a:tabLst>
                <a:tab pos="1724025" algn="l"/>
              </a:tabLst>
            </a:pPr>
            <a:r>
              <a:rPr lang="en-US" sz="2000" dirty="0">
                <a:latin typeface="Trebuchet MS"/>
                <a:cs typeface="Trebuchet MS"/>
              </a:rPr>
              <a:t>Trish Pashby </a:t>
            </a:r>
            <a:r>
              <a:rPr sz="2000" spc="-10" dirty="0">
                <a:latin typeface="Trebuchet MS"/>
                <a:cs typeface="Trebuchet MS"/>
              </a:rPr>
              <a:t>(she/her)</a:t>
            </a:r>
            <a:r>
              <a:rPr lang="en-US" sz="2000" spc="-10" dirty="0">
                <a:latin typeface="Trebuchet MS"/>
                <a:cs typeface="Trebuchet MS"/>
              </a:rPr>
              <a:t> </a:t>
            </a:r>
            <a:r>
              <a:rPr lang="en-US" sz="2000" spc="-10" dirty="0">
                <a:latin typeface="Trebuchet MS"/>
                <a:cs typeface="Trebuchet MS"/>
                <a:hlinkClick r:id="rId4"/>
              </a:rPr>
              <a:t>pashby@uoregon.edu</a:t>
            </a:r>
            <a:r>
              <a:rPr lang="en-US" sz="2000" spc="-10" dirty="0">
                <a:latin typeface="Trebuchet MS"/>
                <a:cs typeface="Trebuchet MS"/>
              </a:rPr>
              <a:t> </a:t>
            </a:r>
            <a:endParaRPr sz="2000" dirty="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  <a:spcBef>
                <a:spcPts val="994"/>
              </a:spcBef>
            </a:pPr>
            <a:r>
              <a:rPr sz="2000" spc="-100" dirty="0">
                <a:latin typeface="Trebuchet MS"/>
                <a:cs typeface="Trebuchet MS"/>
              </a:rPr>
              <a:t>Dr.</a:t>
            </a:r>
            <a:r>
              <a:rPr sz="2000" spc="-120" dirty="0">
                <a:latin typeface="Trebuchet MS"/>
                <a:cs typeface="Trebuchet MS"/>
              </a:rPr>
              <a:t> </a:t>
            </a:r>
            <a:r>
              <a:rPr sz="2000" dirty="0">
                <a:latin typeface="Trebuchet MS"/>
                <a:cs typeface="Trebuchet MS"/>
              </a:rPr>
              <a:t>Ali</a:t>
            </a:r>
            <a:r>
              <a:rPr sz="2000" spc="-65" dirty="0">
                <a:latin typeface="Trebuchet MS"/>
                <a:cs typeface="Trebuchet MS"/>
              </a:rPr>
              <a:t> </a:t>
            </a:r>
            <a:r>
              <a:rPr lang="en-US" sz="2000" dirty="0" err="1">
                <a:latin typeface="Trebuchet MS"/>
                <a:cs typeface="Trebuchet MS"/>
              </a:rPr>
              <a:t>Söken</a:t>
            </a:r>
            <a:r>
              <a:rPr sz="2000" spc="-20" dirty="0">
                <a:latin typeface="Trebuchet MS"/>
                <a:cs typeface="Trebuchet MS"/>
              </a:rPr>
              <a:t> </a:t>
            </a:r>
            <a:r>
              <a:rPr sz="2000" dirty="0">
                <a:latin typeface="Trebuchet MS"/>
                <a:cs typeface="Trebuchet MS"/>
              </a:rPr>
              <a:t>(he/his)</a:t>
            </a:r>
            <a:r>
              <a:rPr sz="2000" spc="-35" dirty="0">
                <a:latin typeface="Trebuchet MS"/>
                <a:cs typeface="Trebuchet MS"/>
              </a:rPr>
              <a:t> </a:t>
            </a:r>
            <a:r>
              <a:rPr sz="2000" spc="-10" dirty="0">
                <a:latin typeface="Trebuchet MS"/>
                <a:cs typeface="Trebuchet MS"/>
                <a:hlinkClick r:id="rId5"/>
              </a:rPr>
              <a:t>alisoken@uoregon.edu</a:t>
            </a:r>
            <a:endParaRPr sz="2000" dirty="0">
              <a:latin typeface="Trebuchet MS"/>
              <a:cs typeface="Trebuchet MS"/>
            </a:endParaRP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D6269738-DC3D-FA64-DEF4-6717FE56F9C5}"/>
              </a:ext>
            </a:extLst>
          </p:cNvPr>
          <p:cNvSpPr/>
          <p:nvPr/>
        </p:nvSpPr>
        <p:spPr>
          <a:xfrm>
            <a:off x="770105" y="3169595"/>
            <a:ext cx="8625191" cy="1580744"/>
          </a:xfrm>
          <a:prstGeom prst="roundRect">
            <a:avLst/>
          </a:prstGeom>
          <a:solidFill>
            <a:srgbClr val="C0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rtl="0"/>
            <a:r>
              <a:rPr lang="en-US" sz="2400" baseline="0">
                <a:latin typeface="Trebuchet MS"/>
                <a:ea typeface="Segoe UI"/>
                <a:cs typeface="Segoe UI"/>
              </a:rPr>
              <a:t>Welcome to the workshop!</a:t>
            </a:r>
            <a:r>
              <a:rPr lang="en-US" sz="2400">
                <a:latin typeface="Trebuchet MS"/>
                <a:ea typeface="Segoe UI"/>
                <a:cs typeface="Segoe UI"/>
              </a:rPr>
              <a:t>​</a:t>
            </a:r>
          </a:p>
          <a:p>
            <a:pPr rtl="0"/>
            <a:r>
              <a:rPr lang="en-US" sz="2400" baseline="0">
                <a:latin typeface="Trebuchet MS"/>
                <a:ea typeface="Segoe UI"/>
                <a:cs typeface="Segoe UI"/>
              </a:rPr>
              <a:t>Please grab a card for a name tent and a pen—we’ll fill </a:t>
            </a:r>
            <a:r>
              <a:rPr lang="en-US" sz="2400">
                <a:latin typeface="Trebuchet MS"/>
                <a:ea typeface="Segoe UI"/>
                <a:cs typeface="Segoe UI"/>
              </a:rPr>
              <a:t>these out</a:t>
            </a:r>
            <a:r>
              <a:rPr lang="en-US" sz="2400" baseline="0">
                <a:latin typeface="Trebuchet MS"/>
                <a:ea typeface="Segoe UI"/>
                <a:cs typeface="Segoe UI"/>
              </a:rPr>
              <a:t> soon</a:t>
            </a:r>
            <a:r>
              <a:rPr lang="en-US" sz="2400">
                <a:latin typeface="Trebuchet MS"/>
                <a:ea typeface="Segoe UI"/>
                <a:cs typeface="Segoe UI"/>
              </a:rPr>
              <a:t>.</a:t>
            </a:r>
            <a:endParaRPr lang="en-US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4012691"/>
            <a:ext cx="448309" cy="2845435"/>
          </a:xfrm>
          <a:custGeom>
            <a:avLst/>
            <a:gdLst/>
            <a:ahLst/>
            <a:cxnLst/>
            <a:rect l="l" t="t" r="r" b="b"/>
            <a:pathLst>
              <a:path w="448309" h="2845434">
                <a:moveTo>
                  <a:pt x="0" y="0"/>
                </a:moveTo>
                <a:lnTo>
                  <a:pt x="0" y="2845307"/>
                </a:lnTo>
                <a:lnTo>
                  <a:pt x="448056" y="2845307"/>
                </a:lnTo>
                <a:lnTo>
                  <a:pt x="0" y="0"/>
                </a:lnTo>
                <a:close/>
              </a:path>
            </a:pathLst>
          </a:custGeom>
          <a:solidFill>
            <a:srgbClr val="90C225">
              <a:alpha val="850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756074" y="1420089"/>
            <a:ext cx="7948709" cy="4260782"/>
          </a:xfrm>
          <a:prstGeom prst="rect">
            <a:avLst/>
          </a:prstGeom>
        </p:spPr>
        <p:txBody>
          <a:bodyPr vert="horz" wrap="square" lIns="0" tIns="140335" rIns="0" bIns="0" rtlCol="0" anchor="t">
            <a:spAutoFit/>
          </a:bodyPr>
          <a:lstStyle/>
          <a:p>
            <a:pPr marL="12700">
              <a:lnSpc>
                <a:spcPct val="100000"/>
              </a:lnSpc>
              <a:spcBef>
                <a:spcPts val="1105"/>
              </a:spcBef>
              <a:buClr>
                <a:srgbClr val="90C225"/>
              </a:buClr>
              <a:buSzPct val="80357"/>
              <a:buFont typeface="Arial" panose="020B0604020202020204" pitchFamily="34" charset="0"/>
              <a:buChar char="•"/>
              <a:tabLst>
                <a:tab pos="354965" algn="l"/>
              </a:tabLst>
            </a:pPr>
            <a:r>
              <a:rPr lang="en-US" sz="2400" spc="-10" dirty="0">
                <a:solidFill>
                  <a:srgbClr val="404040"/>
                </a:solidFill>
                <a:latin typeface="Trebuchet MS"/>
                <a:cs typeface="Trebuchet MS"/>
              </a:rPr>
              <a:t>Important!</a:t>
            </a:r>
            <a:endParaRPr lang="en-US" sz="2400" spc="-10" dirty="0">
              <a:solidFill>
                <a:srgbClr val="404040"/>
              </a:solidFill>
              <a:latin typeface="Trebuchet MS"/>
            </a:endParaRPr>
          </a:p>
          <a:p>
            <a:pPr marL="354965" indent="-342265">
              <a:spcBef>
                <a:spcPts val="1105"/>
              </a:spcBef>
              <a:buClr>
                <a:srgbClr val="90C225"/>
              </a:buClr>
              <a:buSzPct val="80357"/>
              <a:buFont typeface="Wingdings 3"/>
              <a:buChar char=""/>
              <a:tabLst>
                <a:tab pos="354965" algn="l"/>
              </a:tabLst>
            </a:pPr>
            <a:r>
              <a:rPr lang="en-US" sz="2400" spc="-10" dirty="0">
                <a:solidFill>
                  <a:srgbClr val="404040"/>
                </a:solidFill>
                <a:latin typeface="Trebuchet MS"/>
                <a:cs typeface="Trebuchet MS"/>
              </a:rPr>
              <a:t>Avoid assumptions about gender</a:t>
            </a:r>
          </a:p>
          <a:p>
            <a:pPr marL="354965" indent="-342265">
              <a:spcBef>
                <a:spcPts val="1105"/>
              </a:spcBef>
              <a:buClr>
                <a:srgbClr val="90C225"/>
              </a:buClr>
              <a:buSzPct val="80357"/>
              <a:buFont typeface="Wingdings 3"/>
              <a:buChar char=""/>
              <a:tabLst>
                <a:tab pos="354965" algn="l"/>
              </a:tabLst>
            </a:pPr>
            <a:r>
              <a:rPr lang="en-US" sz="2400" spc="-10" dirty="0">
                <a:solidFill>
                  <a:srgbClr val="404040"/>
                </a:solidFill>
                <a:latin typeface="Trebuchet MS"/>
                <a:cs typeface="Trebuchet MS"/>
              </a:rPr>
              <a:t>What pronouns do the presenters use—how do you know?</a:t>
            </a:r>
            <a:endParaRPr lang="en-US" sz="2400" dirty="0">
              <a:solidFill>
                <a:srgbClr val="000000"/>
              </a:solidFill>
              <a:latin typeface="Trebuchet MS"/>
              <a:cs typeface="Trebuchet MS"/>
            </a:endParaRPr>
          </a:p>
          <a:p>
            <a:pPr marL="354965" indent="-342265">
              <a:lnSpc>
                <a:spcPct val="100000"/>
              </a:lnSpc>
              <a:spcBef>
                <a:spcPts val="1105"/>
              </a:spcBef>
              <a:buClr>
                <a:srgbClr val="90C225"/>
              </a:buClr>
              <a:buSzPct val="80357"/>
              <a:buFont typeface="Wingdings 3"/>
              <a:buChar char=""/>
              <a:tabLst>
                <a:tab pos="354965" algn="l"/>
              </a:tabLst>
            </a:pPr>
            <a:r>
              <a:rPr lang="en-US" sz="2400" dirty="0">
                <a:solidFill>
                  <a:srgbClr val="404040"/>
                </a:solidFill>
                <a:latin typeface="Trebuchet MS"/>
                <a:cs typeface="Trebuchet MS"/>
              </a:rPr>
              <a:t>Many</a:t>
            </a:r>
            <a:r>
              <a:rPr lang="en-US" sz="2400" spc="-7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lang="en-US" sz="2400" dirty="0">
                <a:solidFill>
                  <a:srgbClr val="404040"/>
                </a:solidFill>
                <a:latin typeface="Trebuchet MS"/>
                <a:cs typeface="Trebuchet MS"/>
              </a:rPr>
              <a:t>students</a:t>
            </a:r>
            <a:r>
              <a:rPr lang="en-US" sz="2400" spc="-5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lang="en-US" sz="2400" dirty="0">
                <a:solidFill>
                  <a:srgbClr val="404040"/>
                </a:solidFill>
                <a:latin typeface="Trebuchet MS"/>
                <a:cs typeface="Trebuchet MS"/>
              </a:rPr>
              <a:t>use</a:t>
            </a:r>
            <a:r>
              <a:rPr lang="en-US" sz="2400" spc="-85" dirty="0">
                <a:solidFill>
                  <a:srgbClr val="404040"/>
                </a:solidFill>
                <a:latin typeface="Trebuchet MS"/>
                <a:cs typeface="Trebuchet MS"/>
              </a:rPr>
              <a:t> "</a:t>
            </a:r>
            <a:r>
              <a:rPr lang="en-US" sz="2400" dirty="0">
                <a:solidFill>
                  <a:srgbClr val="404040"/>
                </a:solidFill>
                <a:latin typeface="Trebuchet MS"/>
                <a:cs typeface="Trebuchet MS"/>
              </a:rPr>
              <a:t>they”</a:t>
            </a:r>
            <a:r>
              <a:rPr lang="en-US" sz="2400" spc="-9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lang="en-US" sz="2400" dirty="0">
                <a:solidFill>
                  <a:srgbClr val="404040"/>
                </a:solidFill>
                <a:latin typeface="Trebuchet MS"/>
                <a:cs typeface="Trebuchet MS"/>
              </a:rPr>
              <a:t>instead</a:t>
            </a:r>
            <a:r>
              <a:rPr lang="en-US" sz="2400" spc="-5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lang="en-US" sz="2400" dirty="0">
                <a:solidFill>
                  <a:srgbClr val="404040"/>
                </a:solidFill>
                <a:latin typeface="Trebuchet MS"/>
                <a:cs typeface="Trebuchet MS"/>
              </a:rPr>
              <a:t>of</a:t>
            </a:r>
            <a:r>
              <a:rPr lang="en-US" sz="2400" spc="-7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lang="en-US" sz="2400" spc="-10" dirty="0">
                <a:solidFill>
                  <a:srgbClr val="404040"/>
                </a:solidFill>
                <a:latin typeface="Trebuchet MS"/>
                <a:cs typeface="Trebuchet MS"/>
              </a:rPr>
              <a:t>“she/he”</a:t>
            </a:r>
          </a:p>
          <a:p>
            <a:pPr marL="354965" indent="-342265">
              <a:lnSpc>
                <a:spcPct val="100000"/>
              </a:lnSpc>
              <a:spcBef>
                <a:spcPts val="1010"/>
              </a:spcBef>
              <a:buClr>
                <a:srgbClr val="90C225"/>
              </a:buClr>
              <a:buSzPct val="80357"/>
              <a:buFont typeface="Wingdings 3"/>
              <a:buChar char=""/>
              <a:tabLst>
                <a:tab pos="354965" algn="l"/>
              </a:tabLst>
            </a:pPr>
            <a:r>
              <a:rPr lang="en-US" sz="2400" spc="-10" dirty="0">
                <a:solidFill>
                  <a:srgbClr val="404040"/>
                </a:solidFill>
                <a:latin typeface="Trebuchet MS"/>
                <a:cs typeface="Trebuchet MS"/>
              </a:rPr>
              <a:t>Best practice: If a student hasn’t revealed their gender, use ‘they’. </a:t>
            </a:r>
          </a:p>
          <a:p>
            <a:pPr marL="354965" indent="-342265">
              <a:lnSpc>
                <a:spcPct val="100000"/>
              </a:lnSpc>
              <a:spcBef>
                <a:spcPts val="1010"/>
              </a:spcBef>
              <a:buClr>
                <a:srgbClr val="90C225"/>
              </a:buClr>
              <a:buSzPct val="80357"/>
              <a:buFont typeface="Wingdings 3"/>
              <a:buChar char=""/>
              <a:tabLst>
                <a:tab pos="354965" algn="l"/>
              </a:tabLst>
            </a:pPr>
            <a:r>
              <a:rPr lang="en-US" sz="2400" spc="-10" dirty="0">
                <a:solidFill>
                  <a:srgbClr val="404040"/>
                </a:solidFill>
                <a:latin typeface="Trebuchet MS"/>
                <a:cs typeface="Trebuchet MS"/>
              </a:rPr>
              <a:t>Add pronouns to your name tent, if you wish.</a:t>
            </a:r>
          </a:p>
          <a:p>
            <a:pPr marL="354965" indent="-342265">
              <a:spcBef>
                <a:spcPts val="1010"/>
              </a:spcBef>
              <a:buClr>
                <a:srgbClr val="90C225"/>
              </a:buClr>
              <a:buSzPct val="80357"/>
              <a:buFont typeface="Wingdings 3"/>
              <a:buChar char=""/>
              <a:tabLst>
                <a:tab pos="354965" algn="l"/>
              </a:tabLst>
            </a:pPr>
            <a:r>
              <a:rPr lang="en-US" sz="2400" spc="-10" dirty="0">
                <a:solidFill>
                  <a:srgbClr val="404040"/>
                </a:solidFill>
                <a:latin typeface="Trebuchet MS"/>
                <a:cs typeface="Trebuchet MS"/>
              </a:rPr>
              <a:t>See details at UO's Division of Student Life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386C39A0-E098-0B11-6274-3C465E46FD3D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759162" y="478277"/>
            <a:ext cx="8687614" cy="553998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lvl1pPr>
              <a:defRPr sz="3600" b="0" i="0">
                <a:solidFill>
                  <a:schemeClr val="tx1"/>
                </a:solidFill>
                <a:latin typeface="Trebuchet MS"/>
                <a:ea typeface="+mj-ea"/>
                <a:cs typeface="Trebuchet MS"/>
              </a:defRPr>
            </a:lvl1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srgbClr val="007030"/>
                </a:solidFill>
                <a:effectLst/>
                <a:uLnTx/>
                <a:uFillTx/>
                <a:latin typeface="Source Sans Pro Black"/>
                <a:ea typeface="Source Sans Pro Black"/>
                <a:cs typeface="Arial"/>
              </a:rPr>
              <a:t>Pronouns</a:t>
            </a:r>
            <a:endParaRPr kumimoji="0" lang="en-US" sz="36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rebuchet MS"/>
              <a:ea typeface="+mj-ea"/>
              <a:cs typeface="Trebuchet MS"/>
            </a:endParaRPr>
          </a:p>
        </p:txBody>
      </p:sp>
      <p:pic>
        <p:nvPicPr>
          <p:cNvPr id="9" name="Picture 8" descr="A qr code for pronouns page">
            <a:extLst>
              <a:ext uri="{FF2B5EF4-FFF2-40B4-BE49-F238E27FC236}">
                <a16:creationId xmlns:a16="http://schemas.microsoft.com/office/drawing/2014/main" id="{B1F769F9-44F5-E527-3837-CA030FEE4BAE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8203659" y="1779351"/>
            <a:ext cx="3810000" cy="3753265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1F4369EF-655E-9DE1-2CE2-EE40DA80FD81}"/>
              </a:ext>
            </a:extLst>
          </p:cNvPr>
          <p:cNvSpPr txBox="1"/>
          <p:nvPr/>
        </p:nvSpPr>
        <p:spPr>
          <a:xfrm>
            <a:off x="1170490" y="1705018"/>
            <a:ext cx="6883399" cy="1477328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b="1"/>
              <a:t>Who Needs It? International students who…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kern="1200">
                <a:solidFill>
                  <a:schemeClr val="tx1"/>
                </a:solidFill>
              </a:rPr>
              <a:t>plan to teach as GEs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kern="1200">
                <a:solidFill>
                  <a:schemeClr val="tx1"/>
                </a:solidFill>
              </a:rPr>
              <a:t>have </a:t>
            </a:r>
            <a:r>
              <a:rPr lang="en-US" sz="1800" kern="1200">
                <a:solidFill>
                  <a:schemeClr val="tx1"/>
                </a:solidFill>
              </a:rPr>
              <a:t>a speaking score </a:t>
            </a:r>
            <a:r>
              <a:rPr lang="en-US" kern="1200">
                <a:solidFill>
                  <a:schemeClr val="tx1"/>
                </a:solidFill>
              </a:rPr>
              <a:t>lower than 26 on TOEFL or lower than 7 on IELTS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kern="1200">
                <a:solidFill>
                  <a:schemeClr val="tx1"/>
                </a:solidFill>
              </a:rPr>
              <a:t>have no scores at all</a:t>
            </a:r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CEBB4F9-E319-D0BF-8338-631513E13C2F}"/>
              </a:ext>
            </a:extLst>
          </p:cNvPr>
          <p:cNvSpPr txBox="1"/>
          <p:nvPr/>
        </p:nvSpPr>
        <p:spPr>
          <a:xfrm>
            <a:off x="1170490" y="4291942"/>
            <a:ext cx="54229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/>
              <a:t>How can you schedule it?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/>
              <a:t>Email Alicia </a:t>
            </a:r>
            <a:r>
              <a:rPr lang="en-US">
                <a:hlinkClick r:id="rId3"/>
              </a:rPr>
              <a:t>argoing@uoregon.edu</a:t>
            </a:r>
            <a:endParaRPr lang="en-US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/>
              <a:t>See me after this session!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3564A79-B158-AF59-E1AC-A8000E8A33E8}"/>
              </a:ext>
            </a:extLst>
          </p:cNvPr>
          <p:cNvSpPr txBox="1"/>
          <p:nvPr/>
        </p:nvSpPr>
        <p:spPr>
          <a:xfrm>
            <a:off x="1170490" y="3411822"/>
            <a:ext cx="301236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/>
              <a:t>What is the deadline?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/>
              <a:t>BEFORE Fall term starts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FC9FAB0-08EF-B985-F61C-B7FAD4BCA814}"/>
              </a:ext>
            </a:extLst>
          </p:cNvPr>
          <p:cNvSpPr txBox="1"/>
          <p:nvPr/>
        </p:nvSpPr>
        <p:spPr>
          <a:xfrm>
            <a:off x="1170490" y="5682850"/>
            <a:ext cx="64443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For more information: </a:t>
            </a:r>
            <a:r>
              <a:rPr lang="en-US" u="sng">
                <a:hlinkClick r:id="rId4" tooltip="https://ylc.uoregon.edu/aeis/speak-test"/>
              </a:rPr>
              <a:t>https://ylc.uoregon.edu/aeis/speak-test</a:t>
            </a:r>
            <a:endParaRPr lang="en-US"/>
          </a:p>
        </p:txBody>
      </p:sp>
      <p:pic>
        <p:nvPicPr>
          <p:cNvPr id="9" name="Picture 8" descr="A qr code for speak test.">
            <a:extLst>
              <a:ext uri="{FF2B5EF4-FFF2-40B4-BE49-F238E27FC236}">
                <a16:creationId xmlns:a16="http://schemas.microsoft.com/office/drawing/2014/main" id="{2146CF57-408E-B5A9-5EEF-92D374BC5D02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96399" y="5215272"/>
            <a:ext cx="1495201" cy="1304487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C5B086FA-D2C7-2AEB-F711-33CFE5E7C1DD}"/>
              </a:ext>
            </a:extLst>
          </p:cNvPr>
          <p:cNvSpPr txBox="1"/>
          <p:nvPr/>
        </p:nvSpPr>
        <p:spPr>
          <a:xfrm>
            <a:off x="571500" y="1058426"/>
            <a:ext cx="181011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/>
              <a:t>Speak Test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509DCC3F-0261-48E9-DF3D-2F72B1E123B3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759162" y="478277"/>
            <a:ext cx="8687614" cy="553998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lvl1pPr>
              <a:defRPr sz="3600" b="0" i="0">
                <a:solidFill>
                  <a:schemeClr val="tx1"/>
                </a:solidFill>
                <a:latin typeface="Trebuchet MS"/>
                <a:ea typeface="+mj-ea"/>
                <a:cs typeface="Trebuchet MS"/>
              </a:defRPr>
            </a:lvl1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srgbClr val="007030"/>
                </a:solidFill>
                <a:effectLst/>
                <a:uLnTx/>
                <a:uFillTx/>
                <a:latin typeface="Source Sans Pro Black"/>
                <a:ea typeface="Source Sans Pro Black"/>
                <a:cs typeface="Arial"/>
              </a:rPr>
              <a:t>Public Service Announcement</a:t>
            </a:r>
            <a:endParaRPr kumimoji="0" lang="en-US" sz="36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rebuchet MS"/>
              <a:ea typeface="+mj-ea"/>
              <a:cs typeface="Trebuchet MS"/>
            </a:endParaRPr>
          </a:p>
        </p:txBody>
      </p:sp>
    </p:spTree>
    <p:extLst>
      <p:ext uri="{BB962C8B-B14F-4D97-AF65-F5344CB8AC3E}">
        <p14:creationId xmlns:p14="http://schemas.microsoft.com/office/powerpoint/2010/main" val="123220009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4012691"/>
            <a:ext cx="448309" cy="2845435"/>
          </a:xfrm>
          <a:custGeom>
            <a:avLst/>
            <a:gdLst/>
            <a:ahLst/>
            <a:cxnLst/>
            <a:rect l="l" t="t" r="r" b="b"/>
            <a:pathLst>
              <a:path w="448309" h="2845434">
                <a:moveTo>
                  <a:pt x="0" y="0"/>
                </a:moveTo>
                <a:lnTo>
                  <a:pt x="0" y="2845307"/>
                </a:lnTo>
                <a:lnTo>
                  <a:pt x="448056" y="2845307"/>
                </a:lnTo>
                <a:lnTo>
                  <a:pt x="0" y="0"/>
                </a:lnTo>
                <a:close/>
              </a:path>
            </a:pathLst>
          </a:custGeom>
          <a:solidFill>
            <a:srgbClr val="90C225">
              <a:alpha val="850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756074" y="1332722"/>
            <a:ext cx="5972325" cy="2462213"/>
          </a:xfrm>
          <a:prstGeom prst="rect">
            <a:avLst/>
          </a:prstGeom>
        </p:spPr>
        <p:txBody>
          <a:bodyPr vert="horz" wrap="square" lIns="0" tIns="12700" rIns="0" bIns="0" rtlCol="0" anchor="t">
            <a:spAutoFit/>
          </a:bodyPr>
          <a:lstStyle/>
          <a:p>
            <a:pPr marL="12700" marR="5080">
              <a:spcBef>
                <a:spcPts val="100"/>
              </a:spcBef>
              <a:buClr>
                <a:srgbClr val="90C225"/>
              </a:buClr>
              <a:buSzPct val="79166"/>
              <a:tabLst>
                <a:tab pos="355600" algn="l"/>
              </a:tabLst>
            </a:pPr>
            <a:r>
              <a:rPr lang="en-US" sz="2400" b="1" spc="-50">
                <a:solidFill>
                  <a:srgbClr val="92D050"/>
                </a:solidFill>
                <a:latin typeface="Trebuchet MS"/>
                <a:cs typeface="Trebuchet MS"/>
              </a:rPr>
              <a:t>4 </a:t>
            </a:r>
            <a:r>
              <a:rPr lang="en-US" sz="2400" b="1" spc="-50" dirty="0">
                <a:solidFill>
                  <a:srgbClr val="92D050"/>
                </a:solidFill>
                <a:latin typeface="Trebuchet MS"/>
                <a:cs typeface="Trebuchet MS"/>
              </a:rPr>
              <a:t>credits</a:t>
            </a:r>
          </a:p>
          <a:p>
            <a:pPr marL="12700" marR="5080">
              <a:lnSpc>
                <a:spcPct val="100000"/>
              </a:lnSpc>
              <a:spcBef>
                <a:spcPts val="100"/>
              </a:spcBef>
              <a:tabLst>
                <a:tab pos="355600" algn="l"/>
              </a:tabLst>
            </a:pPr>
            <a:r>
              <a:rPr lang="en-US" sz="2400" b="1" spc="-50" dirty="0">
                <a:solidFill>
                  <a:srgbClr val="92D050"/>
                </a:solidFill>
                <a:latin typeface="Trebuchet MS"/>
                <a:cs typeface="Trebuchet MS"/>
              </a:rPr>
              <a:t>CRN 16862</a:t>
            </a:r>
            <a:r>
              <a:rPr sz="2400" b="1" spc="-50" dirty="0">
                <a:solidFill>
                  <a:srgbClr val="92D050"/>
                </a:solidFill>
                <a:latin typeface="Trebuchet MS"/>
                <a:cs typeface="Trebuchet MS"/>
              </a:rPr>
              <a:t> </a:t>
            </a:r>
            <a:endParaRPr lang="en-US" sz="2400" b="1" spc="-50" dirty="0">
              <a:solidFill>
                <a:srgbClr val="92D050"/>
              </a:solidFill>
              <a:latin typeface="Trebuchet MS"/>
              <a:cs typeface="Trebuchet MS"/>
            </a:endParaRPr>
          </a:p>
          <a:p>
            <a:pPr marL="355600" marR="5080" indent="-342900">
              <a:lnSpc>
                <a:spcPct val="100000"/>
              </a:lnSpc>
              <a:spcBef>
                <a:spcPts val="100"/>
              </a:spcBef>
              <a:buClr>
                <a:srgbClr val="90C225"/>
              </a:buClr>
              <a:buSzPct val="79166"/>
              <a:buFont typeface="Wingdings"/>
              <a:buChar char=""/>
              <a:tabLst>
                <a:tab pos="355600" algn="l"/>
              </a:tabLst>
            </a:pPr>
            <a:endParaRPr lang="en-US" sz="2400" b="1" spc="-50" dirty="0">
              <a:latin typeface="Trebuchet MS"/>
              <a:cs typeface="Trebuchet MS"/>
            </a:endParaRPr>
          </a:p>
          <a:p>
            <a:pPr marL="12700" marR="5080">
              <a:lnSpc>
                <a:spcPct val="100000"/>
              </a:lnSpc>
              <a:spcBef>
                <a:spcPts val="100"/>
              </a:spcBef>
              <a:buClr>
                <a:srgbClr val="90C225"/>
              </a:buClr>
              <a:buSzPct val="79166"/>
              <a:tabLst>
                <a:tab pos="355600" algn="l"/>
              </a:tabLst>
            </a:pPr>
            <a:r>
              <a:rPr lang="en-US" sz="2400" b="1" spc="-10" dirty="0">
                <a:latin typeface="Trebuchet MS"/>
                <a:cs typeface="Trebuchet MS"/>
              </a:rPr>
              <a:t>Time: </a:t>
            </a:r>
            <a:r>
              <a:rPr lang="en-US" sz="2400" b="1" dirty="0">
                <a:latin typeface="Trebuchet MS"/>
                <a:cs typeface="Trebuchet MS"/>
              </a:rPr>
              <a:t>Fridays</a:t>
            </a:r>
            <a:r>
              <a:rPr lang="en-US" sz="2400" b="1" spc="-45" dirty="0">
                <a:latin typeface="Trebuchet MS"/>
                <a:cs typeface="Trebuchet MS"/>
              </a:rPr>
              <a:t> </a:t>
            </a:r>
            <a:r>
              <a:rPr lang="en-US" sz="2400" b="1" spc="-20" dirty="0">
                <a:latin typeface="Trebuchet MS"/>
                <a:cs typeface="Trebuchet MS"/>
              </a:rPr>
              <a:t>10:00-11:50</a:t>
            </a:r>
            <a:endParaRPr lang="en-US" sz="2400" b="1" dirty="0">
              <a:latin typeface="Trebuchet MS"/>
              <a:cs typeface="Trebuchet MS"/>
            </a:endParaRPr>
          </a:p>
          <a:p>
            <a:pPr marL="412750" marR="148590">
              <a:spcBef>
                <a:spcPts val="1000"/>
              </a:spcBef>
            </a:pPr>
            <a:endParaRPr lang="en-US" sz="2200" dirty="0">
              <a:solidFill>
                <a:srgbClr val="404040"/>
              </a:solidFill>
              <a:latin typeface="Trebuchet MS"/>
              <a:cs typeface="Trebuchet MS"/>
            </a:endParaRPr>
          </a:p>
          <a:p>
            <a:pPr marL="412750" marR="148590">
              <a:spcBef>
                <a:spcPts val="1000"/>
              </a:spcBef>
            </a:pPr>
            <a:endParaRPr lang="en-US" sz="2200" dirty="0">
              <a:solidFill>
                <a:srgbClr val="404040"/>
              </a:solidFill>
              <a:latin typeface="Trebuchet MS"/>
              <a:cs typeface="Trebuchet M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340BE03-3AF1-B6D9-E31E-E57E5585B3DF}"/>
              </a:ext>
            </a:extLst>
          </p:cNvPr>
          <p:cNvSpPr txBox="1"/>
          <p:nvPr/>
        </p:nvSpPr>
        <p:spPr>
          <a:xfrm>
            <a:off x="226216" y="3862375"/>
            <a:ext cx="6502392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12750" marR="148590">
              <a:lnSpc>
                <a:spcPct val="100000"/>
              </a:lnSpc>
              <a:spcBef>
                <a:spcPts val="1000"/>
              </a:spcBef>
            </a:pPr>
            <a:r>
              <a:rPr lang="en-US" sz="2400">
                <a:solidFill>
                  <a:srgbClr val="404040"/>
                </a:solidFill>
                <a:latin typeface="Trebuchet MS"/>
                <a:cs typeface="Trebuchet MS"/>
              </a:rPr>
              <a:t>For</a:t>
            </a:r>
            <a:r>
              <a:rPr lang="en-US" sz="2400" spc="-5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lang="en-US" sz="2400">
                <a:solidFill>
                  <a:srgbClr val="404040"/>
                </a:solidFill>
                <a:latin typeface="Trebuchet MS"/>
                <a:cs typeface="Trebuchet MS"/>
              </a:rPr>
              <a:t>international</a:t>
            </a:r>
            <a:r>
              <a:rPr lang="en-US" sz="2400" spc="-45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lang="en-US" sz="2400">
                <a:solidFill>
                  <a:srgbClr val="404040"/>
                </a:solidFill>
                <a:latin typeface="Trebuchet MS"/>
                <a:cs typeface="Trebuchet MS"/>
              </a:rPr>
              <a:t>graduate</a:t>
            </a:r>
            <a:r>
              <a:rPr lang="en-US" sz="2400" spc="-6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lang="en-US" sz="2400">
                <a:solidFill>
                  <a:srgbClr val="404040"/>
                </a:solidFill>
                <a:latin typeface="Trebuchet MS"/>
                <a:cs typeface="Trebuchet MS"/>
              </a:rPr>
              <a:t>students</a:t>
            </a:r>
            <a:r>
              <a:rPr lang="en-US" sz="2400" spc="-45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lang="en-US" sz="2400">
                <a:solidFill>
                  <a:srgbClr val="404040"/>
                </a:solidFill>
                <a:latin typeface="Trebuchet MS"/>
                <a:cs typeface="Trebuchet MS"/>
              </a:rPr>
              <a:t>who</a:t>
            </a:r>
            <a:r>
              <a:rPr lang="en-US" sz="2400" spc="-4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lang="en-US" sz="2400">
                <a:solidFill>
                  <a:srgbClr val="404040"/>
                </a:solidFill>
                <a:latin typeface="Trebuchet MS"/>
                <a:cs typeface="Trebuchet MS"/>
              </a:rPr>
              <a:t>expect</a:t>
            </a:r>
            <a:r>
              <a:rPr lang="en-US" sz="2400" spc="-5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lang="en-US" sz="2400">
                <a:solidFill>
                  <a:srgbClr val="404040"/>
                </a:solidFill>
                <a:latin typeface="Trebuchet MS"/>
                <a:cs typeface="Trebuchet MS"/>
              </a:rPr>
              <a:t>to</a:t>
            </a:r>
            <a:r>
              <a:rPr lang="en-US" sz="2400" spc="-55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lang="en-US" sz="2400">
                <a:solidFill>
                  <a:srgbClr val="404040"/>
                </a:solidFill>
                <a:latin typeface="Trebuchet MS"/>
                <a:cs typeface="Trebuchet MS"/>
              </a:rPr>
              <a:t>teach</a:t>
            </a:r>
            <a:r>
              <a:rPr lang="en-US" sz="2400" spc="-45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lang="en-US" sz="2400" spc="-25">
                <a:solidFill>
                  <a:srgbClr val="404040"/>
                </a:solidFill>
                <a:latin typeface="Trebuchet MS"/>
                <a:cs typeface="Trebuchet MS"/>
              </a:rPr>
              <a:t>or </a:t>
            </a:r>
            <a:r>
              <a:rPr lang="en-US" sz="2400">
                <a:solidFill>
                  <a:srgbClr val="404040"/>
                </a:solidFill>
                <a:latin typeface="Trebuchet MS"/>
                <a:cs typeface="Trebuchet MS"/>
              </a:rPr>
              <a:t>serve</a:t>
            </a:r>
            <a:r>
              <a:rPr lang="en-US" sz="2400" spc="-35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lang="en-US" sz="2400">
                <a:solidFill>
                  <a:srgbClr val="404040"/>
                </a:solidFill>
                <a:latin typeface="Trebuchet MS"/>
                <a:cs typeface="Trebuchet MS"/>
              </a:rPr>
              <a:t>as</a:t>
            </a:r>
            <a:r>
              <a:rPr lang="en-US" sz="2400" spc="-3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lang="en-US" sz="2400">
                <a:solidFill>
                  <a:srgbClr val="404040"/>
                </a:solidFill>
                <a:latin typeface="Trebuchet MS"/>
                <a:cs typeface="Trebuchet MS"/>
              </a:rPr>
              <a:t>GEs</a:t>
            </a:r>
            <a:r>
              <a:rPr lang="en-US" sz="2400" spc="-3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lang="en-US" sz="2400">
                <a:solidFill>
                  <a:srgbClr val="404040"/>
                </a:solidFill>
                <a:latin typeface="Trebuchet MS"/>
                <a:cs typeface="Trebuchet MS"/>
              </a:rPr>
              <a:t>during</a:t>
            </a:r>
            <a:r>
              <a:rPr lang="en-US" sz="2400" spc="-35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lang="en-US" sz="2400">
                <a:solidFill>
                  <a:srgbClr val="404040"/>
                </a:solidFill>
                <a:latin typeface="Trebuchet MS"/>
                <a:cs typeface="Trebuchet MS"/>
              </a:rPr>
              <a:t>their</a:t>
            </a:r>
            <a:r>
              <a:rPr lang="en-US" sz="2400" spc="-35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lang="en-US" sz="2400">
                <a:solidFill>
                  <a:srgbClr val="404040"/>
                </a:solidFill>
                <a:latin typeface="Trebuchet MS"/>
                <a:cs typeface="Trebuchet MS"/>
              </a:rPr>
              <a:t>time</a:t>
            </a:r>
            <a:r>
              <a:rPr lang="en-US" sz="2400" spc="-3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lang="en-US" sz="2400">
                <a:solidFill>
                  <a:srgbClr val="404040"/>
                </a:solidFill>
                <a:latin typeface="Trebuchet MS"/>
                <a:cs typeface="Trebuchet MS"/>
              </a:rPr>
              <a:t>at</a:t>
            </a:r>
            <a:r>
              <a:rPr lang="en-US" sz="2400" spc="-3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lang="en-US" sz="2400">
                <a:solidFill>
                  <a:srgbClr val="404040"/>
                </a:solidFill>
                <a:latin typeface="Trebuchet MS"/>
                <a:cs typeface="Trebuchet MS"/>
              </a:rPr>
              <a:t>UO.</a:t>
            </a:r>
            <a:r>
              <a:rPr lang="en-US" sz="2400" spc="-2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lang="en-US" sz="2400">
                <a:solidFill>
                  <a:srgbClr val="404040"/>
                </a:solidFill>
                <a:latin typeface="Trebuchet MS"/>
                <a:cs typeface="Trebuchet MS"/>
              </a:rPr>
              <a:t>In</a:t>
            </a:r>
            <a:r>
              <a:rPr lang="en-US" sz="2400" spc="-2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lang="en-US" sz="2400">
                <a:solidFill>
                  <a:srgbClr val="404040"/>
                </a:solidFill>
                <a:latin typeface="Trebuchet MS"/>
                <a:cs typeface="Trebuchet MS"/>
              </a:rPr>
              <a:t>this</a:t>
            </a:r>
            <a:r>
              <a:rPr lang="en-US" sz="2400" spc="-35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lang="en-US" sz="2400">
                <a:solidFill>
                  <a:srgbClr val="404040"/>
                </a:solidFill>
                <a:latin typeface="Trebuchet MS"/>
                <a:cs typeface="Trebuchet MS"/>
              </a:rPr>
              <a:t>course,</a:t>
            </a:r>
            <a:r>
              <a:rPr lang="en-US" sz="2400" spc="-35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lang="en-US" sz="2400">
                <a:solidFill>
                  <a:srgbClr val="404040"/>
                </a:solidFill>
                <a:latin typeface="Trebuchet MS"/>
                <a:cs typeface="Trebuchet MS"/>
              </a:rPr>
              <a:t>we</a:t>
            </a:r>
            <a:r>
              <a:rPr lang="en-US" sz="2400" spc="-15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lang="en-US" sz="2400" spc="-10">
                <a:solidFill>
                  <a:srgbClr val="404040"/>
                </a:solidFill>
                <a:latin typeface="Trebuchet MS"/>
                <a:cs typeface="Trebuchet MS"/>
              </a:rPr>
              <a:t>focus </a:t>
            </a:r>
            <a:r>
              <a:rPr lang="en-US" sz="2400">
                <a:solidFill>
                  <a:srgbClr val="404040"/>
                </a:solidFill>
                <a:latin typeface="Trebuchet MS"/>
                <a:cs typeface="Trebuchet MS"/>
              </a:rPr>
              <a:t>on</a:t>
            </a:r>
            <a:r>
              <a:rPr lang="en-US" sz="2400" spc="-7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lang="en-US" sz="2400">
                <a:solidFill>
                  <a:srgbClr val="404040"/>
                </a:solidFill>
                <a:latin typeface="Trebuchet MS"/>
                <a:cs typeface="Trebuchet MS"/>
              </a:rPr>
              <a:t>communication</a:t>
            </a:r>
            <a:r>
              <a:rPr lang="en-US" sz="2400" spc="-7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lang="en-US" sz="2400">
                <a:solidFill>
                  <a:srgbClr val="404040"/>
                </a:solidFill>
                <a:latin typeface="Trebuchet MS"/>
                <a:cs typeface="Trebuchet MS"/>
              </a:rPr>
              <a:t>skills,</a:t>
            </a:r>
            <a:r>
              <a:rPr lang="en-US" sz="2400" spc="-55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lang="en-US" sz="2400">
                <a:solidFill>
                  <a:srgbClr val="404040"/>
                </a:solidFill>
                <a:latin typeface="Trebuchet MS"/>
                <a:cs typeface="Trebuchet MS"/>
              </a:rPr>
              <a:t>understanding</a:t>
            </a:r>
            <a:r>
              <a:rPr lang="en-US" sz="2400" spc="-7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lang="en-US" sz="2400">
                <a:solidFill>
                  <a:srgbClr val="404040"/>
                </a:solidFill>
                <a:latin typeface="Trebuchet MS"/>
                <a:cs typeface="Trebuchet MS"/>
              </a:rPr>
              <a:t>the</a:t>
            </a:r>
            <a:r>
              <a:rPr lang="en-US" sz="2400" spc="-65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lang="en-US" sz="2400">
                <a:solidFill>
                  <a:srgbClr val="404040"/>
                </a:solidFill>
                <a:latin typeface="Trebuchet MS"/>
                <a:cs typeface="Trebuchet MS"/>
              </a:rPr>
              <a:t>U.S.</a:t>
            </a:r>
            <a:r>
              <a:rPr lang="en-US" sz="2400" spc="-5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lang="en-US" sz="2400" spc="-10">
                <a:solidFill>
                  <a:srgbClr val="404040"/>
                </a:solidFill>
                <a:latin typeface="Trebuchet MS"/>
                <a:cs typeface="Trebuchet MS"/>
              </a:rPr>
              <a:t>university </a:t>
            </a:r>
            <a:r>
              <a:rPr lang="en-US" sz="2400">
                <a:solidFill>
                  <a:srgbClr val="404040"/>
                </a:solidFill>
                <a:latin typeface="Trebuchet MS"/>
                <a:cs typeface="Trebuchet MS"/>
              </a:rPr>
              <a:t>culture,</a:t>
            </a:r>
            <a:r>
              <a:rPr lang="en-US" sz="2400" spc="-5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lang="en-US" sz="2400">
                <a:solidFill>
                  <a:srgbClr val="404040"/>
                </a:solidFill>
                <a:latin typeface="Trebuchet MS"/>
                <a:cs typeface="Trebuchet MS"/>
              </a:rPr>
              <a:t>and</a:t>
            </a:r>
            <a:r>
              <a:rPr lang="en-US" sz="2400" spc="-3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lang="en-US" sz="2400">
                <a:solidFill>
                  <a:srgbClr val="404040"/>
                </a:solidFill>
                <a:latin typeface="Trebuchet MS"/>
                <a:cs typeface="Trebuchet MS"/>
              </a:rPr>
              <a:t>basic</a:t>
            </a:r>
            <a:r>
              <a:rPr lang="en-US" sz="2400" spc="-5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lang="en-US" sz="2400">
                <a:solidFill>
                  <a:srgbClr val="404040"/>
                </a:solidFill>
                <a:latin typeface="Trebuchet MS"/>
                <a:cs typeface="Trebuchet MS"/>
              </a:rPr>
              <a:t>teaching</a:t>
            </a:r>
            <a:r>
              <a:rPr lang="en-US" sz="2400" spc="-45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lang="en-US" sz="2400">
                <a:solidFill>
                  <a:srgbClr val="404040"/>
                </a:solidFill>
                <a:latin typeface="Trebuchet MS"/>
                <a:cs typeface="Trebuchet MS"/>
              </a:rPr>
              <a:t>skills</a:t>
            </a:r>
            <a:r>
              <a:rPr lang="en-US" sz="2400" spc="-3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lang="en-US" sz="2400">
                <a:solidFill>
                  <a:srgbClr val="404040"/>
                </a:solidFill>
                <a:latin typeface="Trebuchet MS"/>
                <a:cs typeface="Trebuchet MS"/>
              </a:rPr>
              <a:t>at</a:t>
            </a:r>
            <a:r>
              <a:rPr lang="en-US" sz="2400" spc="-35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lang="en-US" sz="2400">
                <a:solidFill>
                  <a:srgbClr val="404040"/>
                </a:solidFill>
                <a:latin typeface="Trebuchet MS"/>
                <a:cs typeface="Trebuchet MS"/>
              </a:rPr>
              <a:t>the</a:t>
            </a:r>
            <a:r>
              <a:rPr lang="en-US" sz="2400" spc="-45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lang="en-US" sz="2400">
                <a:solidFill>
                  <a:srgbClr val="404040"/>
                </a:solidFill>
                <a:latin typeface="Trebuchet MS"/>
                <a:cs typeface="Trebuchet MS"/>
              </a:rPr>
              <a:t>university</a:t>
            </a:r>
            <a:r>
              <a:rPr lang="en-US" sz="2400" spc="-45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lang="en-US" sz="2400" spc="-10">
                <a:solidFill>
                  <a:srgbClr val="404040"/>
                </a:solidFill>
                <a:latin typeface="Trebuchet MS"/>
                <a:cs typeface="Trebuchet MS"/>
              </a:rPr>
              <a:t>level.</a:t>
            </a:r>
            <a:endParaRPr lang="en-US" sz="2400">
              <a:latin typeface="Trebuchet MS"/>
              <a:cs typeface="Trebuchet MS"/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1F15AE58-2FF9-287D-E24F-B20DBDA69E24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164195" y="431800"/>
            <a:ext cx="5651990" cy="830997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GRST 610 US Teaching: Culture and Communication</a:t>
            </a:r>
          </a:p>
        </p:txBody>
      </p:sp>
      <p:pic>
        <p:nvPicPr>
          <p:cNvPr id="5" name="Picture 4" descr="A flyer for GRST 610 Us teaching, culture and communication course.">
            <a:extLst>
              <a:ext uri="{FF2B5EF4-FFF2-40B4-BE49-F238E27FC236}">
                <a16:creationId xmlns:a16="http://schemas.microsoft.com/office/drawing/2014/main" id="{2FC15EB2-9A3C-5A33-D7A5-F355F6A93A32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76097" y="1"/>
            <a:ext cx="5314018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C9507D1-D884-EC1D-F642-8F1AB87CC2B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335978" y="1596524"/>
            <a:ext cx="7356609" cy="430887"/>
          </a:xfrm>
        </p:spPr>
        <p:txBody>
          <a:bodyPr wrap="square" lIns="0" tIns="0" rIns="0" bIns="0" anchor="t">
            <a:spAutoFit/>
          </a:bodyPr>
          <a:lstStyle/>
          <a:p>
            <a:r>
              <a:rPr lang="en-US" sz="2800">
                <a:latin typeface="Trebuchet MS"/>
              </a:rPr>
              <a:t>What should happen on the first day of class?</a:t>
            </a:r>
          </a:p>
        </p:txBody>
      </p:sp>
      <p:pic>
        <p:nvPicPr>
          <p:cNvPr id="5" name="Picture 4" descr="The image says first impressions are the most lasting">
            <a:extLst>
              <a:ext uri="{FF2B5EF4-FFF2-40B4-BE49-F238E27FC236}">
                <a16:creationId xmlns:a16="http://schemas.microsoft.com/office/drawing/2014/main" id="{2ABCC1B4-DA8E-0B76-4351-F0F24AD4EECC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20187" y="2165350"/>
            <a:ext cx="7708640" cy="415925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682A659C-72A4-2270-1B96-B76744E0C574}"/>
              </a:ext>
            </a:extLst>
          </p:cNvPr>
          <p:cNvSpPr txBox="1"/>
          <p:nvPr/>
        </p:nvSpPr>
        <p:spPr>
          <a:xfrm>
            <a:off x="5475779" y="6324600"/>
            <a:ext cx="323999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/>
              <a:t>From: https://</a:t>
            </a:r>
            <a:r>
              <a:rPr lang="en-US" sz="1100" err="1"/>
              <a:t>theralph.vet</a:t>
            </a:r>
            <a:r>
              <a:rPr lang="en-US" sz="1100"/>
              <a:t>/first-impressions-count/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D00712F4-1369-7154-0A53-E6134A5651A6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759162" y="478277"/>
            <a:ext cx="8687614" cy="553998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lvl1pPr>
              <a:defRPr sz="3600" b="0" i="0">
                <a:solidFill>
                  <a:schemeClr val="tx1"/>
                </a:solidFill>
                <a:latin typeface="Trebuchet MS"/>
                <a:ea typeface="+mj-ea"/>
                <a:cs typeface="Trebuchet MS"/>
              </a:defRPr>
            </a:lvl1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srgbClr val="007030"/>
                </a:solidFill>
                <a:effectLst/>
                <a:uLnTx/>
                <a:uFillTx/>
                <a:latin typeface="Source Sans Pro Black"/>
                <a:ea typeface="Source Sans Pro Black"/>
                <a:cs typeface="Arial"/>
              </a:rPr>
              <a:t>Teaching: The First Day of Class</a:t>
            </a:r>
            <a:endParaRPr kumimoji="0" lang="en-US" sz="36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rebuchet MS"/>
              <a:ea typeface="+mj-ea"/>
              <a:cs typeface="Trebuchet MS"/>
            </a:endParaRPr>
          </a:p>
        </p:txBody>
      </p:sp>
    </p:spTree>
    <p:extLst>
      <p:ext uri="{BB962C8B-B14F-4D97-AF65-F5344CB8AC3E}">
        <p14:creationId xmlns:p14="http://schemas.microsoft.com/office/powerpoint/2010/main" val="242295345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0"/>
            <a:ext cx="843280" cy="5666740"/>
          </a:xfrm>
          <a:custGeom>
            <a:avLst/>
            <a:gdLst/>
            <a:ahLst/>
            <a:cxnLst/>
            <a:rect l="l" t="t" r="r" b="b"/>
            <a:pathLst>
              <a:path w="843280" h="5666740">
                <a:moveTo>
                  <a:pt x="842772" y="0"/>
                </a:moveTo>
                <a:lnTo>
                  <a:pt x="0" y="0"/>
                </a:lnTo>
                <a:lnTo>
                  <a:pt x="0" y="5666232"/>
                </a:lnTo>
                <a:lnTo>
                  <a:pt x="842772" y="0"/>
                </a:lnTo>
                <a:close/>
              </a:path>
            </a:pathLst>
          </a:custGeom>
          <a:solidFill>
            <a:srgbClr val="90C225">
              <a:alpha val="850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D4494F8A-EE3E-F19D-4B0F-C269B8C4ADF6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843953" y="993928"/>
            <a:ext cx="8996969" cy="4801314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00" b="0" i="0" u="none" strike="noStrike" kern="0" cap="none" spc="0" normalizeH="0" baseline="0" noProof="0" dirty="0">
                <a:ln>
                  <a:noFill/>
                </a:ln>
                <a:solidFill>
                  <a:srgbClr val="92D050"/>
                </a:solidFill>
                <a:effectLst/>
                <a:uLnTx/>
                <a:uFillTx/>
              </a:rPr>
              <a:t>Welcome to 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00" b="0" i="0" u="none" strike="noStrike" kern="0" cap="none" spc="0" normalizeH="0" baseline="0" noProof="0" dirty="0">
                <a:ln>
                  <a:noFill/>
                </a:ln>
                <a:solidFill>
                  <a:srgbClr val="92D050"/>
                </a:solidFill>
                <a:effectLst/>
                <a:uLnTx/>
                <a:uFillTx/>
              </a:rPr>
              <a:t>GRST 610!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800" b="0" i="0" u="none" strike="noStrike" kern="0" cap="none" spc="0" normalizeH="0" baseline="0" noProof="0" dirty="0">
              <a:ln>
                <a:noFill/>
              </a:ln>
              <a:solidFill>
                <a:srgbClr val="92D050"/>
              </a:solidFill>
              <a:effectLst/>
              <a:uLnTx/>
              <a:uFillTx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rebuchet MS"/>
              </a:rPr>
              <a:t>US Teaching: Culture &amp; Communication 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C0F1D604-F3A3-3974-E889-930834D538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2740325" y="1638300"/>
            <a:ext cx="1371600" cy="571500"/>
          </a:xfrm>
          <a:prstGeom prst="rect">
            <a:avLst/>
          </a:prstGeom>
          <a:solidFill>
            <a:srgbClr val="FFFF00">
              <a:alpha val="83000"/>
            </a:srgbClr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1398199-3E96-023D-F491-65DADFC4C536}"/>
              </a:ext>
            </a:extLst>
          </p:cNvPr>
          <p:cNvSpPr txBox="1"/>
          <p:nvPr/>
        </p:nvSpPr>
        <p:spPr>
          <a:xfrm>
            <a:off x="756250" y="1755476"/>
            <a:ext cx="6711350" cy="317009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 rtl="0">
              <a:lnSpc>
                <a:spcPts val="3000"/>
              </a:lnSpc>
            </a:pPr>
            <a:r>
              <a:rPr lang="en-US" sz="4000">
                <a:solidFill>
                  <a:srgbClr val="000000"/>
                </a:solidFill>
                <a:latin typeface="Trebuchet MS"/>
                <a:cs typeface="Segoe UI"/>
              </a:rPr>
              <a:t>Alicia Going</a:t>
            </a:r>
          </a:p>
          <a:p>
            <a:pPr algn="ctr" rtl="0">
              <a:lnSpc>
                <a:spcPts val="3000"/>
              </a:lnSpc>
            </a:pPr>
            <a:endParaRPr lang="en-US" sz="4000">
              <a:solidFill>
                <a:srgbClr val="000000"/>
              </a:solidFill>
              <a:latin typeface="Trebuchet MS"/>
              <a:cs typeface="Segoe UI"/>
            </a:endParaRPr>
          </a:p>
          <a:p>
            <a:pPr algn="ctr" rtl="0">
              <a:lnSpc>
                <a:spcPts val="3000"/>
              </a:lnSpc>
            </a:pPr>
            <a:r>
              <a:rPr lang="en-US" sz="4000">
                <a:solidFill>
                  <a:srgbClr val="000000"/>
                </a:solidFill>
                <a:latin typeface="Trebuchet MS"/>
                <a:cs typeface="Segoe UI"/>
              </a:rPr>
              <a:t> </a:t>
            </a:r>
            <a:endParaRPr lang="en-US"/>
          </a:p>
          <a:p>
            <a:pPr algn="ctr">
              <a:lnSpc>
                <a:spcPts val="3000"/>
              </a:lnSpc>
            </a:pPr>
            <a:endParaRPr lang="en-US" sz="3200">
              <a:solidFill>
                <a:srgbClr val="000000"/>
              </a:solidFill>
              <a:latin typeface="Trebuchet MS"/>
              <a:cs typeface="Segoe UI"/>
            </a:endParaRPr>
          </a:p>
          <a:p>
            <a:pPr algn="ctr">
              <a:lnSpc>
                <a:spcPts val="3000"/>
              </a:lnSpc>
            </a:pPr>
            <a:r>
              <a:rPr lang="en-US" sz="3200">
                <a:solidFill>
                  <a:srgbClr val="000000"/>
                </a:solidFill>
                <a:latin typeface="Trebuchet MS"/>
                <a:cs typeface="Segoe UI"/>
              </a:rPr>
              <a:t>uh-LEE-</a:t>
            </a:r>
            <a:r>
              <a:rPr lang="en-US" sz="3200" err="1">
                <a:solidFill>
                  <a:srgbClr val="000000"/>
                </a:solidFill>
                <a:latin typeface="Trebuchet MS"/>
                <a:cs typeface="Segoe UI"/>
              </a:rPr>
              <a:t>shuh</a:t>
            </a:r>
            <a:r>
              <a:rPr lang="en-US" sz="3200">
                <a:solidFill>
                  <a:srgbClr val="000000"/>
                </a:solidFill>
                <a:latin typeface="Trebuchet MS"/>
                <a:cs typeface="Segoe UI"/>
              </a:rPr>
              <a:t> </a:t>
            </a:r>
          </a:p>
          <a:p>
            <a:pPr algn="ctr">
              <a:lnSpc>
                <a:spcPts val="3000"/>
              </a:lnSpc>
            </a:pPr>
            <a:endParaRPr lang="en-US" sz="3200">
              <a:solidFill>
                <a:srgbClr val="000000"/>
              </a:solidFill>
              <a:latin typeface="Trebuchet MS"/>
              <a:cs typeface="Segoe UI"/>
            </a:endParaRPr>
          </a:p>
          <a:p>
            <a:pPr algn="ctr">
              <a:lnSpc>
                <a:spcPts val="3000"/>
              </a:lnSpc>
            </a:pPr>
            <a:endParaRPr lang="en-US" sz="3200">
              <a:solidFill>
                <a:srgbClr val="000000"/>
              </a:solidFill>
              <a:latin typeface="Trebuchet MS"/>
              <a:cs typeface="Segoe UI"/>
            </a:endParaRPr>
          </a:p>
          <a:p>
            <a:pPr algn="ctr">
              <a:lnSpc>
                <a:spcPts val="3000"/>
              </a:lnSpc>
            </a:pPr>
            <a:r>
              <a:rPr lang="en-US" sz="3200">
                <a:solidFill>
                  <a:srgbClr val="000000"/>
                </a:solidFill>
                <a:latin typeface="Trebuchet MS"/>
                <a:cs typeface="Segoe UI"/>
              </a:rPr>
              <a:t>(she/her/hers)</a:t>
            </a:r>
            <a:r>
              <a:rPr lang="en-US" sz="3200">
                <a:latin typeface="Trebuchet MS"/>
                <a:cs typeface="Segoe UI"/>
              </a:rPr>
              <a:t>​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CA01F88-6003-ED58-F7A7-B30D740B26DD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759162" y="478277"/>
            <a:ext cx="8687614" cy="553998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lvl1pPr>
              <a:defRPr sz="3600" b="0" i="0">
                <a:solidFill>
                  <a:schemeClr val="tx1"/>
                </a:solidFill>
                <a:latin typeface="Trebuchet MS"/>
                <a:ea typeface="+mj-ea"/>
                <a:cs typeface="Trebuchet MS"/>
              </a:defRPr>
            </a:lvl1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srgbClr val="007030"/>
                </a:solidFill>
                <a:effectLst/>
                <a:uLnTx/>
                <a:uFillTx/>
                <a:latin typeface="Source Sans Pro Black"/>
                <a:ea typeface="Source Sans Pro Black"/>
                <a:cs typeface="Arial"/>
              </a:rPr>
              <a:t>Instructor Intro</a:t>
            </a:r>
            <a:endParaRPr kumimoji="0" lang="en-US" sz="36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rebuchet MS"/>
              <a:ea typeface="+mj-ea"/>
              <a:cs typeface="Trebuchet MS"/>
            </a:endParaRPr>
          </a:p>
        </p:txBody>
      </p:sp>
    </p:spTree>
    <p:extLst>
      <p:ext uri="{BB962C8B-B14F-4D97-AF65-F5344CB8AC3E}">
        <p14:creationId xmlns:p14="http://schemas.microsoft.com/office/powerpoint/2010/main" val="2732418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76D38EB-A5BA-5322-AEF4-340692D0F099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314325" y="2135188"/>
            <a:ext cx="8882063" cy="2968625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eaLnBrk="1" fontAlgn="auto" latinLnBrk="0" hangingPunct="1">
              <a:lnSpc>
                <a:spcPts val="3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Office:	 McKenzie 160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Calibri"/>
              <a:cs typeface="Calibri"/>
            </a:endParaRPr>
          </a:p>
          <a:p>
            <a:pPr marL="0" marR="0" lvl="0" indent="0" algn="l" defTabSz="914400" eaLnBrk="1" fontAlgn="auto" latinLnBrk="0" hangingPunct="1">
              <a:lnSpc>
                <a:spcPts val="3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Calibri"/>
              <a:cs typeface="Calibri"/>
            </a:endParaRPr>
          </a:p>
          <a:p>
            <a:pPr marL="0" marR="0" lvl="0" indent="0" algn="l" defTabSz="914400" eaLnBrk="1" fontAlgn="auto" latinLnBrk="0" hangingPunct="1">
              <a:lnSpc>
                <a:spcPts val="3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Email: 	 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rebuchet MS"/>
                <a:ea typeface="+mn-ea"/>
                <a:cs typeface="+mn-cs"/>
                <a:hlinkClick r:id="rId2"/>
              </a:rPr>
              <a:t>argoing@uoregon.edu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99C93B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 </a:t>
            </a:r>
          </a:p>
          <a:p>
            <a:pPr marL="0" marR="0" lvl="0" indent="0" algn="l" defTabSz="914400" eaLnBrk="1" fontAlgn="auto" latinLnBrk="0" hangingPunct="1">
              <a:lnSpc>
                <a:spcPts val="3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0" cap="none" spc="0" normalizeH="0" baseline="0" noProof="0" dirty="0">
              <a:ln>
                <a:noFill/>
              </a:ln>
              <a:solidFill>
                <a:srgbClr val="99C93B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  <a:p>
            <a:pPr marL="0" marR="0" lvl="0" indent="0" algn="l" defTabSz="914400" eaLnBrk="1" fontAlgn="auto" latinLnBrk="0" hangingPunct="1">
              <a:lnSpc>
                <a:spcPts val="3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Office 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/>
              <a:ea typeface="Calibri"/>
              <a:cs typeface="Calibri"/>
            </a:endParaRPr>
          </a:p>
          <a:p>
            <a:pPr marL="1841500" marR="0" lvl="0" indent="-1841500" algn="l" defTabSz="914400" eaLnBrk="1" fontAlgn="auto" latinLnBrk="0" hangingPunct="1">
              <a:lnSpc>
                <a:spcPts val="3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Hours: 	Tuesday and Wednesday 10-12, or by appointment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Calibri"/>
              <a:cs typeface="Calibri"/>
            </a:endParaRPr>
          </a:p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Calibri"/>
              <a:cs typeface="Calibri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842622C-E297-81BA-9727-9A2D41B18A92}"/>
              </a:ext>
            </a:extLst>
          </p:cNvPr>
          <p:cNvSpPr txBox="1">
            <a:spLocks/>
          </p:cNvSpPr>
          <p:nvPr/>
        </p:nvSpPr>
        <p:spPr>
          <a:xfrm>
            <a:off x="759162" y="478277"/>
            <a:ext cx="8687614" cy="553998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lvl1pPr>
              <a:defRPr sz="3600" b="0" i="0">
                <a:solidFill>
                  <a:schemeClr val="tx1"/>
                </a:solidFill>
                <a:latin typeface="Trebuchet MS"/>
                <a:ea typeface="+mj-ea"/>
                <a:cs typeface="Trebuchet MS"/>
              </a:defRPr>
            </a:lvl1pPr>
          </a:lstStyle>
          <a:p>
            <a:pPr>
              <a:defRPr/>
            </a:pPr>
            <a:r>
              <a:rPr lang="en-US" b="1" dirty="0">
                <a:solidFill>
                  <a:srgbClr val="007030"/>
                </a:solidFill>
                <a:latin typeface="Source Sans Pro Black"/>
                <a:ea typeface="Source Sans Pro Black"/>
                <a:cs typeface="Arial"/>
              </a:rPr>
              <a:t>Office Hours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015426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38DFAB4-9C5A-9409-2E13-5C4A6F0EC0D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14510" y="1689574"/>
            <a:ext cx="8108526" cy="1107996"/>
          </a:xfrm>
        </p:spPr>
        <p:txBody>
          <a:bodyPr/>
          <a:lstStyle/>
          <a:p>
            <a:r>
              <a:rPr lang="en-US" sz="2400"/>
              <a:t>At this point in the class, I would do name tents and an icebreaker of some sort…just like we did at the beginning of this session…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39C987D-7ECA-E153-F034-6020EF54CC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4457700" y="35306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6318E5B-B93C-B6DC-0FC9-4870ADEAC0A8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759162" y="478277"/>
            <a:ext cx="8687614" cy="553998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lvl1pPr>
              <a:defRPr sz="3600" b="0" i="0">
                <a:solidFill>
                  <a:schemeClr val="tx1"/>
                </a:solidFill>
                <a:latin typeface="Trebuchet MS"/>
                <a:ea typeface="+mj-ea"/>
                <a:cs typeface="Trebuchet MS"/>
              </a:defRPr>
            </a:lvl1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srgbClr val="007030"/>
                </a:solidFill>
                <a:effectLst/>
                <a:uLnTx/>
                <a:uFillTx/>
                <a:latin typeface="Source Sans Pro Black"/>
                <a:ea typeface="Source Sans Pro Black"/>
                <a:cs typeface="Arial"/>
              </a:rPr>
              <a:t>Ice-breaker information</a:t>
            </a:r>
            <a:endParaRPr kumimoji="0" lang="en-US" sz="36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rebuchet MS"/>
              <a:ea typeface="+mj-ea"/>
              <a:cs typeface="Trebuchet MS"/>
            </a:endParaRPr>
          </a:p>
        </p:txBody>
      </p:sp>
    </p:spTree>
    <p:extLst>
      <p:ext uri="{BB962C8B-B14F-4D97-AF65-F5344CB8AC3E}">
        <p14:creationId xmlns:p14="http://schemas.microsoft.com/office/powerpoint/2010/main" val="244871262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C63BAA-8ECF-9C89-C36E-EC15DB05AB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1134" y="1535076"/>
            <a:ext cx="10679851" cy="369332"/>
          </a:xfrm>
        </p:spPr>
        <p:txBody>
          <a:bodyPr wrap="square" lIns="0" tIns="0" rIns="0" bIns="0" anchor="t">
            <a:spAutoFit/>
          </a:bodyPr>
          <a:lstStyle/>
          <a:p>
            <a:r>
              <a:rPr lang="en-US" sz="2400" dirty="0"/>
              <a:t>By the end of this 610 course, you’ll be able to…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A706027-8E0D-0C91-920B-282DAC344D21}"/>
              </a:ext>
            </a:extLst>
          </p:cNvPr>
          <p:cNvSpPr txBox="1"/>
          <p:nvPr/>
        </p:nvSpPr>
        <p:spPr>
          <a:xfrm>
            <a:off x="743546" y="2053488"/>
            <a:ext cx="8817633" cy="83099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12700" rtl="0"/>
            <a:r>
              <a:rPr lang="en-US" sz="2400" b="1">
                <a:solidFill>
                  <a:schemeClr val="tx1"/>
                </a:solidFill>
                <a:latin typeface="Trebuchet MS"/>
                <a:cs typeface="Arial"/>
              </a:rPr>
              <a:t>• demonstrate strategies to communicate clearly with your students​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64E0AD6-B005-8D82-498A-3084871D80BE}"/>
              </a:ext>
            </a:extLst>
          </p:cNvPr>
          <p:cNvSpPr txBox="1"/>
          <p:nvPr/>
        </p:nvSpPr>
        <p:spPr>
          <a:xfrm>
            <a:off x="721134" y="2988925"/>
            <a:ext cx="8640453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chemeClr val="tx1"/>
                </a:solidFill>
                <a:latin typeface="Trebuchet MS"/>
                <a:cs typeface="Trebuchet MS"/>
              </a:rPr>
              <a:t>• use</a:t>
            </a:r>
            <a:r>
              <a:rPr lang="en-US" sz="2400" b="1" spc="-30">
                <a:solidFill>
                  <a:schemeClr val="tx1"/>
                </a:solidFill>
                <a:latin typeface="Trebuchet MS"/>
                <a:cs typeface="Trebuchet MS"/>
              </a:rPr>
              <a:t> </a:t>
            </a:r>
            <a:r>
              <a:rPr lang="en-US" sz="2400" b="1">
                <a:solidFill>
                  <a:schemeClr val="tx1"/>
                </a:solidFill>
                <a:latin typeface="Trebuchet MS"/>
                <a:cs typeface="Trebuchet MS"/>
              </a:rPr>
              <a:t>multiple</a:t>
            </a:r>
            <a:r>
              <a:rPr lang="en-US" sz="2400" b="1" spc="-55">
                <a:solidFill>
                  <a:schemeClr val="tx1"/>
                </a:solidFill>
                <a:latin typeface="Trebuchet MS"/>
                <a:cs typeface="Trebuchet MS"/>
              </a:rPr>
              <a:t> </a:t>
            </a:r>
            <a:r>
              <a:rPr lang="en-US" sz="2400" b="1">
                <a:solidFill>
                  <a:schemeClr val="tx1"/>
                </a:solidFill>
                <a:latin typeface="Trebuchet MS"/>
                <a:cs typeface="Trebuchet MS"/>
              </a:rPr>
              <a:t>teaching</a:t>
            </a:r>
            <a:r>
              <a:rPr lang="en-US" sz="2400" b="1" spc="-75">
                <a:solidFill>
                  <a:schemeClr val="tx1"/>
                </a:solidFill>
                <a:latin typeface="Trebuchet MS"/>
                <a:cs typeface="Trebuchet MS"/>
              </a:rPr>
              <a:t> </a:t>
            </a:r>
            <a:r>
              <a:rPr lang="en-US" sz="2400" b="1">
                <a:solidFill>
                  <a:schemeClr val="tx1"/>
                </a:solidFill>
                <a:latin typeface="Trebuchet MS"/>
                <a:cs typeface="Trebuchet MS"/>
              </a:rPr>
              <a:t>techniques</a:t>
            </a:r>
            <a:r>
              <a:rPr lang="en-US" sz="2400" b="1" spc="-55">
                <a:solidFill>
                  <a:schemeClr val="tx1"/>
                </a:solidFill>
                <a:latin typeface="Trebuchet MS"/>
                <a:cs typeface="Trebuchet MS"/>
              </a:rPr>
              <a:t> </a:t>
            </a:r>
            <a:r>
              <a:rPr lang="en-US" sz="2400" b="1">
                <a:solidFill>
                  <a:schemeClr val="tx1"/>
                </a:solidFill>
                <a:latin typeface="Trebuchet MS"/>
                <a:cs typeface="Trebuchet MS"/>
              </a:rPr>
              <a:t>that</a:t>
            </a:r>
            <a:r>
              <a:rPr lang="en-US" sz="2400" b="1" spc="-60">
                <a:solidFill>
                  <a:schemeClr val="tx1"/>
                </a:solidFill>
                <a:latin typeface="Trebuchet MS"/>
                <a:cs typeface="Trebuchet MS"/>
              </a:rPr>
              <a:t> </a:t>
            </a:r>
            <a:r>
              <a:rPr lang="en-US" sz="2400" b="1">
                <a:solidFill>
                  <a:schemeClr val="tx1"/>
                </a:solidFill>
                <a:latin typeface="Trebuchet MS"/>
                <a:cs typeface="Trebuchet MS"/>
              </a:rPr>
              <a:t>work</a:t>
            </a:r>
            <a:r>
              <a:rPr lang="en-US" sz="2400" b="1" spc="-45">
                <a:solidFill>
                  <a:schemeClr val="tx1"/>
                </a:solidFill>
                <a:latin typeface="Trebuchet MS"/>
                <a:cs typeface="Trebuchet MS"/>
              </a:rPr>
              <a:t> </a:t>
            </a:r>
            <a:r>
              <a:rPr lang="en-US" sz="2400" b="1">
                <a:solidFill>
                  <a:schemeClr val="tx1"/>
                </a:solidFill>
                <a:latin typeface="Trebuchet MS"/>
                <a:cs typeface="Trebuchet MS"/>
              </a:rPr>
              <a:t>effectively</a:t>
            </a:r>
            <a:r>
              <a:rPr lang="en-US" sz="2400" b="1" spc="-60">
                <a:solidFill>
                  <a:schemeClr val="tx1"/>
                </a:solidFill>
                <a:latin typeface="Trebuchet MS"/>
                <a:cs typeface="Trebuchet MS"/>
              </a:rPr>
              <a:t> </a:t>
            </a:r>
            <a:r>
              <a:rPr lang="en-US" sz="2400" b="1">
                <a:solidFill>
                  <a:schemeClr val="tx1"/>
                </a:solidFill>
                <a:latin typeface="Trebuchet MS"/>
                <a:cs typeface="Trebuchet MS"/>
              </a:rPr>
              <a:t>with</a:t>
            </a:r>
            <a:r>
              <a:rPr lang="en-US" sz="2400" b="1" spc="-45">
                <a:solidFill>
                  <a:schemeClr val="tx1"/>
                </a:solidFill>
                <a:latin typeface="Trebuchet MS"/>
                <a:cs typeface="Trebuchet MS"/>
              </a:rPr>
              <a:t> </a:t>
            </a:r>
            <a:r>
              <a:rPr lang="en-US" sz="2400" b="1" spc="-20">
                <a:solidFill>
                  <a:schemeClr val="tx1"/>
                </a:solidFill>
                <a:latin typeface="Trebuchet MS"/>
                <a:cs typeface="Trebuchet MS"/>
              </a:rPr>
              <a:t>U.S. </a:t>
            </a:r>
            <a:r>
              <a:rPr lang="en-US" sz="2400" b="1" spc="-10">
                <a:solidFill>
                  <a:schemeClr val="tx1"/>
                </a:solidFill>
                <a:latin typeface="Trebuchet MS"/>
                <a:cs typeface="Trebuchet MS"/>
              </a:rPr>
              <a:t>undergrads</a:t>
            </a:r>
            <a:endParaRPr lang="en-US" sz="2400" b="1">
              <a:solidFill>
                <a:schemeClr val="tx1"/>
              </a:solidFill>
              <a:latin typeface="Trebuchet MS"/>
              <a:cs typeface="Trebuchet MS"/>
            </a:endParaRPr>
          </a:p>
          <a:p>
            <a:endParaRPr lang="en-US" b="1">
              <a:solidFill>
                <a:schemeClr val="tx1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104DE4A-C0A2-9CE3-1204-C24828049183}"/>
              </a:ext>
            </a:extLst>
          </p:cNvPr>
          <p:cNvSpPr txBox="1"/>
          <p:nvPr/>
        </p:nvSpPr>
        <p:spPr>
          <a:xfrm>
            <a:off x="721134" y="5253420"/>
            <a:ext cx="8813151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2700" marR="342900">
              <a:spcBef>
                <a:spcPts val="1010"/>
              </a:spcBef>
              <a:buClr>
                <a:srgbClr val="90C225"/>
              </a:buClr>
              <a:buSzPct val="80000"/>
              <a:tabLst>
                <a:tab pos="354965" algn="l"/>
              </a:tabLst>
            </a:pPr>
            <a:r>
              <a:rPr lang="en-US" sz="2400" b="1">
                <a:solidFill>
                  <a:schemeClr val="tx1"/>
                </a:solidFill>
                <a:latin typeface="Trebuchet MS"/>
                <a:cs typeface="Trebuchet MS"/>
              </a:rPr>
              <a:t>• identify</a:t>
            </a:r>
            <a:r>
              <a:rPr lang="en-US" sz="2400" b="1" spc="-40">
                <a:solidFill>
                  <a:schemeClr val="tx1"/>
                </a:solidFill>
                <a:latin typeface="Trebuchet MS"/>
                <a:cs typeface="Trebuchet MS"/>
              </a:rPr>
              <a:t> </a:t>
            </a:r>
            <a:r>
              <a:rPr lang="en-US" sz="2400" b="1">
                <a:solidFill>
                  <a:schemeClr val="tx1"/>
                </a:solidFill>
                <a:latin typeface="Trebuchet MS"/>
                <a:cs typeface="Trebuchet MS"/>
              </a:rPr>
              <a:t>and</a:t>
            </a:r>
            <a:r>
              <a:rPr lang="en-US" sz="2400" b="1" spc="-40">
                <a:solidFill>
                  <a:schemeClr val="tx1"/>
                </a:solidFill>
                <a:latin typeface="Trebuchet MS"/>
                <a:cs typeface="Trebuchet MS"/>
              </a:rPr>
              <a:t> </a:t>
            </a:r>
            <a:r>
              <a:rPr lang="en-US" sz="2400" b="1">
                <a:solidFill>
                  <a:schemeClr val="tx1"/>
                </a:solidFill>
                <a:latin typeface="Trebuchet MS"/>
                <a:cs typeface="Trebuchet MS"/>
              </a:rPr>
              <a:t>access</a:t>
            </a:r>
            <a:r>
              <a:rPr lang="en-US" sz="2400" b="1" spc="-55">
                <a:solidFill>
                  <a:schemeClr val="tx1"/>
                </a:solidFill>
                <a:latin typeface="Trebuchet MS"/>
                <a:cs typeface="Trebuchet MS"/>
              </a:rPr>
              <a:t> </a:t>
            </a:r>
            <a:r>
              <a:rPr lang="en-US" sz="2400" b="1">
                <a:solidFill>
                  <a:schemeClr val="tx1"/>
                </a:solidFill>
                <a:latin typeface="Trebuchet MS"/>
                <a:cs typeface="Trebuchet MS"/>
              </a:rPr>
              <a:t>UO</a:t>
            </a:r>
            <a:r>
              <a:rPr lang="en-US" sz="2400" b="1" spc="-15">
                <a:solidFill>
                  <a:schemeClr val="tx1"/>
                </a:solidFill>
                <a:latin typeface="Trebuchet MS"/>
                <a:cs typeface="Trebuchet MS"/>
              </a:rPr>
              <a:t> </a:t>
            </a:r>
            <a:r>
              <a:rPr lang="en-US" sz="2400" b="1">
                <a:solidFill>
                  <a:schemeClr val="tx1"/>
                </a:solidFill>
                <a:latin typeface="Trebuchet MS"/>
                <a:cs typeface="Trebuchet MS"/>
              </a:rPr>
              <a:t>resources</a:t>
            </a:r>
            <a:r>
              <a:rPr lang="en-US" sz="2400" b="1" spc="-70">
                <a:solidFill>
                  <a:schemeClr val="tx1"/>
                </a:solidFill>
                <a:latin typeface="Trebuchet MS"/>
                <a:cs typeface="Trebuchet MS"/>
              </a:rPr>
              <a:t> </a:t>
            </a:r>
            <a:r>
              <a:rPr lang="en-US" sz="2400" b="1">
                <a:solidFill>
                  <a:schemeClr val="tx1"/>
                </a:solidFill>
                <a:latin typeface="Trebuchet MS"/>
                <a:cs typeface="Trebuchet MS"/>
              </a:rPr>
              <a:t>that</a:t>
            </a:r>
            <a:r>
              <a:rPr lang="en-US" sz="2400" b="1" spc="-40">
                <a:solidFill>
                  <a:schemeClr val="tx1"/>
                </a:solidFill>
                <a:latin typeface="Trebuchet MS"/>
                <a:cs typeface="Trebuchet MS"/>
              </a:rPr>
              <a:t> </a:t>
            </a:r>
            <a:r>
              <a:rPr lang="en-US" sz="2400" b="1">
                <a:solidFill>
                  <a:schemeClr val="tx1"/>
                </a:solidFill>
                <a:latin typeface="Trebuchet MS"/>
                <a:cs typeface="Trebuchet MS"/>
              </a:rPr>
              <a:t>are</a:t>
            </a:r>
            <a:r>
              <a:rPr lang="en-US" sz="2400" b="1" spc="-45">
                <a:solidFill>
                  <a:schemeClr val="tx1"/>
                </a:solidFill>
                <a:latin typeface="Trebuchet MS"/>
                <a:cs typeface="Trebuchet MS"/>
              </a:rPr>
              <a:t> </a:t>
            </a:r>
            <a:r>
              <a:rPr lang="en-US" sz="2400" b="1">
                <a:solidFill>
                  <a:schemeClr val="tx1"/>
                </a:solidFill>
                <a:latin typeface="Trebuchet MS"/>
                <a:cs typeface="Trebuchet MS"/>
              </a:rPr>
              <a:t>available</a:t>
            </a:r>
            <a:r>
              <a:rPr lang="en-US" sz="2400" b="1" spc="-60">
                <a:solidFill>
                  <a:schemeClr val="tx1"/>
                </a:solidFill>
                <a:latin typeface="Trebuchet MS"/>
                <a:cs typeface="Trebuchet MS"/>
              </a:rPr>
              <a:t> </a:t>
            </a:r>
            <a:r>
              <a:rPr lang="en-US" sz="2400" b="1">
                <a:solidFill>
                  <a:schemeClr val="tx1"/>
                </a:solidFill>
                <a:latin typeface="Trebuchet MS"/>
                <a:cs typeface="Trebuchet MS"/>
              </a:rPr>
              <a:t>to</a:t>
            </a:r>
            <a:r>
              <a:rPr lang="en-US" sz="2400" b="1" spc="-35">
                <a:solidFill>
                  <a:schemeClr val="tx1"/>
                </a:solidFill>
                <a:latin typeface="Trebuchet MS"/>
                <a:cs typeface="Trebuchet MS"/>
              </a:rPr>
              <a:t> </a:t>
            </a:r>
            <a:r>
              <a:rPr lang="en-US" sz="2400" b="1">
                <a:solidFill>
                  <a:schemeClr val="tx1"/>
                </a:solidFill>
                <a:latin typeface="Trebuchet MS"/>
                <a:cs typeface="Trebuchet MS"/>
              </a:rPr>
              <a:t>students</a:t>
            </a:r>
            <a:r>
              <a:rPr lang="en-US" sz="2400" b="1" spc="-40">
                <a:solidFill>
                  <a:schemeClr val="tx1"/>
                </a:solidFill>
                <a:latin typeface="Trebuchet MS"/>
                <a:cs typeface="Trebuchet MS"/>
              </a:rPr>
              <a:t> </a:t>
            </a:r>
            <a:r>
              <a:rPr lang="en-US" sz="2400" b="1" spc="-25">
                <a:solidFill>
                  <a:schemeClr val="tx1"/>
                </a:solidFill>
                <a:latin typeface="Trebuchet MS"/>
                <a:cs typeface="Trebuchet MS"/>
              </a:rPr>
              <a:t>and </a:t>
            </a:r>
            <a:r>
              <a:rPr lang="en-US" sz="2400" b="1" spc="-10">
                <a:solidFill>
                  <a:schemeClr val="tx1"/>
                </a:solidFill>
                <a:latin typeface="Trebuchet MS"/>
                <a:cs typeface="Trebuchet MS"/>
              </a:rPr>
              <a:t>teachers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12CE06C-555B-4D03-8EEC-E2203FA08F84}"/>
              </a:ext>
            </a:extLst>
          </p:cNvPr>
          <p:cNvSpPr txBox="1"/>
          <p:nvPr/>
        </p:nvSpPr>
        <p:spPr>
          <a:xfrm>
            <a:off x="721134" y="3970438"/>
            <a:ext cx="70589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>
                <a:solidFill>
                  <a:schemeClr val="tx1"/>
                </a:solidFill>
                <a:latin typeface="Trebuchet MS"/>
                <a:cs typeface="Trebuchet MS"/>
              </a:rPr>
              <a:t>• design</a:t>
            </a:r>
            <a:r>
              <a:rPr lang="en-US" sz="2400" b="1" spc="-45">
                <a:solidFill>
                  <a:schemeClr val="tx1"/>
                </a:solidFill>
                <a:latin typeface="Trebuchet MS"/>
                <a:cs typeface="Trebuchet MS"/>
              </a:rPr>
              <a:t> </a:t>
            </a:r>
            <a:r>
              <a:rPr lang="en-US" sz="2400" b="1">
                <a:solidFill>
                  <a:schemeClr val="tx1"/>
                </a:solidFill>
                <a:latin typeface="Trebuchet MS"/>
                <a:cs typeface="Trebuchet MS"/>
              </a:rPr>
              <a:t>and</a:t>
            </a:r>
            <a:r>
              <a:rPr lang="en-US" sz="2400" b="1" spc="-30">
                <a:solidFill>
                  <a:schemeClr val="tx1"/>
                </a:solidFill>
                <a:latin typeface="Trebuchet MS"/>
                <a:cs typeface="Trebuchet MS"/>
              </a:rPr>
              <a:t> </a:t>
            </a:r>
            <a:r>
              <a:rPr lang="en-US" sz="2400" b="1">
                <a:solidFill>
                  <a:schemeClr val="tx1"/>
                </a:solidFill>
                <a:latin typeface="Trebuchet MS"/>
                <a:cs typeface="Trebuchet MS"/>
              </a:rPr>
              <a:t>create</a:t>
            </a:r>
            <a:r>
              <a:rPr lang="en-US" sz="2400" b="1" spc="-50">
                <a:solidFill>
                  <a:schemeClr val="tx1"/>
                </a:solidFill>
                <a:latin typeface="Trebuchet MS"/>
                <a:cs typeface="Trebuchet MS"/>
              </a:rPr>
              <a:t> </a:t>
            </a:r>
            <a:r>
              <a:rPr lang="en-US" sz="2400" b="1">
                <a:solidFill>
                  <a:schemeClr val="tx1"/>
                </a:solidFill>
                <a:latin typeface="Trebuchet MS"/>
                <a:cs typeface="Trebuchet MS"/>
              </a:rPr>
              <a:t>effective</a:t>
            </a:r>
            <a:r>
              <a:rPr lang="en-US" sz="2400" b="1" spc="-65">
                <a:solidFill>
                  <a:schemeClr val="tx1"/>
                </a:solidFill>
                <a:latin typeface="Trebuchet MS"/>
                <a:cs typeface="Trebuchet MS"/>
              </a:rPr>
              <a:t> </a:t>
            </a:r>
            <a:r>
              <a:rPr lang="en-US" sz="2400" b="1">
                <a:solidFill>
                  <a:schemeClr val="tx1"/>
                </a:solidFill>
                <a:latin typeface="Trebuchet MS"/>
                <a:cs typeface="Trebuchet MS"/>
              </a:rPr>
              <a:t>slides</a:t>
            </a:r>
            <a:r>
              <a:rPr lang="en-US" sz="2400" b="1" spc="-25">
                <a:solidFill>
                  <a:schemeClr val="tx1"/>
                </a:solidFill>
                <a:latin typeface="Trebuchet MS"/>
                <a:cs typeface="Trebuchet MS"/>
              </a:rPr>
              <a:t> </a:t>
            </a:r>
            <a:r>
              <a:rPr lang="en-US" sz="2400" b="1">
                <a:solidFill>
                  <a:schemeClr val="tx1"/>
                </a:solidFill>
                <a:latin typeface="Trebuchet MS"/>
                <a:cs typeface="Trebuchet MS"/>
              </a:rPr>
              <a:t>for</a:t>
            </a:r>
            <a:r>
              <a:rPr lang="en-US" sz="2400" b="1" spc="-25">
                <a:solidFill>
                  <a:schemeClr val="tx1"/>
                </a:solidFill>
                <a:latin typeface="Trebuchet MS"/>
                <a:cs typeface="Trebuchet MS"/>
              </a:rPr>
              <a:t> </a:t>
            </a:r>
            <a:r>
              <a:rPr lang="en-US" sz="2400" b="1" spc="-10">
                <a:solidFill>
                  <a:schemeClr val="tx1"/>
                </a:solidFill>
                <a:latin typeface="Trebuchet MS"/>
                <a:cs typeface="Trebuchet MS"/>
              </a:rPr>
              <a:t>teaching</a:t>
            </a:r>
            <a:endParaRPr lang="en-US" sz="2400" b="1">
              <a:solidFill>
                <a:schemeClr val="tx1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A440F21-A944-AE17-067C-7DC8C4D79F7A}"/>
              </a:ext>
            </a:extLst>
          </p:cNvPr>
          <p:cNvSpPr txBox="1"/>
          <p:nvPr/>
        </p:nvSpPr>
        <p:spPr>
          <a:xfrm>
            <a:off x="721134" y="4581183"/>
            <a:ext cx="9175910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>
                <a:solidFill>
                  <a:schemeClr val="tx1"/>
                </a:solidFill>
                <a:latin typeface="Trebuchet MS"/>
                <a:cs typeface="Trebuchet MS"/>
              </a:rPr>
              <a:t>• create</a:t>
            </a:r>
            <a:r>
              <a:rPr lang="en-US" sz="2400" b="1" spc="-50">
                <a:solidFill>
                  <a:schemeClr val="tx1"/>
                </a:solidFill>
                <a:latin typeface="Trebuchet MS"/>
                <a:cs typeface="Trebuchet MS"/>
              </a:rPr>
              <a:t> </a:t>
            </a:r>
            <a:r>
              <a:rPr lang="en-US" sz="2400" b="1">
                <a:solidFill>
                  <a:schemeClr val="tx1"/>
                </a:solidFill>
                <a:latin typeface="Trebuchet MS"/>
                <a:cs typeface="Trebuchet MS"/>
              </a:rPr>
              <a:t>interactive</a:t>
            </a:r>
            <a:r>
              <a:rPr lang="en-US" sz="2400" b="1" spc="-65">
                <a:solidFill>
                  <a:schemeClr val="tx1"/>
                </a:solidFill>
                <a:latin typeface="Trebuchet MS"/>
                <a:cs typeface="Trebuchet MS"/>
              </a:rPr>
              <a:t> </a:t>
            </a:r>
            <a:r>
              <a:rPr lang="en-US" sz="2400" b="1">
                <a:solidFill>
                  <a:schemeClr val="tx1"/>
                </a:solidFill>
                <a:latin typeface="Trebuchet MS"/>
                <a:cs typeface="Trebuchet MS"/>
              </a:rPr>
              <a:t>lessons</a:t>
            </a:r>
            <a:r>
              <a:rPr lang="en-US" sz="2400" b="1" spc="-50">
                <a:solidFill>
                  <a:schemeClr val="tx1"/>
                </a:solidFill>
                <a:latin typeface="Trebuchet MS"/>
                <a:cs typeface="Trebuchet MS"/>
              </a:rPr>
              <a:t> </a:t>
            </a:r>
            <a:r>
              <a:rPr lang="en-US" sz="2400" b="1">
                <a:solidFill>
                  <a:schemeClr val="tx1"/>
                </a:solidFill>
                <a:latin typeface="Trebuchet MS"/>
                <a:cs typeface="Trebuchet MS"/>
              </a:rPr>
              <a:t>that</a:t>
            </a:r>
            <a:r>
              <a:rPr lang="en-US" sz="2400" b="1" spc="-40">
                <a:solidFill>
                  <a:schemeClr val="tx1"/>
                </a:solidFill>
                <a:latin typeface="Trebuchet MS"/>
                <a:cs typeface="Trebuchet MS"/>
              </a:rPr>
              <a:t> </a:t>
            </a:r>
            <a:r>
              <a:rPr lang="en-US" sz="2400" b="1">
                <a:solidFill>
                  <a:schemeClr val="tx1"/>
                </a:solidFill>
                <a:latin typeface="Trebuchet MS"/>
                <a:cs typeface="Trebuchet MS"/>
              </a:rPr>
              <a:t>engage</a:t>
            </a:r>
            <a:r>
              <a:rPr lang="en-US" sz="2400" b="1" spc="-60">
                <a:solidFill>
                  <a:schemeClr val="tx1"/>
                </a:solidFill>
                <a:latin typeface="Trebuchet MS"/>
                <a:cs typeface="Trebuchet MS"/>
              </a:rPr>
              <a:t> </a:t>
            </a:r>
            <a:r>
              <a:rPr lang="en-US" sz="2400" b="1">
                <a:solidFill>
                  <a:schemeClr val="tx1"/>
                </a:solidFill>
                <a:latin typeface="Trebuchet MS"/>
                <a:cs typeface="Trebuchet MS"/>
              </a:rPr>
              <a:t>and</a:t>
            </a:r>
            <a:r>
              <a:rPr lang="en-US" sz="2400" b="1" spc="-35">
                <a:solidFill>
                  <a:schemeClr val="tx1"/>
                </a:solidFill>
                <a:latin typeface="Trebuchet MS"/>
                <a:cs typeface="Trebuchet MS"/>
              </a:rPr>
              <a:t> </a:t>
            </a:r>
            <a:r>
              <a:rPr lang="en-US" sz="2400" b="1">
                <a:solidFill>
                  <a:schemeClr val="tx1"/>
                </a:solidFill>
                <a:latin typeface="Trebuchet MS"/>
                <a:cs typeface="Trebuchet MS"/>
              </a:rPr>
              <a:t>motivate</a:t>
            </a:r>
            <a:r>
              <a:rPr lang="en-US" sz="2400" b="1" spc="-70">
                <a:solidFill>
                  <a:schemeClr val="tx1"/>
                </a:solidFill>
                <a:latin typeface="Trebuchet MS"/>
                <a:cs typeface="Trebuchet MS"/>
              </a:rPr>
              <a:t> </a:t>
            </a:r>
            <a:r>
              <a:rPr lang="en-US" sz="2400" b="1" spc="-10">
                <a:solidFill>
                  <a:schemeClr val="tx1"/>
                </a:solidFill>
                <a:latin typeface="Trebuchet MS"/>
                <a:cs typeface="Trebuchet MS"/>
              </a:rPr>
              <a:t>students</a:t>
            </a:r>
          </a:p>
          <a:p>
            <a:endParaRPr lang="en-US" b="1">
              <a:solidFill>
                <a:schemeClr val="tx1"/>
              </a:solidFill>
            </a:endParaRP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5F989F13-8636-C81C-59F7-682682D7E079}"/>
              </a:ext>
            </a:extLst>
          </p:cNvPr>
          <p:cNvSpPr txBox="1">
            <a:spLocks/>
          </p:cNvSpPr>
          <p:nvPr/>
        </p:nvSpPr>
        <p:spPr>
          <a:xfrm>
            <a:off x="759162" y="478277"/>
            <a:ext cx="8687614" cy="553998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lvl1pPr>
              <a:defRPr sz="3600" b="0" i="0">
                <a:solidFill>
                  <a:schemeClr val="tx1"/>
                </a:solidFill>
                <a:latin typeface="Trebuchet MS"/>
                <a:ea typeface="+mj-ea"/>
                <a:cs typeface="Trebuchet MS"/>
              </a:defRPr>
            </a:lvl1pPr>
          </a:lstStyle>
          <a:p>
            <a:pPr>
              <a:defRPr/>
            </a:pPr>
            <a:r>
              <a:rPr lang="en-US" b="1" dirty="0">
                <a:solidFill>
                  <a:srgbClr val="007030"/>
                </a:solidFill>
                <a:latin typeface="Source Sans Pro Black"/>
                <a:ea typeface="Source Sans Pro Black"/>
                <a:cs typeface="Arial"/>
              </a:rPr>
              <a:t>Learning Objectives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76062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D9D6CE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D9D6CE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D9D6CE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D9D6CE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allAtOnce"/>
      <p:bldP spid="5" grpId="0"/>
      <p:bldP spid="7" grpId="0"/>
      <p:bldP spid="8" grpId="0"/>
      <p:bldP spid="9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4012691"/>
            <a:ext cx="448309" cy="2845435"/>
          </a:xfrm>
          <a:custGeom>
            <a:avLst/>
            <a:gdLst/>
            <a:ahLst/>
            <a:cxnLst/>
            <a:rect l="l" t="t" r="r" b="b"/>
            <a:pathLst>
              <a:path w="448309" h="2845434">
                <a:moveTo>
                  <a:pt x="0" y="0"/>
                </a:moveTo>
                <a:lnTo>
                  <a:pt x="0" y="2845307"/>
                </a:lnTo>
                <a:lnTo>
                  <a:pt x="448056" y="2845307"/>
                </a:lnTo>
                <a:lnTo>
                  <a:pt x="0" y="0"/>
                </a:lnTo>
                <a:close/>
              </a:path>
            </a:pathLst>
          </a:custGeom>
          <a:solidFill>
            <a:srgbClr val="90C225">
              <a:alpha val="850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-478260" y="671104"/>
            <a:ext cx="10679851" cy="751488"/>
          </a:xfrm>
          <a:prstGeom prst="rect">
            <a:avLst/>
          </a:prstGeom>
        </p:spPr>
        <p:txBody>
          <a:bodyPr vert="horz" wrap="square" lIns="0" tIns="12700" rIns="0" bIns="0" rtlCol="0" anchor="t">
            <a:spAutoFit/>
          </a:bodyPr>
          <a:lstStyle/>
          <a:p>
            <a:pPr marL="1290955">
              <a:spcBef>
                <a:spcPts val="100"/>
              </a:spcBef>
            </a:pPr>
            <a:r>
              <a:rPr sz="2400"/>
              <a:t>Essential</a:t>
            </a:r>
            <a:r>
              <a:rPr sz="2400" spc="-90"/>
              <a:t> </a:t>
            </a:r>
            <a:r>
              <a:rPr sz="2400"/>
              <a:t>Course</a:t>
            </a:r>
            <a:r>
              <a:rPr sz="2400" spc="-65"/>
              <a:t> </a:t>
            </a:r>
            <a:r>
              <a:rPr sz="2400" spc="-10"/>
              <a:t>Information</a:t>
            </a:r>
            <a:br>
              <a:rPr lang="en-US" sz="2400" spc="-10"/>
            </a:br>
            <a:endParaRPr lang="en-US" sz="2400" spc="-10"/>
          </a:p>
        </p:txBody>
      </p:sp>
      <p:sp>
        <p:nvSpPr>
          <p:cNvPr id="4" name="object 4"/>
          <p:cNvSpPr txBox="1"/>
          <p:nvPr/>
        </p:nvSpPr>
        <p:spPr>
          <a:xfrm>
            <a:off x="756074" y="1365015"/>
            <a:ext cx="8211184" cy="2379498"/>
          </a:xfrm>
          <a:prstGeom prst="rect">
            <a:avLst/>
          </a:prstGeom>
        </p:spPr>
        <p:txBody>
          <a:bodyPr vert="horz" wrap="square" lIns="0" tIns="12065" rIns="0" bIns="0" rtlCol="0" anchor="t">
            <a:spAutoFit/>
          </a:bodyPr>
          <a:lstStyle/>
          <a:p>
            <a:pPr marL="354965" indent="-342265">
              <a:lnSpc>
                <a:spcPct val="100000"/>
              </a:lnSpc>
              <a:spcBef>
                <a:spcPts val="994"/>
              </a:spcBef>
              <a:buClr>
                <a:srgbClr val="90C225"/>
              </a:buClr>
              <a:buSzPct val="80357"/>
              <a:buFont typeface="Wingdings 3"/>
              <a:buChar char=""/>
              <a:tabLst>
                <a:tab pos="354965" algn="l"/>
              </a:tabLst>
            </a:pPr>
            <a:r>
              <a:rPr lang="en-US" sz="2800">
                <a:solidFill>
                  <a:srgbClr val="404040"/>
                </a:solidFill>
                <a:latin typeface="Trebuchet MS"/>
                <a:cs typeface="Trebuchet MS"/>
              </a:rPr>
              <a:t>This</a:t>
            </a:r>
            <a:r>
              <a:rPr lang="en-US" sz="2800" spc="-25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lang="en-US" sz="2800">
                <a:solidFill>
                  <a:srgbClr val="404040"/>
                </a:solidFill>
                <a:latin typeface="Trebuchet MS"/>
                <a:cs typeface="Trebuchet MS"/>
              </a:rPr>
              <a:t>is</a:t>
            </a:r>
            <a:r>
              <a:rPr lang="en-US" sz="2800" spc="-35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lang="en-US" sz="2800">
                <a:solidFill>
                  <a:srgbClr val="404040"/>
                </a:solidFill>
                <a:latin typeface="Trebuchet MS"/>
                <a:cs typeface="Trebuchet MS"/>
              </a:rPr>
              <a:t>a</a:t>
            </a:r>
            <a:r>
              <a:rPr lang="en-US" sz="2800" spc="-3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lang="en-US" sz="2800">
                <a:solidFill>
                  <a:srgbClr val="404040"/>
                </a:solidFill>
                <a:latin typeface="Trebuchet MS"/>
                <a:cs typeface="Trebuchet MS"/>
              </a:rPr>
              <a:t>hybrid</a:t>
            </a:r>
            <a:r>
              <a:rPr lang="en-US" sz="2800" spc="-45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lang="en-US" sz="2800" spc="-10">
                <a:solidFill>
                  <a:srgbClr val="404040"/>
                </a:solidFill>
                <a:latin typeface="Trebuchet MS"/>
                <a:cs typeface="Trebuchet MS"/>
              </a:rPr>
              <a:t>course.</a:t>
            </a:r>
            <a:endParaRPr lang="en-US" sz="2800">
              <a:latin typeface="Trebuchet MS"/>
              <a:cs typeface="Trebuchet MS"/>
            </a:endParaRPr>
          </a:p>
          <a:p>
            <a:pPr marL="755650" lvl="1" indent="-285750">
              <a:lnSpc>
                <a:spcPct val="100000"/>
              </a:lnSpc>
              <a:spcBef>
                <a:spcPts val="1010"/>
              </a:spcBef>
              <a:buClr>
                <a:srgbClr val="90C225"/>
              </a:buClr>
              <a:buSzPct val="79166"/>
              <a:buFont typeface="Wingdings 3"/>
              <a:buChar char=""/>
              <a:tabLst>
                <a:tab pos="755650" algn="l"/>
              </a:tabLst>
            </a:pPr>
            <a:r>
              <a:rPr lang="en-US" sz="2400" spc="-95">
                <a:solidFill>
                  <a:srgbClr val="404040"/>
                </a:solidFill>
                <a:latin typeface="Trebuchet MS"/>
                <a:cs typeface="Trebuchet MS"/>
              </a:rPr>
              <a:t>Two</a:t>
            </a:r>
            <a:r>
              <a:rPr lang="en-US" sz="2400" spc="-6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lang="en-US" sz="2400">
                <a:solidFill>
                  <a:srgbClr val="404040"/>
                </a:solidFill>
                <a:latin typeface="Trebuchet MS"/>
                <a:cs typeface="Trebuchet MS"/>
              </a:rPr>
              <a:t>hours</a:t>
            </a:r>
            <a:r>
              <a:rPr lang="en-US" sz="2400" spc="-55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lang="en-US" sz="2400">
                <a:solidFill>
                  <a:srgbClr val="404040"/>
                </a:solidFill>
                <a:latin typeface="Trebuchet MS"/>
                <a:cs typeface="Trebuchet MS"/>
              </a:rPr>
              <a:t>in</a:t>
            </a:r>
            <a:r>
              <a:rPr lang="en-US" sz="2400" spc="-45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lang="en-US" sz="2400">
                <a:solidFill>
                  <a:srgbClr val="404040"/>
                </a:solidFill>
                <a:latin typeface="Trebuchet MS"/>
                <a:cs typeface="Trebuchet MS"/>
              </a:rPr>
              <a:t>person</a:t>
            </a:r>
            <a:r>
              <a:rPr lang="en-US" sz="2400" spc="-45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lang="en-US" sz="2400" spc="-10">
                <a:solidFill>
                  <a:srgbClr val="404040"/>
                </a:solidFill>
                <a:latin typeface="Trebuchet MS"/>
                <a:cs typeface="Trebuchet MS"/>
              </a:rPr>
              <a:t>weekly (Fridays).</a:t>
            </a:r>
            <a:endParaRPr lang="en-US" sz="2400">
              <a:latin typeface="Trebuchet MS"/>
              <a:cs typeface="Trebuchet MS"/>
            </a:endParaRPr>
          </a:p>
          <a:p>
            <a:pPr marL="755650" lvl="1" indent="-285750">
              <a:lnSpc>
                <a:spcPct val="100000"/>
              </a:lnSpc>
              <a:spcBef>
                <a:spcPts val="1010"/>
              </a:spcBef>
              <a:buClr>
                <a:srgbClr val="90C225"/>
              </a:buClr>
              <a:buSzPct val="79166"/>
              <a:buFont typeface="Wingdings 3"/>
              <a:buChar char=""/>
              <a:tabLst>
                <a:tab pos="755650" algn="l"/>
              </a:tabLst>
            </a:pPr>
            <a:r>
              <a:rPr lang="en-US" sz="2400">
                <a:solidFill>
                  <a:srgbClr val="404040"/>
                </a:solidFill>
                <a:latin typeface="Trebuchet MS"/>
                <a:cs typeface="Trebuchet MS"/>
              </a:rPr>
              <a:t>All</a:t>
            </a:r>
            <a:r>
              <a:rPr lang="en-US" sz="2400" spc="-35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lang="en-US" sz="2400">
                <a:solidFill>
                  <a:srgbClr val="404040"/>
                </a:solidFill>
                <a:latin typeface="Trebuchet MS"/>
                <a:cs typeface="Trebuchet MS"/>
              </a:rPr>
              <a:t>other</a:t>
            </a:r>
            <a:r>
              <a:rPr lang="en-US" sz="2400" spc="-15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lang="en-US" sz="2400">
                <a:solidFill>
                  <a:srgbClr val="404040"/>
                </a:solidFill>
                <a:latin typeface="Trebuchet MS"/>
                <a:cs typeface="Trebuchet MS"/>
              </a:rPr>
              <a:t>work</a:t>
            </a:r>
            <a:r>
              <a:rPr lang="en-US" sz="2400" spc="-4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lang="en-US" sz="2400">
                <a:solidFill>
                  <a:srgbClr val="404040"/>
                </a:solidFill>
                <a:latin typeface="Trebuchet MS"/>
                <a:cs typeface="Trebuchet MS"/>
              </a:rPr>
              <a:t>on</a:t>
            </a:r>
            <a:r>
              <a:rPr lang="en-US" sz="2400" spc="-2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lang="en-US" sz="2400" spc="-10">
                <a:solidFill>
                  <a:srgbClr val="404040"/>
                </a:solidFill>
                <a:latin typeface="Trebuchet MS"/>
                <a:cs typeface="Trebuchet MS"/>
              </a:rPr>
              <a:t>Canvas.</a:t>
            </a:r>
          </a:p>
          <a:p>
            <a:pPr marL="469900" lvl="1">
              <a:lnSpc>
                <a:spcPct val="100000"/>
              </a:lnSpc>
              <a:spcBef>
                <a:spcPts val="1010"/>
              </a:spcBef>
              <a:buClr>
                <a:srgbClr val="90C225"/>
              </a:buClr>
              <a:buSzPct val="79166"/>
              <a:tabLst>
                <a:tab pos="755650" algn="l"/>
              </a:tabLst>
            </a:pPr>
            <a:endParaRPr lang="en-US" sz="2400">
              <a:latin typeface="Trebuchet MS"/>
              <a:cs typeface="Trebuchet MS"/>
            </a:endParaRPr>
          </a:p>
          <a:p>
            <a:pPr marL="355600" marR="5080" indent="-342900">
              <a:spcBef>
                <a:spcPts val="95"/>
              </a:spcBef>
              <a:buClr>
                <a:srgbClr val="90C225"/>
              </a:buClr>
              <a:buSzPct val="80357"/>
              <a:buFont typeface="Wingdings 3"/>
              <a:buChar char=""/>
              <a:tabLst>
                <a:tab pos="354965" algn="l"/>
              </a:tabLst>
            </a:pPr>
            <a:endParaRPr lang="en-US" sz="2800" spc="-10">
              <a:solidFill>
                <a:srgbClr val="404040"/>
              </a:solidFill>
              <a:latin typeface="Trebuchet MS"/>
              <a:cs typeface="Trebuchet M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B299606-17C4-FDA8-40B2-245E4681A888}"/>
              </a:ext>
            </a:extLst>
          </p:cNvPr>
          <p:cNvSpPr txBox="1"/>
          <p:nvPr/>
        </p:nvSpPr>
        <p:spPr>
          <a:xfrm>
            <a:off x="628651" y="3128611"/>
            <a:ext cx="6098240" cy="90537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55600" marR="5080" indent="-342900">
              <a:spcBef>
                <a:spcPts val="95"/>
              </a:spcBef>
              <a:buClr>
                <a:srgbClr val="90C225"/>
              </a:buClr>
              <a:buSzPct val="80357"/>
              <a:buFont typeface="Wingdings 3"/>
              <a:buChar char=""/>
              <a:tabLst>
                <a:tab pos="355600" algn="l"/>
              </a:tabLst>
            </a:pPr>
            <a:r>
              <a:rPr lang="en-US" sz="2800">
                <a:solidFill>
                  <a:srgbClr val="404040"/>
                </a:solidFill>
                <a:latin typeface="Trebuchet MS"/>
                <a:cs typeface="Trebuchet MS"/>
              </a:rPr>
              <a:t>This</a:t>
            </a:r>
            <a:r>
              <a:rPr lang="en-US" sz="2800" spc="-65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lang="en-US" sz="2800">
                <a:solidFill>
                  <a:srgbClr val="404040"/>
                </a:solidFill>
                <a:latin typeface="Trebuchet MS"/>
                <a:cs typeface="Trebuchet MS"/>
              </a:rPr>
              <a:t>course</a:t>
            </a:r>
            <a:r>
              <a:rPr lang="en-US" sz="2800" spc="-8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lang="en-US" sz="2800">
                <a:solidFill>
                  <a:srgbClr val="404040"/>
                </a:solidFill>
                <a:latin typeface="Trebuchet MS"/>
                <a:cs typeface="Trebuchet MS"/>
              </a:rPr>
              <a:t>is</a:t>
            </a:r>
            <a:r>
              <a:rPr lang="en-US" sz="2800" spc="-75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lang="en-US" sz="2800" spc="-10">
                <a:solidFill>
                  <a:srgbClr val="404040"/>
                </a:solidFill>
                <a:latin typeface="Trebuchet MS"/>
                <a:cs typeface="Trebuchet MS"/>
              </a:rPr>
              <a:t>Pass/No</a:t>
            </a:r>
            <a:r>
              <a:rPr lang="en-US" sz="2800" spc="-6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lang="en-US" sz="2800" spc="-10">
                <a:solidFill>
                  <a:srgbClr val="404040"/>
                </a:solidFill>
                <a:latin typeface="Trebuchet MS"/>
                <a:cs typeface="Trebuchet MS"/>
              </a:rPr>
              <a:t>Pass.</a:t>
            </a:r>
            <a:r>
              <a:rPr lang="en-US" sz="2800" spc="-10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endParaRPr lang="en-US" sz="2800">
              <a:solidFill>
                <a:srgbClr val="000000"/>
              </a:solidFill>
              <a:latin typeface="Trebuchet MS"/>
              <a:cs typeface="Trebuchet MS"/>
            </a:endParaRPr>
          </a:p>
          <a:p>
            <a:pPr marL="355600" marR="5080" indent="-342900">
              <a:spcBef>
                <a:spcPts val="95"/>
              </a:spcBef>
              <a:buClr>
                <a:srgbClr val="90C225"/>
              </a:buClr>
              <a:buSzPct val="80357"/>
              <a:buFont typeface="Wingdings 3"/>
              <a:buChar char=""/>
              <a:tabLst>
                <a:tab pos="355600" algn="l"/>
              </a:tabLst>
            </a:pPr>
            <a:endParaRPr lang="en-US" sz="2400" spc="-100">
              <a:solidFill>
                <a:srgbClr val="404040"/>
              </a:solidFill>
              <a:latin typeface="Trebuchet MS"/>
              <a:cs typeface="Trebuchet MS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D32C4B7-75C3-E0D9-050F-5098F111DCB3}"/>
              </a:ext>
            </a:extLst>
          </p:cNvPr>
          <p:cNvSpPr txBox="1"/>
          <p:nvPr/>
        </p:nvSpPr>
        <p:spPr>
          <a:xfrm>
            <a:off x="628651" y="4033987"/>
            <a:ext cx="7063152" cy="12747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55600" marR="5080" indent="-342900">
              <a:spcBef>
                <a:spcPts val="95"/>
              </a:spcBef>
              <a:buClr>
                <a:srgbClr val="90C225"/>
              </a:buClr>
              <a:buSzPct val="80357"/>
              <a:buFont typeface="Wingdings 3"/>
              <a:buChar char=""/>
              <a:tabLst>
                <a:tab pos="355600" algn="l"/>
              </a:tabLst>
            </a:pPr>
            <a:r>
              <a:rPr lang="en-US" sz="2800">
                <a:solidFill>
                  <a:srgbClr val="404040"/>
                </a:solidFill>
                <a:latin typeface="Trebuchet MS"/>
                <a:cs typeface="Trebuchet MS"/>
              </a:rPr>
              <a:t>Active</a:t>
            </a:r>
            <a:r>
              <a:rPr lang="en-US" sz="2800" spc="-55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lang="en-US" sz="2800">
                <a:solidFill>
                  <a:srgbClr val="404040"/>
                </a:solidFill>
                <a:latin typeface="Trebuchet MS"/>
                <a:cs typeface="Trebuchet MS"/>
              </a:rPr>
              <a:t>participation</a:t>
            </a:r>
            <a:r>
              <a:rPr lang="en-US" sz="2800" spc="-3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lang="en-US" sz="2800">
                <a:solidFill>
                  <a:srgbClr val="404040"/>
                </a:solidFill>
                <a:latin typeface="Trebuchet MS"/>
                <a:cs typeface="Trebuchet MS"/>
              </a:rPr>
              <a:t>in</a:t>
            </a:r>
            <a:r>
              <a:rPr lang="en-US" sz="2800" spc="-8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lang="en-US" sz="2800">
                <a:solidFill>
                  <a:srgbClr val="404040"/>
                </a:solidFill>
                <a:latin typeface="Trebuchet MS"/>
                <a:cs typeface="Trebuchet MS"/>
              </a:rPr>
              <a:t>class</a:t>
            </a:r>
            <a:r>
              <a:rPr lang="en-US" sz="2800" spc="-55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lang="en-US" sz="2800">
                <a:solidFill>
                  <a:srgbClr val="404040"/>
                </a:solidFill>
                <a:latin typeface="Trebuchet MS"/>
                <a:cs typeface="Trebuchet MS"/>
              </a:rPr>
              <a:t>is</a:t>
            </a:r>
            <a:r>
              <a:rPr lang="en-US" sz="2800" spc="-7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lang="en-US" sz="2800">
                <a:solidFill>
                  <a:srgbClr val="404040"/>
                </a:solidFill>
                <a:latin typeface="Trebuchet MS"/>
                <a:cs typeface="Trebuchet MS"/>
              </a:rPr>
              <a:t>expected.</a:t>
            </a:r>
            <a:endParaRPr lang="en-US" sz="2800" spc="-65">
              <a:solidFill>
                <a:srgbClr val="404040"/>
              </a:solidFill>
              <a:latin typeface="Trebuchet MS"/>
              <a:cs typeface="Trebuchet MS"/>
            </a:endParaRPr>
          </a:p>
          <a:p>
            <a:pPr marL="355600" marR="5080" indent="-342900">
              <a:spcBef>
                <a:spcPts val="95"/>
              </a:spcBef>
              <a:buClr>
                <a:srgbClr val="90C225"/>
              </a:buClr>
              <a:buSzPct val="80357"/>
              <a:buFont typeface="Wingdings 3"/>
              <a:buChar char=""/>
              <a:tabLst>
                <a:tab pos="354965" algn="l"/>
              </a:tabLst>
            </a:pPr>
            <a:endParaRPr lang="en-US" sz="2400">
              <a:solidFill>
                <a:srgbClr val="404040"/>
              </a:solidFill>
              <a:latin typeface="Trebuchet MS"/>
              <a:cs typeface="Trebuchet MS"/>
            </a:endParaRPr>
          </a:p>
          <a:p>
            <a:endParaRPr lang="en-US" sz="240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739BE6D-B473-E4AA-3100-624D4CE8A2E6}"/>
              </a:ext>
            </a:extLst>
          </p:cNvPr>
          <p:cNvSpPr txBox="1"/>
          <p:nvPr/>
        </p:nvSpPr>
        <p:spPr>
          <a:xfrm>
            <a:off x="628651" y="4912188"/>
            <a:ext cx="609824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55600" marR="5080" indent="-342900">
              <a:spcBef>
                <a:spcPts val="95"/>
              </a:spcBef>
              <a:buClr>
                <a:srgbClr val="90C225"/>
              </a:buClr>
              <a:buSzPct val="80357"/>
              <a:buFont typeface="Wingdings 3"/>
              <a:buChar char=""/>
              <a:tabLst>
                <a:tab pos="354965" algn="l"/>
              </a:tabLst>
            </a:pPr>
            <a:r>
              <a:rPr lang="en-US" sz="2800">
                <a:solidFill>
                  <a:srgbClr val="404040"/>
                </a:solidFill>
                <a:latin typeface="Trebuchet MS"/>
                <a:cs typeface="Trebuchet MS"/>
              </a:rPr>
              <a:t>Questions are welcome!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4012691"/>
            <a:ext cx="448309" cy="2845435"/>
          </a:xfrm>
          <a:custGeom>
            <a:avLst/>
            <a:gdLst/>
            <a:ahLst/>
            <a:cxnLst/>
            <a:rect l="l" t="t" r="r" b="b"/>
            <a:pathLst>
              <a:path w="448309" h="2845434">
                <a:moveTo>
                  <a:pt x="0" y="0"/>
                </a:moveTo>
                <a:lnTo>
                  <a:pt x="0" y="2845307"/>
                </a:lnTo>
                <a:lnTo>
                  <a:pt x="448056" y="2845307"/>
                </a:lnTo>
                <a:lnTo>
                  <a:pt x="0" y="0"/>
                </a:lnTo>
                <a:close/>
              </a:path>
            </a:pathLst>
          </a:custGeom>
          <a:solidFill>
            <a:srgbClr val="90C225">
              <a:alpha val="850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755364" y="1215201"/>
            <a:ext cx="8683405" cy="4753865"/>
          </a:xfrm>
          <a:prstGeom prst="rect">
            <a:avLst/>
          </a:prstGeom>
        </p:spPr>
        <p:txBody>
          <a:bodyPr vert="horz" wrap="square" lIns="0" tIns="59690" rIns="0" bIns="0" rtlCol="0" anchor="t">
            <a:spAutoFit/>
          </a:bodyPr>
          <a:lstStyle/>
          <a:p>
            <a:pPr marL="470535" marR="150495" indent="-457200">
              <a:spcBef>
                <a:spcPts val="300"/>
              </a:spcBef>
              <a:spcAft>
                <a:spcPts val="300"/>
              </a:spcAft>
              <a:buFont typeface="Arial"/>
              <a:buChar char="•"/>
              <a:tabLst>
                <a:tab pos="433705" algn="l"/>
              </a:tabLst>
            </a:pPr>
            <a:r>
              <a:rPr sz="2800" spc="-20">
                <a:latin typeface="Trebuchet MS"/>
                <a:cs typeface="Trebuchet MS"/>
              </a:rPr>
              <a:t>Check-</a:t>
            </a:r>
            <a:r>
              <a:rPr sz="2800">
                <a:latin typeface="Trebuchet MS"/>
                <a:cs typeface="Trebuchet MS"/>
              </a:rPr>
              <a:t>in:</a:t>
            </a:r>
            <a:r>
              <a:rPr sz="2800" spc="-35">
                <a:latin typeface="Trebuchet MS"/>
                <a:cs typeface="Trebuchet MS"/>
              </a:rPr>
              <a:t> </a:t>
            </a:r>
            <a:r>
              <a:rPr sz="2800">
                <a:latin typeface="Trebuchet MS"/>
                <a:cs typeface="Trebuchet MS"/>
              </a:rPr>
              <a:t>How</a:t>
            </a:r>
            <a:r>
              <a:rPr sz="2800" spc="-45">
                <a:latin typeface="Trebuchet MS"/>
                <a:cs typeface="Trebuchet MS"/>
              </a:rPr>
              <a:t> </a:t>
            </a:r>
            <a:r>
              <a:rPr sz="2800">
                <a:latin typeface="Trebuchet MS"/>
                <a:cs typeface="Trebuchet MS"/>
              </a:rPr>
              <a:t>are</a:t>
            </a:r>
            <a:r>
              <a:rPr sz="2800" spc="-45">
                <a:latin typeface="Trebuchet MS"/>
                <a:cs typeface="Trebuchet MS"/>
              </a:rPr>
              <a:t> </a:t>
            </a:r>
            <a:r>
              <a:rPr sz="2800">
                <a:latin typeface="Trebuchet MS"/>
                <a:cs typeface="Trebuchet MS"/>
              </a:rPr>
              <a:t>you</a:t>
            </a:r>
            <a:r>
              <a:rPr sz="2800" spc="-65">
                <a:latin typeface="Trebuchet MS"/>
                <a:cs typeface="Trebuchet MS"/>
              </a:rPr>
              <a:t> </a:t>
            </a:r>
            <a:r>
              <a:rPr sz="2800">
                <a:latin typeface="Trebuchet MS"/>
                <a:cs typeface="Trebuchet MS"/>
              </a:rPr>
              <a:t>feeling</a:t>
            </a:r>
            <a:r>
              <a:rPr sz="2800" spc="-40">
                <a:latin typeface="Trebuchet MS"/>
                <a:cs typeface="Trebuchet MS"/>
              </a:rPr>
              <a:t> </a:t>
            </a:r>
            <a:r>
              <a:rPr sz="2800">
                <a:latin typeface="Trebuchet MS"/>
                <a:cs typeface="Trebuchet MS"/>
              </a:rPr>
              <a:t>about</a:t>
            </a:r>
            <a:r>
              <a:rPr sz="2800" spc="-25">
                <a:latin typeface="Trebuchet MS"/>
                <a:cs typeface="Trebuchet MS"/>
              </a:rPr>
              <a:t> </a:t>
            </a:r>
            <a:r>
              <a:rPr sz="2800">
                <a:latin typeface="Trebuchet MS"/>
                <a:cs typeface="Trebuchet MS"/>
              </a:rPr>
              <a:t>teaching</a:t>
            </a:r>
            <a:r>
              <a:rPr sz="2800" spc="-25">
                <a:latin typeface="Trebuchet MS"/>
                <a:cs typeface="Trebuchet MS"/>
              </a:rPr>
              <a:t> at UO?</a:t>
            </a:r>
            <a:endParaRPr lang="en-US" sz="2800">
              <a:latin typeface="Trebuchet MS"/>
              <a:cs typeface="Trebuchet MS"/>
            </a:endParaRPr>
          </a:p>
          <a:p>
            <a:pPr marL="470535" marR="1261110" indent="-457200">
              <a:spcBef>
                <a:spcPts val="300"/>
              </a:spcBef>
              <a:spcAft>
                <a:spcPts val="300"/>
              </a:spcAft>
              <a:buFont typeface="Arial"/>
              <a:buChar char="•"/>
              <a:tabLst>
                <a:tab pos="433705" algn="l"/>
              </a:tabLst>
            </a:pPr>
            <a:r>
              <a:rPr sz="2800">
                <a:latin typeface="Trebuchet MS"/>
                <a:cs typeface="Trebuchet MS"/>
              </a:rPr>
              <a:t>Discussion:</a:t>
            </a:r>
            <a:r>
              <a:rPr sz="2800" spc="-85">
                <a:latin typeface="Trebuchet MS"/>
                <a:cs typeface="Trebuchet MS"/>
              </a:rPr>
              <a:t> </a:t>
            </a:r>
            <a:r>
              <a:rPr sz="2800">
                <a:latin typeface="Trebuchet MS"/>
                <a:cs typeface="Trebuchet MS"/>
              </a:rPr>
              <a:t>Handling</a:t>
            </a:r>
            <a:r>
              <a:rPr sz="2800" spc="-100">
                <a:latin typeface="Trebuchet MS"/>
                <a:cs typeface="Trebuchet MS"/>
              </a:rPr>
              <a:t> </a:t>
            </a:r>
            <a:r>
              <a:rPr sz="2800">
                <a:latin typeface="Trebuchet MS"/>
                <a:cs typeface="Trebuchet MS"/>
              </a:rPr>
              <a:t>challenging</a:t>
            </a:r>
            <a:r>
              <a:rPr sz="2800" spc="-114">
                <a:latin typeface="Trebuchet MS"/>
                <a:cs typeface="Trebuchet MS"/>
              </a:rPr>
              <a:t> </a:t>
            </a:r>
            <a:r>
              <a:rPr sz="2800" spc="-10">
                <a:latin typeface="Trebuchet MS"/>
                <a:cs typeface="Trebuchet MS"/>
              </a:rPr>
              <a:t>teaching situations</a:t>
            </a:r>
            <a:endParaRPr lang="en-US" sz="2800">
              <a:latin typeface="Trebuchet MS"/>
              <a:cs typeface="Trebuchet MS"/>
            </a:endParaRPr>
          </a:p>
          <a:p>
            <a:pPr marL="470535" marR="1261110" indent="-457200">
              <a:spcBef>
                <a:spcPts val="300"/>
              </a:spcBef>
              <a:spcAft>
                <a:spcPts val="300"/>
              </a:spcAft>
              <a:buFont typeface="Arial"/>
              <a:buChar char="•"/>
              <a:tabLst>
                <a:tab pos="433705" algn="l"/>
              </a:tabLst>
            </a:pPr>
            <a:r>
              <a:rPr lang="en-US" sz="2800" spc="-10">
                <a:latin typeface="Trebuchet MS"/>
                <a:cs typeface="Trebuchet MS"/>
              </a:rPr>
              <a:t>Pronouns</a:t>
            </a:r>
            <a:endParaRPr lang="en-US" sz="2800">
              <a:latin typeface="Trebuchet MS"/>
              <a:cs typeface="Trebuchet MS"/>
            </a:endParaRPr>
          </a:p>
          <a:p>
            <a:pPr marL="470535" marR="1261110" indent="-457200">
              <a:spcBef>
                <a:spcPts val="300"/>
              </a:spcBef>
              <a:spcAft>
                <a:spcPts val="300"/>
              </a:spcAft>
              <a:buFont typeface="Arial"/>
              <a:buChar char="•"/>
              <a:tabLst>
                <a:tab pos="433705" algn="l"/>
              </a:tabLst>
            </a:pPr>
            <a:r>
              <a:rPr lang="en-US" sz="2800" spc="-35">
                <a:latin typeface="Trebuchet MS"/>
                <a:cs typeface="Trebuchet MS"/>
              </a:rPr>
              <a:t>Teaching</a:t>
            </a:r>
            <a:r>
              <a:rPr sz="2800" spc="-35">
                <a:latin typeface="Trebuchet MS"/>
                <a:cs typeface="Trebuchet MS"/>
              </a:rPr>
              <a:t>: </a:t>
            </a:r>
            <a:r>
              <a:rPr sz="2800">
                <a:latin typeface="Trebuchet MS"/>
                <a:cs typeface="Trebuchet MS"/>
              </a:rPr>
              <a:t>How</a:t>
            </a:r>
            <a:r>
              <a:rPr sz="2800" spc="-60">
                <a:latin typeface="Trebuchet MS"/>
                <a:cs typeface="Trebuchet MS"/>
              </a:rPr>
              <a:t> </a:t>
            </a:r>
            <a:r>
              <a:rPr sz="2800">
                <a:latin typeface="Trebuchet MS"/>
                <a:cs typeface="Trebuchet MS"/>
              </a:rPr>
              <a:t>to</a:t>
            </a:r>
            <a:r>
              <a:rPr sz="2800" spc="-55">
                <a:latin typeface="Trebuchet MS"/>
                <a:cs typeface="Trebuchet MS"/>
              </a:rPr>
              <a:t> </a:t>
            </a:r>
            <a:r>
              <a:rPr sz="2800">
                <a:latin typeface="Trebuchet MS"/>
                <a:cs typeface="Trebuchet MS"/>
              </a:rPr>
              <a:t>Handle</a:t>
            </a:r>
            <a:r>
              <a:rPr sz="2800" spc="-55">
                <a:latin typeface="Trebuchet MS"/>
                <a:cs typeface="Trebuchet MS"/>
              </a:rPr>
              <a:t> </a:t>
            </a:r>
            <a:r>
              <a:rPr sz="2800">
                <a:latin typeface="Trebuchet MS"/>
                <a:cs typeface="Trebuchet MS"/>
              </a:rPr>
              <a:t>the</a:t>
            </a:r>
            <a:r>
              <a:rPr sz="2800" spc="-60">
                <a:latin typeface="Trebuchet MS"/>
                <a:cs typeface="Trebuchet MS"/>
              </a:rPr>
              <a:t> </a:t>
            </a:r>
            <a:r>
              <a:rPr sz="2800">
                <a:latin typeface="Trebuchet MS"/>
                <a:cs typeface="Trebuchet MS"/>
              </a:rPr>
              <a:t>First</a:t>
            </a:r>
            <a:r>
              <a:rPr sz="2800" spc="-45">
                <a:latin typeface="Trebuchet MS"/>
                <a:cs typeface="Trebuchet MS"/>
              </a:rPr>
              <a:t> </a:t>
            </a:r>
            <a:r>
              <a:rPr sz="2800">
                <a:latin typeface="Trebuchet MS"/>
                <a:cs typeface="Trebuchet MS"/>
              </a:rPr>
              <a:t>Day</a:t>
            </a:r>
            <a:r>
              <a:rPr sz="2800" spc="-60">
                <a:latin typeface="Trebuchet MS"/>
                <a:cs typeface="Trebuchet MS"/>
              </a:rPr>
              <a:t> </a:t>
            </a:r>
            <a:r>
              <a:rPr sz="2800">
                <a:latin typeface="Trebuchet MS"/>
                <a:cs typeface="Trebuchet MS"/>
              </a:rPr>
              <a:t>of</a:t>
            </a:r>
            <a:r>
              <a:rPr sz="2800" spc="-70">
                <a:latin typeface="Trebuchet MS"/>
                <a:cs typeface="Trebuchet MS"/>
              </a:rPr>
              <a:t> </a:t>
            </a:r>
            <a:r>
              <a:rPr sz="2800" spc="-10">
                <a:latin typeface="Trebuchet MS"/>
                <a:cs typeface="Trebuchet MS"/>
              </a:rPr>
              <a:t>Class</a:t>
            </a:r>
            <a:endParaRPr lang="en-US" sz="2800" spc="-20">
              <a:latin typeface="Trebuchet MS"/>
              <a:cs typeface="Trebuchet MS"/>
            </a:endParaRPr>
          </a:p>
          <a:p>
            <a:pPr marL="470535" marR="1261110" indent="-457200">
              <a:spcBef>
                <a:spcPts val="300"/>
              </a:spcBef>
              <a:spcAft>
                <a:spcPts val="300"/>
              </a:spcAft>
              <a:buFont typeface="Arial"/>
              <a:buChar char="•"/>
              <a:tabLst>
                <a:tab pos="433705" algn="l"/>
              </a:tabLst>
            </a:pPr>
            <a:r>
              <a:rPr lang="en-US" sz="2800" spc="-135">
                <a:latin typeface="Trebuchet MS"/>
                <a:cs typeface="Trebuchet MS"/>
              </a:rPr>
              <a:t>Teaching Engagement Program (TEP) - Ali</a:t>
            </a:r>
            <a:endParaRPr lang="en-US" sz="2800" spc="-20">
              <a:latin typeface="Trebuchet MS"/>
              <a:cs typeface="Trebuchet MS"/>
            </a:endParaRPr>
          </a:p>
          <a:p>
            <a:pPr marL="469900" marR="5080" indent="-457200">
              <a:spcBef>
                <a:spcPts val="300"/>
              </a:spcBef>
              <a:spcAft>
                <a:spcPts val="300"/>
              </a:spcAft>
              <a:buFont typeface="Arial"/>
              <a:buChar char="•"/>
              <a:tabLst>
                <a:tab pos="433070" algn="l"/>
              </a:tabLst>
            </a:pPr>
            <a:r>
              <a:rPr sz="2800">
                <a:latin typeface="Trebuchet MS"/>
                <a:cs typeface="Trebuchet MS"/>
              </a:rPr>
              <a:t>Panel</a:t>
            </a:r>
            <a:r>
              <a:rPr sz="2800" spc="-90">
                <a:latin typeface="Trebuchet MS"/>
                <a:cs typeface="Trebuchet MS"/>
              </a:rPr>
              <a:t> </a:t>
            </a:r>
            <a:r>
              <a:rPr sz="2800">
                <a:latin typeface="Trebuchet MS"/>
                <a:cs typeface="Trebuchet MS"/>
              </a:rPr>
              <a:t>Q</a:t>
            </a:r>
            <a:r>
              <a:rPr sz="2800" spc="-95">
                <a:latin typeface="Trebuchet MS"/>
                <a:cs typeface="Trebuchet MS"/>
              </a:rPr>
              <a:t> </a:t>
            </a:r>
            <a:r>
              <a:rPr sz="2800">
                <a:latin typeface="Trebuchet MS"/>
                <a:cs typeface="Trebuchet MS"/>
              </a:rPr>
              <a:t>&amp;</a:t>
            </a:r>
            <a:r>
              <a:rPr sz="2800" spc="-210">
                <a:latin typeface="Trebuchet MS"/>
                <a:cs typeface="Trebuchet MS"/>
              </a:rPr>
              <a:t> </a:t>
            </a:r>
            <a:r>
              <a:rPr sz="2800">
                <a:latin typeface="Trebuchet MS"/>
                <a:cs typeface="Trebuchet MS"/>
              </a:rPr>
              <a:t>A:</a:t>
            </a:r>
            <a:r>
              <a:rPr sz="2800" spc="-95">
                <a:latin typeface="Trebuchet MS"/>
                <a:cs typeface="Trebuchet MS"/>
              </a:rPr>
              <a:t> </a:t>
            </a:r>
            <a:r>
              <a:rPr sz="2800">
                <a:latin typeface="Trebuchet MS"/>
                <a:cs typeface="Trebuchet MS"/>
              </a:rPr>
              <a:t>Experienced</a:t>
            </a:r>
            <a:r>
              <a:rPr sz="2800" spc="-75">
                <a:latin typeface="Trebuchet MS"/>
                <a:cs typeface="Trebuchet MS"/>
              </a:rPr>
              <a:t> </a:t>
            </a:r>
            <a:r>
              <a:rPr sz="2800">
                <a:latin typeface="Trebuchet MS"/>
                <a:cs typeface="Trebuchet MS"/>
              </a:rPr>
              <a:t>international</a:t>
            </a:r>
            <a:r>
              <a:rPr sz="2800" spc="-45">
                <a:latin typeface="Trebuchet MS"/>
                <a:cs typeface="Trebuchet MS"/>
              </a:rPr>
              <a:t> </a:t>
            </a:r>
            <a:r>
              <a:rPr sz="2800">
                <a:latin typeface="Trebuchet MS"/>
                <a:cs typeface="Trebuchet MS"/>
              </a:rPr>
              <a:t>GEs</a:t>
            </a:r>
            <a:r>
              <a:rPr sz="2800" spc="-90">
                <a:latin typeface="Trebuchet MS"/>
                <a:cs typeface="Trebuchet MS"/>
              </a:rPr>
              <a:t> </a:t>
            </a:r>
            <a:r>
              <a:rPr sz="2800" spc="-10">
                <a:latin typeface="Trebuchet MS"/>
                <a:cs typeface="Trebuchet MS"/>
              </a:rPr>
              <a:t>share </a:t>
            </a:r>
            <a:r>
              <a:rPr sz="2800">
                <a:latin typeface="Trebuchet MS"/>
                <a:cs typeface="Trebuchet MS"/>
              </a:rPr>
              <a:t>their</a:t>
            </a:r>
            <a:r>
              <a:rPr sz="2800" spc="-95">
                <a:latin typeface="Trebuchet MS"/>
                <a:cs typeface="Trebuchet MS"/>
              </a:rPr>
              <a:t> </a:t>
            </a:r>
            <a:r>
              <a:rPr sz="2800">
                <a:latin typeface="Trebuchet MS"/>
                <a:cs typeface="Trebuchet MS"/>
              </a:rPr>
              <a:t>advice</a:t>
            </a:r>
            <a:r>
              <a:rPr lang="en-US" sz="2800">
                <a:latin typeface="Trebuchet MS"/>
                <a:cs typeface="Trebuchet MS"/>
              </a:rPr>
              <a:t> (11 am-noon)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E7495649-9389-6B3B-ED59-B6B3FF22CE58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759162" y="478277"/>
            <a:ext cx="8687614" cy="553998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lvl1pPr>
              <a:defRPr sz="3600" b="0" i="0">
                <a:solidFill>
                  <a:schemeClr val="tx1"/>
                </a:solidFill>
                <a:latin typeface="Trebuchet MS"/>
                <a:ea typeface="+mj-ea"/>
                <a:cs typeface="Trebuchet MS"/>
              </a:defRPr>
            </a:lvl1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srgbClr val="007030"/>
                </a:solidFill>
                <a:effectLst/>
                <a:uLnTx/>
                <a:uFillTx/>
                <a:latin typeface="Source Sans Pro Black"/>
                <a:ea typeface="Source Sans Pro Black"/>
                <a:cs typeface="Arial"/>
              </a:rPr>
              <a:t>Agenda (9 am-noon)</a:t>
            </a:r>
            <a:endParaRPr kumimoji="0" lang="en-US" sz="36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rebuchet MS"/>
              <a:ea typeface="+mj-ea"/>
              <a:cs typeface="Trebuchet MS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4012691"/>
            <a:ext cx="448309" cy="2845435"/>
          </a:xfrm>
          <a:custGeom>
            <a:avLst/>
            <a:gdLst/>
            <a:ahLst/>
            <a:cxnLst/>
            <a:rect l="l" t="t" r="r" b="b"/>
            <a:pathLst>
              <a:path w="448309" h="2845434">
                <a:moveTo>
                  <a:pt x="0" y="0"/>
                </a:moveTo>
                <a:lnTo>
                  <a:pt x="0" y="2845307"/>
                </a:lnTo>
                <a:lnTo>
                  <a:pt x="448056" y="2845307"/>
                </a:lnTo>
                <a:lnTo>
                  <a:pt x="0" y="0"/>
                </a:lnTo>
                <a:close/>
              </a:path>
            </a:pathLst>
          </a:custGeom>
          <a:solidFill>
            <a:srgbClr val="90C225">
              <a:alpha val="850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756074" y="305412"/>
            <a:ext cx="10679851" cy="3821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40"/>
              <a:t>Teaching:</a:t>
            </a:r>
            <a:r>
              <a:rPr sz="2400" spc="-135"/>
              <a:t> </a:t>
            </a:r>
            <a:r>
              <a:rPr sz="2400"/>
              <a:t>The</a:t>
            </a:r>
            <a:r>
              <a:rPr sz="2400" spc="-55"/>
              <a:t> </a:t>
            </a:r>
            <a:r>
              <a:rPr sz="2400"/>
              <a:t>First</a:t>
            </a:r>
            <a:r>
              <a:rPr sz="2400" spc="-40"/>
              <a:t> </a:t>
            </a:r>
            <a:r>
              <a:rPr sz="2400"/>
              <a:t>Day</a:t>
            </a:r>
            <a:r>
              <a:rPr sz="2400" spc="-55"/>
              <a:t> </a:t>
            </a:r>
            <a:r>
              <a:rPr sz="2400"/>
              <a:t>of</a:t>
            </a:r>
            <a:r>
              <a:rPr sz="2400" spc="-40"/>
              <a:t> </a:t>
            </a:r>
            <a:r>
              <a:rPr sz="2400" spc="-10"/>
              <a:t>Class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899848" y="880301"/>
            <a:ext cx="8535011" cy="532838"/>
          </a:xfrm>
          <a:prstGeom prst="rect">
            <a:avLst/>
          </a:prstGeom>
        </p:spPr>
        <p:txBody>
          <a:bodyPr vert="horz" wrap="square" lIns="0" tIns="1009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795"/>
              </a:spcBef>
              <a:buClr>
                <a:srgbClr val="90C225"/>
              </a:buClr>
              <a:buSzPct val="78846"/>
              <a:tabLst>
                <a:tab pos="354965" algn="l"/>
              </a:tabLst>
            </a:pPr>
            <a:r>
              <a:rPr sz="2800">
                <a:solidFill>
                  <a:srgbClr val="404040"/>
                </a:solidFill>
                <a:latin typeface="Trebuchet MS"/>
                <a:cs typeface="Trebuchet MS"/>
              </a:rPr>
              <a:t>How</a:t>
            </a:r>
            <a:r>
              <a:rPr sz="2800" spc="-4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800">
                <a:solidFill>
                  <a:srgbClr val="404040"/>
                </a:solidFill>
                <a:latin typeface="Trebuchet MS"/>
                <a:cs typeface="Trebuchet MS"/>
              </a:rPr>
              <a:t>will</a:t>
            </a:r>
            <a:r>
              <a:rPr sz="2800" spc="-4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800">
                <a:solidFill>
                  <a:srgbClr val="404040"/>
                </a:solidFill>
                <a:latin typeface="Trebuchet MS"/>
                <a:cs typeface="Trebuchet MS"/>
              </a:rPr>
              <a:t>you</a:t>
            </a:r>
            <a:r>
              <a:rPr sz="2800" spc="-3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800">
                <a:solidFill>
                  <a:srgbClr val="404040"/>
                </a:solidFill>
                <a:latin typeface="Trebuchet MS"/>
                <a:cs typeface="Trebuchet MS"/>
              </a:rPr>
              <a:t>introduce</a:t>
            </a:r>
            <a:r>
              <a:rPr sz="2800" spc="-45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800">
                <a:solidFill>
                  <a:srgbClr val="404040"/>
                </a:solidFill>
                <a:latin typeface="Trebuchet MS"/>
                <a:cs typeface="Trebuchet MS"/>
              </a:rPr>
              <a:t>yourself</a:t>
            </a:r>
            <a:r>
              <a:rPr sz="2800" spc="-3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800">
                <a:solidFill>
                  <a:srgbClr val="404040"/>
                </a:solidFill>
                <a:latin typeface="Trebuchet MS"/>
                <a:cs typeface="Trebuchet MS"/>
              </a:rPr>
              <a:t>and</a:t>
            </a:r>
            <a:r>
              <a:rPr sz="2800" spc="-45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800">
                <a:solidFill>
                  <a:srgbClr val="404040"/>
                </a:solidFill>
                <a:latin typeface="Trebuchet MS"/>
                <a:cs typeface="Trebuchet MS"/>
              </a:rPr>
              <a:t>the</a:t>
            </a:r>
            <a:r>
              <a:rPr sz="2800" spc="-55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800" spc="-10">
                <a:solidFill>
                  <a:srgbClr val="404040"/>
                </a:solidFill>
                <a:latin typeface="Trebuchet MS"/>
                <a:cs typeface="Trebuchet MS"/>
              </a:rPr>
              <a:t>course?</a:t>
            </a:r>
            <a:endParaRPr sz="2800">
              <a:latin typeface="Trebuchet MS"/>
              <a:cs typeface="Trebuchet M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024D5A9-5F1A-F04F-AA4F-E0F5D5156AD8}"/>
              </a:ext>
            </a:extLst>
          </p:cNvPr>
          <p:cNvSpPr txBox="1"/>
          <p:nvPr/>
        </p:nvSpPr>
        <p:spPr>
          <a:xfrm>
            <a:off x="338245" y="1538753"/>
            <a:ext cx="8733544" cy="7736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755015" marR="99060" lvl="1" indent="-285750">
              <a:lnSpc>
                <a:spcPts val="2810"/>
              </a:lnSpc>
              <a:spcBef>
                <a:spcPts val="1035"/>
              </a:spcBef>
              <a:buClr>
                <a:srgbClr val="90C225"/>
              </a:buClr>
              <a:buSzPct val="78846"/>
              <a:buFont typeface="Wingdings 3"/>
              <a:buChar char=""/>
              <a:tabLst>
                <a:tab pos="756285" algn="l"/>
              </a:tabLst>
            </a:pPr>
            <a:r>
              <a:rPr lang="en-US" sz="2000" spc="-60">
                <a:solidFill>
                  <a:srgbClr val="404040"/>
                </a:solidFill>
                <a:latin typeface="Trebuchet MS"/>
                <a:cs typeface="Trebuchet MS"/>
              </a:rPr>
              <a:t>Tell </a:t>
            </a:r>
            <a:r>
              <a:rPr lang="en-US" sz="2000">
                <a:solidFill>
                  <a:srgbClr val="404040"/>
                </a:solidFill>
                <a:latin typeface="Trebuchet MS"/>
                <a:cs typeface="Trebuchet MS"/>
              </a:rPr>
              <a:t>students</a:t>
            </a:r>
            <a:r>
              <a:rPr lang="en-US" sz="2000" spc="-7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lang="en-US" sz="2000">
                <a:solidFill>
                  <a:srgbClr val="404040"/>
                </a:solidFill>
                <a:latin typeface="Trebuchet MS"/>
                <a:cs typeface="Trebuchet MS"/>
              </a:rPr>
              <a:t>what</a:t>
            </a:r>
            <a:r>
              <a:rPr lang="en-US" sz="2000" spc="-45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lang="en-US" sz="2000">
                <a:solidFill>
                  <a:srgbClr val="404040"/>
                </a:solidFill>
                <a:latin typeface="Trebuchet MS"/>
                <a:cs typeface="Trebuchet MS"/>
              </a:rPr>
              <a:t>to</a:t>
            </a:r>
            <a:r>
              <a:rPr lang="en-US" sz="2000" spc="-4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lang="en-US" sz="2000">
                <a:solidFill>
                  <a:srgbClr val="404040"/>
                </a:solidFill>
                <a:latin typeface="Trebuchet MS"/>
                <a:cs typeface="Trebuchet MS"/>
              </a:rPr>
              <a:t>call</a:t>
            </a:r>
            <a:r>
              <a:rPr lang="en-US" sz="2000" spc="-55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lang="en-US" sz="2000">
                <a:solidFill>
                  <a:srgbClr val="404040"/>
                </a:solidFill>
                <a:latin typeface="Trebuchet MS"/>
                <a:cs typeface="Trebuchet MS"/>
              </a:rPr>
              <a:t>you</a:t>
            </a:r>
            <a:r>
              <a:rPr lang="en-US" sz="2000" spc="-35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lang="en-US" sz="2000">
                <a:solidFill>
                  <a:srgbClr val="404040"/>
                </a:solidFill>
                <a:latin typeface="Trebuchet MS"/>
                <a:cs typeface="Trebuchet MS"/>
              </a:rPr>
              <a:t>(important!)</a:t>
            </a:r>
            <a:r>
              <a:rPr lang="en-US" sz="2000" spc="-8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lang="en-US" sz="2000" spc="-10">
                <a:solidFill>
                  <a:srgbClr val="404040"/>
                </a:solidFill>
                <a:latin typeface="Trebuchet MS"/>
                <a:cs typeface="Trebuchet MS"/>
              </a:rPr>
              <a:t>(Hint: </a:t>
            </a:r>
            <a:r>
              <a:rPr lang="en-US" sz="2000">
                <a:solidFill>
                  <a:srgbClr val="404040"/>
                </a:solidFill>
                <a:latin typeface="Trebuchet MS"/>
                <a:cs typeface="Trebuchet MS"/>
              </a:rPr>
              <a:t>first</a:t>
            </a:r>
            <a:r>
              <a:rPr lang="en-US" sz="2000" spc="-35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lang="en-US" sz="2000">
                <a:solidFill>
                  <a:srgbClr val="404040"/>
                </a:solidFill>
                <a:latin typeface="Trebuchet MS"/>
                <a:cs typeface="Trebuchet MS"/>
              </a:rPr>
              <a:t>names</a:t>
            </a:r>
            <a:r>
              <a:rPr lang="en-US" sz="2000" spc="-4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lang="en-US" sz="2000">
                <a:solidFill>
                  <a:srgbClr val="404040"/>
                </a:solidFill>
                <a:latin typeface="Trebuchet MS"/>
                <a:cs typeface="Trebuchet MS"/>
              </a:rPr>
              <a:t>are</a:t>
            </a:r>
            <a:r>
              <a:rPr lang="en-US" sz="2000" spc="-35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lang="en-US" sz="2000">
                <a:solidFill>
                  <a:srgbClr val="404040"/>
                </a:solidFill>
                <a:latin typeface="Trebuchet MS"/>
                <a:cs typeface="Trebuchet MS"/>
              </a:rPr>
              <a:t>the</a:t>
            </a:r>
            <a:r>
              <a:rPr lang="en-US" sz="2000" spc="-35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lang="en-US" sz="2000">
                <a:solidFill>
                  <a:srgbClr val="404040"/>
                </a:solidFill>
                <a:latin typeface="Trebuchet MS"/>
                <a:cs typeface="Trebuchet MS"/>
              </a:rPr>
              <a:t>most</a:t>
            </a:r>
            <a:r>
              <a:rPr lang="en-US" sz="2000" spc="-35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lang="en-US" sz="2000" spc="-10">
                <a:solidFill>
                  <a:srgbClr val="404040"/>
                </a:solidFill>
                <a:latin typeface="Trebuchet MS"/>
                <a:cs typeface="Trebuchet MS"/>
              </a:rPr>
              <a:t>common.)</a:t>
            </a:r>
            <a:endParaRPr lang="en-US" sz="2000">
              <a:latin typeface="Trebuchet MS"/>
              <a:cs typeface="Trebuchet MS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1887765-8056-0274-F748-CA6558F93E0A}"/>
              </a:ext>
            </a:extLst>
          </p:cNvPr>
          <p:cNvSpPr txBox="1"/>
          <p:nvPr/>
        </p:nvSpPr>
        <p:spPr>
          <a:xfrm>
            <a:off x="338245" y="2426795"/>
            <a:ext cx="609824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755650" lvl="1" indent="-285750">
              <a:lnSpc>
                <a:spcPct val="100000"/>
              </a:lnSpc>
              <a:spcBef>
                <a:spcPts val="640"/>
              </a:spcBef>
              <a:buClr>
                <a:srgbClr val="90C225"/>
              </a:buClr>
              <a:buSzPct val="78846"/>
              <a:buFont typeface="Wingdings 3"/>
              <a:buChar char=""/>
              <a:tabLst>
                <a:tab pos="755650" algn="l"/>
              </a:tabLst>
            </a:pPr>
            <a:r>
              <a:rPr lang="en-US" sz="2000">
                <a:solidFill>
                  <a:srgbClr val="404040"/>
                </a:solidFill>
                <a:latin typeface="Trebuchet MS"/>
                <a:cs typeface="Trebuchet MS"/>
              </a:rPr>
              <a:t>Share</a:t>
            </a:r>
            <a:r>
              <a:rPr lang="en-US" sz="2000" spc="-25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lang="en-US" sz="2000">
                <a:solidFill>
                  <a:srgbClr val="404040"/>
                </a:solidFill>
                <a:latin typeface="Trebuchet MS"/>
                <a:cs typeface="Trebuchet MS"/>
              </a:rPr>
              <a:t>a</a:t>
            </a:r>
            <a:r>
              <a:rPr lang="en-US" sz="2000" spc="-2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lang="en-US" sz="2000">
                <a:solidFill>
                  <a:srgbClr val="404040"/>
                </a:solidFill>
                <a:latin typeface="Trebuchet MS"/>
                <a:cs typeface="Trebuchet MS"/>
              </a:rPr>
              <a:t>bit</a:t>
            </a:r>
            <a:r>
              <a:rPr lang="en-US" sz="2000" spc="-15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lang="en-US" sz="2000">
                <a:solidFill>
                  <a:srgbClr val="404040"/>
                </a:solidFill>
                <a:latin typeface="Trebuchet MS"/>
                <a:cs typeface="Trebuchet MS"/>
              </a:rPr>
              <a:t>about</a:t>
            </a:r>
            <a:r>
              <a:rPr lang="en-US" sz="2000" spc="-2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lang="en-US" sz="2000" spc="-10">
                <a:solidFill>
                  <a:srgbClr val="404040"/>
                </a:solidFill>
                <a:latin typeface="Trebuchet MS"/>
                <a:cs typeface="Trebuchet MS"/>
              </a:rPr>
              <a:t>yourself.</a:t>
            </a:r>
            <a:endParaRPr lang="en-US" sz="2000">
              <a:latin typeface="Trebuchet MS"/>
              <a:cs typeface="Trebuchet MS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C400593-ED9A-BF6E-44B6-B49480CE4579}"/>
              </a:ext>
            </a:extLst>
          </p:cNvPr>
          <p:cNvSpPr txBox="1"/>
          <p:nvPr/>
        </p:nvSpPr>
        <p:spPr>
          <a:xfrm>
            <a:off x="332942" y="2920168"/>
            <a:ext cx="10679850" cy="77957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755015" marR="986155" lvl="1" indent="-285750">
              <a:lnSpc>
                <a:spcPts val="2810"/>
              </a:lnSpc>
              <a:spcBef>
                <a:spcPts val="1050"/>
              </a:spcBef>
              <a:buClr>
                <a:srgbClr val="90C225"/>
              </a:buClr>
              <a:buSzPct val="78846"/>
              <a:buFont typeface="Wingdings 3"/>
              <a:buChar char=""/>
              <a:tabLst>
                <a:tab pos="756285" algn="l"/>
              </a:tabLst>
            </a:pPr>
            <a:r>
              <a:rPr lang="en-US" sz="2000">
                <a:solidFill>
                  <a:srgbClr val="404040"/>
                </a:solidFill>
                <a:latin typeface="Trebuchet MS"/>
                <a:cs typeface="Trebuchet MS"/>
              </a:rPr>
              <a:t>Find</a:t>
            </a:r>
            <a:r>
              <a:rPr lang="en-US" sz="2000" spc="-45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lang="en-US" sz="2000">
                <a:solidFill>
                  <a:srgbClr val="404040"/>
                </a:solidFill>
                <a:latin typeface="Trebuchet MS"/>
                <a:cs typeface="Trebuchet MS"/>
              </a:rPr>
              <a:t>out</a:t>
            </a:r>
            <a:r>
              <a:rPr lang="en-US" sz="2000" spc="-2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lang="en-US" sz="2000">
                <a:solidFill>
                  <a:srgbClr val="404040"/>
                </a:solidFill>
                <a:latin typeface="Trebuchet MS"/>
                <a:cs typeface="Trebuchet MS"/>
              </a:rPr>
              <a:t>a</a:t>
            </a:r>
            <a:r>
              <a:rPr lang="en-US" sz="2000" spc="-3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lang="en-US" sz="2000">
                <a:solidFill>
                  <a:srgbClr val="404040"/>
                </a:solidFill>
                <a:latin typeface="Trebuchet MS"/>
                <a:cs typeface="Trebuchet MS"/>
              </a:rPr>
              <a:t>bit</a:t>
            </a:r>
            <a:r>
              <a:rPr lang="en-US" sz="2000" spc="-45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lang="en-US" sz="2000">
                <a:solidFill>
                  <a:srgbClr val="404040"/>
                </a:solidFill>
                <a:latin typeface="Trebuchet MS"/>
                <a:cs typeface="Trebuchet MS"/>
              </a:rPr>
              <a:t>about</a:t>
            </a:r>
            <a:r>
              <a:rPr lang="en-US" sz="2000" spc="-3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lang="en-US" sz="2000">
                <a:solidFill>
                  <a:srgbClr val="404040"/>
                </a:solidFill>
                <a:latin typeface="Trebuchet MS"/>
                <a:cs typeface="Trebuchet MS"/>
              </a:rPr>
              <a:t>your</a:t>
            </a:r>
            <a:r>
              <a:rPr lang="en-US" sz="2000" spc="-1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lang="en-US" sz="2000">
                <a:solidFill>
                  <a:srgbClr val="404040"/>
                </a:solidFill>
                <a:latin typeface="Trebuchet MS"/>
                <a:cs typeface="Trebuchet MS"/>
              </a:rPr>
              <a:t>students.</a:t>
            </a:r>
            <a:r>
              <a:rPr lang="en-US" sz="2000" spc="-75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lang="en-US" sz="2000" spc="-10">
                <a:solidFill>
                  <a:srgbClr val="404040"/>
                </a:solidFill>
                <a:latin typeface="Trebuchet MS"/>
                <a:cs typeface="Trebuchet MS"/>
              </a:rPr>
              <a:t>(Simple </a:t>
            </a:r>
            <a:r>
              <a:rPr lang="en-US" sz="2000">
                <a:solidFill>
                  <a:srgbClr val="404040"/>
                </a:solidFill>
                <a:latin typeface="Trebuchet MS"/>
                <a:cs typeface="Trebuchet MS"/>
              </a:rPr>
              <a:t>questions</a:t>
            </a:r>
            <a:r>
              <a:rPr lang="en-US" sz="2000" spc="-9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lang="en-US" sz="2000">
                <a:solidFill>
                  <a:srgbClr val="404040"/>
                </a:solidFill>
                <a:latin typeface="Trebuchet MS"/>
                <a:cs typeface="Trebuchet MS"/>
              </a:rPr>
              <a:t>or</a:t>
            </a:r>
            <a:r>
              <a:rPr lang="en-US" sz="2000" spc="-5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lang="en-US" sz="2000" spc="-10">
                <a:solidFill>
                  <a:srgbClr val="404040"/>
                </a:solidFill>
                <a:latin typeface="Trebuchet MS"/>
                <a:cs typeface="Trebuchet MS"/>
              </a:rPr>
              <a:t>self-</a:t>
            </a:r>
            <a:r>
              <a:rPr lang="en-US" sz="2000">
                <a:solidFill>
                  <a:srgbClr val="404040"/>
                </a:solidFill>
                <a:latin typeface="Trebuchet MS"/>
                <a:cs typeface="Trebuchet MS"/>
              </a:rPr>
              <a:t>introductions</a:t>
            </a:r>
            <a:r>
              <a:rPr lang="en-US" sz="2000" spc="-9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lang="en-US" sz="2000" spc="-10">
                <a:solidFill>
                  <a:srgbClr val="404040"/>
                </a:solidFill>
                <a:latin typeface="Trebuchet MS"/>
                <a:cs typeface="Trebuchet MS"/>
              </a:rPr>
              <a:t>work or you could do a longer ice-breaker.)</a:t>
            </a:r>
            <a:endParaRPr lang="en-US" sz="2000">
              <a:latin typeface="Trebuchet MS"/>
              <a:cs typeface="Trebuchet MS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3DB2B44-954A-3087-1F1C-F315C4D01805}"/>
              </a:ext>
            </a:extLst>
          </p:cNvPr>
          <p:cNvSpPr txBox="1"/>
          <p:nvPr/>
        </p:nvSpPr>
        <p:spPr>
          <a:xfrm>
            <a:off x="332942" y="3704478"/>
            <a:ext cx="10311477" cy="7591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755015" marR="5080" lvl="1" indent="-285750">
              <a:lnSpc>
                <a:spcPts val="2810"/>
              </a:lnSpc>
              <a:spcBef>
                <a:spcPts val="990"/>
              </a:spcBef>
              <a:buClr>
                <a:srgbClr val="90C225"/>
              </a:buClr>
              <a:buSzPct val="78846"/>
              <a:buFont typeface="Wingdings 3"/>
              <a:buChar char=""/>
              <a:tabLst>
                <a:tab pos="756285" algn="l"/>
              </a:tabLst>
            </a:pPr>
            <a:r>
              <a:rPr lang="en-US" sz="2000">
                <a:solidFill>
                  <a:srgbClr val="404040"/>
                </a:solidFill>
                <a:latin typeface="Trebuchet MS"/>
                <a:cs typeface="Trebuchet MS"/>
              </a:rPr>
              <a:t>Make</a:t>
            </a:r>
            <a:r>
              <a:rPr lang="en-US" sz="2000" spc="-65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lang="en-US" sz="2000">
                <a:solidFill>
                  <a:srgbClr val="404040"/>
                </a:solidFill>
                <a:latin typeface="Trebuchet MS"/>
                <a:cs typeface="Trebuchet MS"/>
              </a:rPr>
              <a:t>clear</a:t>
            </a:r>
            <a:r>
              <a:rPr lang="en-US" sz="2000" spc="-6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lang="en-US" sz="2000">
                <a:solidFill>
                  <a:srgbClr val="404040"/>
                </a:solidFill>
                <a:latin typeface="Trebuchet MS"/>
                <a:cs typeface="Trebuchet MS"/>
              </a:rPr>
              <a:t>that</a:t>
            </a:r>
            <a:r>
              <a:rPr lang="en-US" sz="2000" spc="-8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lang="en-US" sz="2000">
                <a:solidFill>
                  <a:srgbClr val="404040"/>
                </a:solidFill>
                <a:latin typeface="Trebuchet MS"/>
                <a:cs typeface="Trebuchet MS"/>
              </a:rPr>
              <a:t>questions</a:t>
            </a:r>
            <a:r>
              <a:rPr lang="en-US" sz="2000" spc="-85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lang="en-US" sz="2000">
                <a:solidFill>
                  <a:srgbClr val="404040"/>
                </a:solidFill>
                <a:latin typeface="Trebuchet MS"/>
                <a:cs typeface="Trebuchet MS"/>
              </a:rPr>
              <a:t>are</a:t>
            </a:r>
            <a:r>
              <a:rPr lang="en-US" sz="2000" spc="-55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lang="en-US" sz="2000">
                <a:solidFill>
                  <a:srgbClr val="404040"/>
                </a:solidFill>
                <a:latin typeface="Trebuchet MS"/>
                <a:cs typeface="Trebuchet MS"/>
              </a:rPr>
              <a:t>welcome.</a:t>
            </a:r>
            <a:r>
              <a:rPr lang="en-US" sz="2000" spc="-6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lang="en-US" sz="2000">
                <a:solidFill>
                  <a:srgbClr val="404040"/>
                </a:solidFill>
                <a:latin typeface="Trebuchet MS"/>
                <a:cs typeface="Trebuchet MS"/>
              </a:rPr>
              <a:t>Point</a:t>
            </a:r>
            <a:r>
              <a:rPr lang="en-US" sz="2000" spc="-6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lang="en-US" sz="2000" spc="-25">
                <a:solidFill>
                  <a:srgbClr val="404040"/>
                </a:solidFill>
                <a:latin typeface="Trebuchet MS"/>
                <a:cs typeface="Trebuchet MS"/>
              </a:rPr>
              <a:t>out </a:t>
            </a:r>
            <a:r>
              <a:rPr lang="en-US" sz="2000">
                <a:solidFill>
                  <a:srgbClr val="404040"/>
                </a:solidFill>
                <a:latin typeface="Trebuchet MS"/>
                <a:cs typeface="Trebuchet MS"/>
              </a:rPr>
              <a:t>your</a:t>
            </a:r>
            <a:r>
              <a:rPr lang="en-US" sz="2000" spc="-2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lang="en-US" sz="2000">
                <a:solidFill>
                  <a:srgbClr val="404040"/>
                </a:solidFill>
                <a:latin typeface="Trebuchet MS"/>
                <a:cs typeface="Trebuchet MS"/>
              </a:rPr>
              <a:t>UO</a:t>
            </a:r>
            <a:r>
              <a:rPr lang="en-US" sz="2000" spc="-4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lang="en-US" sz="2000">
                <a:solidFill>
                  <a:srgbClr val="404040"/>
                </a:solidFill>
                <a:latin typeface="Trebuchet MS"/>
                <a:cs typeface="Trebuchet MS"/>
              </a:rPr>
              <a:t>email</a:t>
            </a:r>
            <a:r>
              <a:rPr lang="en-US" sz="2000" spc="-5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lang="en-US" sz="2000">
                <a:solidFill>
                  <a:srgbClr val="404040"/>
                </a:solidFill>
                <a:latin typeface="Trebuchet MS"/>
                <a:cs typeface="Trebuchet MS"/>
              </a:rPr>
              <a:t>and</a:t>
            </a:r>
            <a:r>
              <a:rPr lang="en-US" sz="2000" spc="-35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lang="en-US" sz="2000">
                <a:solidFill>
                  <a:srgbClr val="404040"/>
                </a:solidFill>
                <a:latin typeface="Trebuchet MS"/>
                <a:cs typeface="Trebuchet MS"/>
              </a:rPr>
              <a:t>office</a:t>
            </a:r>
            <a:r>
              <a:rPr lang="en-US" sz="2000" spc="-35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lang="en-US" sz="2000" spc="-10">
                <a:solidFill>
                  <a:srgbClr val="404040"/>
                </a:solidFill>
                <a:latin typeface="Trebuchet MS"/>
                <a:cs typeface="Trebuchet MS"/>
              </a:rPr>
              <a:t>hours.</a:t>
            </a:r>
            <a:endParaRPr lang="en-US" sz="2000">
              <a:latin typeface="Trebuchet MS"/>
              <a:cs typeface="Trebuchet MS"/>
            </a:endParaRPr>
          </a:p>
          <a:p>
            <a:endParaRPr lang="en-US" sz="200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4C2DBFD-39FB-8A95-B650-59811C870AB9}"/>
              </a:ext>
            </a:extLst>
          </p:cNvPr>
          <p:cNvSpPr txBox="1"/>
          <p:nvPr/>
        </p:nvSpPr>
        <p:spPr>
          <a:xfrm>
            <a:off x="332942" y="4285455"/>
            <a:ext cx="720555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55650" lvl="1" indent="-285750">
              <a:spcBef>
                <a:spcPts val="640"/>
              </a:spcBef>
              <a:buClr>
                <a:srgbClr val="90C225"/>
              </a:buClr>
              <a:buSzPct val="78846"/>
              <a:buFont typeface="Wingdings 3"/>
              <a:buChar char=""/>
              <a:tabLst>
                <a:tab pos="755650" algn="l"/>
              </a:tabLst>
            </a:pPr>
            <a:r>
              <a:rPr lang="en-US" sz="2000">
                <a:solidFill>
                  <a:srgbClr val="404040"/>
                </a:solidFill>
                <a:latin typeface="Trebuchet MS"/>
                <a:cs typeface="Trebuchet MS"/>
              </a:rPr>
              <a:t>Share</a:t>
            </a:r>
            <a:r>
              <a:rPr lang="en-US" sz="2000" spc="-25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lang="en-US" sz="2000">
                <a:solidFill>
                  <a:srgbClr val="404040"/>
                </a:solidFill>
                <a:latin typeface="Trebuchet MS"/>
                <a:cs typeface="Trebuchet MS"/>
              </a:rPr>
              <a:t>a</a:t>
            </a:r>
            <a:r>
              <a:rPr lang="en-US" sz="2000" spc="-25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lang="en-US" sz="2000">
                <a:solidFill>
                  <a:srgbClr val="404040"/>
                </a:solidFill>
                <a:latin typeface="Trebuchet MS"/>
                <a:cs typeface="Trebuchet MS"/>
              </a:rPr>
              <a:t>bit</a:t>
            </a:r>
            <a:r>
              <a:rPr lang="en-US" sz="2000" spc="-2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lang="en-US" sz="2000">
                <a:solidFill>
                  <a:srgbClr val="404040"/>
                </a:solidFill>
                <a:latin typeface="Trebuchet MS"/>
                <a:cs typeface="Trebuchet MS"/>
              </a:rPr>
              <a:t>about</a:t>
            </a:r>
            <a:r>
              <a:rPr lang="en-US" sz="2000" spc="-2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lang="en-US" sz="2000">
                <a:solidFill>
                  <a:srgbClr val="404040"/>
                </a:solidFill>
                <a:latin typeface="Trebuchet MS"/>
                <a:cs typeface="Trebuchet MS"/>
              </a:rPr>
              <a:t>class</a:t>
            </a:r>
            <a:r>
              <a:rPr lang="en-US" sz="2000" spc="-3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lang="en-US" sz="2000" spc="-10">
                <a:solidFill>
                  <a:srgbClr val="404040"/>
                </a:solidFill>
                <a:latin typeface="Trebuchet MS"/>
                <a:cs typeface="Trebuchet MS"/>
              </a:rPr>
              <a:t>expectations. </a:t>
            </a:r>
          </a:p>
          <a:p>
            <a:endParaRPr lang="en-US" sz="200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412B7150-0D47-B76A-853F-2B5DD289C291}"/>
              </a:ext>
            </a:extLst>
          </p:cNvPr>
          <p:cNvSpPr txBox="1"/>
          <p:nvPr/>
        </p:nvSpPr>
        <p:spPr>
          <a:xfrm>
            <a:off x="332942" y="4863904"/>
            <a:ext cx="9020909" cy="10618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755650" lvl="1" indent="-285750">
              <a:spcBef>
                <a:spcPts val="640"/>
              </a:spcBef>
              <a:buClr>
                <a:srgbClr val="90C225"/>
              </a:buClr>
              <a:buSzPct val="78846"/>
              <a:buFont typeface="Wingdings 3"/>
              <a:buChar char=""/>
              <a:tabLst>
                <a:tab pos="755650" algn="l"/>
              </a:tabLst>
            </a:pPr>
            <a:r>
              <a:rPr lang="en-US" sz="2000" spc="-10">
                <a:solidFill>
                  <a:srgbClr val="404040"/>
                </a:solidFill>
                <a:latin typeface="Trebuchet MS"/>
                <a:cs typeface="Trebuchet MS"/>
              </a:rPr>
              <a:t>Most important: Share one or two real assets that you are bringing to the course and the students’ learning.</a:t>
            </a:r>
            <a:endParaRPr lang="en-US" sz="2000">
              <a:latin typeface="Trebuchet MS"/>
              <a:cs typeface="Trebuchet MS"/>
            </a:endParaRPr>
          </a:p>
          <a:p>
            <a:pPr marL="755650" lvl="1" indent="-285750">
              <a:lnSpc>
                <a:spcPct val="100000"/>
              </a:lnSpc>
              <a:spcBef>
                <a:spcPts val="640"/>
              </a:spcBef>
              <a:buClr>
                <a:srgbClr val="90C225"/>
              </a:buClr>
              <a:buSzPct val="78846"/>
              <a:buFont typeface="Wingdings 3"/>
              <a:buChar char=""/>
              <a:tabLst>
                <a:tab pos="755650" algn="l"/>
              </a:tabLst>
            </a:pPr>
            <a:endParaRPr lang="en-US" sz="1800" spc="-10">
              <a:solidFill>
                <a:srgbClr val="404040"/>
              </a:solidFill>
              <a:latin typeface="Trebuchet MS"/>
              <a:cs typeface="Trebuchet MS"/>
            </a:endParaRPr>
          </a:p>
        </p:txBody>
      </p:sp>
    </p:spTree>
    <p:extLst>
      <p:ext uri="{BB962C8B-B14F-4D97-AF65-F5344CB8AC3E}">
        <p14:creationId xmlns:p14="http://schemas.microsoft.com/office/powerpoint/2010/main" val="7720715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10" grpId="0"/>
      <p:bldP spid="11" grpId="0"/>
      <p:bldP spid="12" grpId="0"/>
      <p:bldP spid="15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4012691"/>
            <a:ext cx="448309" cy="2845435"/>
          </a:xfrm>
          <a:custGeom>
            <a:avLst/>
            <a:gdLst/>
            <a:ahLst/>
            <a:cxnLst/>
            <a:rect l="l" t="t" r="r" b="b"/>
            <a:pathLst>
              <a:path w="448309" h="2845434">
                <a:moveTo>
                  <a:pt x="0" y="0"/>
                </a:moveTo>
                <a:lnTo>
                  <a:pt x="0" y="2845307"/>
                </a:lnTo>
                <a:lnTo>
                  <a:pt x="448056" y="2845307"/>
                </a:lnTo>
                <a:lnTo>
                  <a:pt x="0" y="0"/>
                </a:lnTo>
                <a:close/>
              </a:path>
            </a:pathLst>
          </a:custGeom>
          <a:solidFill>
            <a:srgbClr val="90C225">
              <a:alpha val="850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759162" y="1494816"/>
            <a:ext cx="7962401" cy="998350"/>
          </a:xfrm>
          <a:prstGeom prst="rect">
            <a:avLst/>
          </a:prstGeom>
          <a:solidFill>
            <a:srgbClr val="B6DB85"/>
          </a:solidFill>
        </p:spPr>
        <p:txBody>
          <a:bodyPr vert="horz" wrap="square" lIns="0" tIns="13335" rIns="0" bIns="0" rtlCol="0" anchor="t">
            <a:spAutoFit/>
          </a:bodyPr>
          <a:lstStyle/>
          <a:p>
            <a:pPr marL="12700" marR="5080">
              <a:spcBef>
                <a:spcPts val="105"/>
              </a:spcBef>
              <a:buClr>
                <a:srgbClr val="90C225"/>
              </a:buClr>
              <a:buSzPct val="79687"/>
              <a:tabLst>
                <a:tab pos="355600" algn="l"/>
              </a:tabLst>
            </a:pPr>
            <a:r>
              <a:rPr lang="en-US" sz="3200">
                <a:solidFill>
                  <a:srgbClr val="404040"/>
                </a:solidFill>
                <a:latin typeface="Trebuchet MS"/>
                <a:cs typeface="Trebuchet MS"/>
              </a:rPr>
              <a:t>Task: </a:t>
            </a:r>
            <a:r>
              <a:rPr sz="3200">
                <a:solidFill>
                  <a:srgbClr val="404040"/>
                </a:solidFill>
                <a:latin typeface="Trebuchet MS"/>
                <a:cs typeface="Trebuchet MS"/>
              </a:rPr>
              <a:t>In</a:t>
            </a:r>
            <a:r>
              <a:rPr sz="3200" spc="-5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3200">
                <a:solidFill>
                  <a:srgbClr val="404040"/>
                </a:solidFill>
                <a:latin typeface="Trebuchet MS"/>
                <a:cs typeface="Trebuchet MS"/>
              </a:rPr>
              <a:t>groups</a:t>
            </a:r>
            <a:r>
              <a:rPr sz="3200" spc="-4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3200">
                <a:solidFill>
                  <a:srgbClr val="404040"/>
                </a:solidFill>
                <a:latin typeface="Trebuchet MS"/>
                <a:cs typeface="Trebuchet MS"/>
              </a:rPr>
              <a:t>of</a:t>
            </a:r>
            <a:r>
              <a:rPr sz="3200" spc="-55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3200" spc="-10">
                <a:solidFill>
                  <a:srgbClr val="404040"/>
                </a:solidFill>
                <a:latin typeface="Trebuchet MS"/>
                <a:cs typeface="Trebuchet MS"/>
              </a:rPr>
              <a:t>3-</a:t>
            </a:r>
            <a:r>
              <a:rPr sz="3200">
                <a:solidFill>
                  <a:srgbClr val="404040"/>
                </a:solidFill>
                <a:latin typeface="Trebuchet MS"/>
                <a:cs typeface="Trebuchet MS"/>
              </a:rPr>
              <a:t>4,</a:t>
            </a:r>
            <a:r>
              <a:rPr sz="3200" spc="-5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3200">
                <a:solidFill>
                  <a:srgbClr val="404040"/>
                </a:solidFill>
                <a:latin typeface="Trebuchet MS"/>
                <a:cs typeface="Trebuchet MS"/>
              </a:rPr>
              <a:t>practice</a:t>
            </a:r>
            <a:r>
              <a:rPr sz="3200" spc="-35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3200" spc="-10">
                <a:solidFill>
                  <a:srgbClr val="404040"/>
                </a:solidFill>
                <a:latin typeface="Trebuchet MS"/>
                <a:cs typeface="Trebuchet MS"/>
              </a:rPr>
              <a:t>introducing </a:t>
            </a:r>
            <a:r>
              <a:rPr sz="3200">
                <a:solidFill>
                  <a:srgbClr val="404040"/>
                </a:solidFill>
                <a:latin typeface="Trebuchet MS"/>
                <a:cs typeface="Trebuchet MS"/>
              </a:rPr>
              <a:t>yourself</a:t>
            </a:r>
            <a:r>
              <a:rPr sz="3200" spc="-6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3200">
                <a:solidFill>
                  <a:srgbClr val="404040"/>
                </a:solidFill>
                <a:latin typeface="Trebuchet MS"/>
                <a:cs typeface="Trebuchet MS"/>
              </a:rPr>
              <a:t>on</a:t>
            </a:r>
            <a:r>
              <a:rPr sz="3200" spc="-5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3200">
                <a:solidFill>
                  <a:srgbClr val="404040"/>
                </a:solidFill>
                <a:latin typeface="Trebuchet MS"/>
                <a:cs typeface="Trebuchet MS"/>
              </a:rPr>
              <a:t>the</a:t>
            </a:r>
            <a:r>
              <a:rPr sz="3200" spc="-45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3200">
                <a:solidFill>
                  <a:srgbClr val="404040"/>
                </a:solidFill>
                <a:latin typeface="Trebuchet MS"/>
                <a:cs typeface="Trebuchet MS"/>
              </a:rPr>
              <a:t>first</a:t>
            </a:r>
            <a:r>
              <a:rPr sz="3200" spc="-45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3200">
                <a:solidFill>
                  <a:srgbClr val="404040"/>
                </a:solidFill>
                <a:latin typeface="Trebuchet MS"/>
                <a:cs typeface="Trebuchet MS"/>
              </a:rPr>
              <a:t>day</a:t>
            </a:r>
            <a:r>
              <a:rPr sz="3200" spc="-5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3200">
                <a:solidFill>
                  <a:srgbClr val="404040"/>
                </a:solidFill>
                <a:latin typeface="Trebuchet MS"/>
                <a:cs typeface="Trebuchet MS"/>
              </a:rPr>
              <a:t>of</a:t>
            </a:r>
            <a:r>
              <a:rPr sz="3200" spc="-45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3200" spc="-10">
                <a:solidFill>
                  <a:srgbClr val="404040"/>
                </a:solidFill>
                <a:latin typeface="Trebuchet MS"/>
                <a:cs typeface="Trebuchet MS"/>
              </a:rPr>
              <a:t>class.</a:t>
            </a:r>
            <a:endParaRPr lang="en-US" sz="3200" spc="-10">
              <a:solidFill>
                <a:srgbClr val="404040"/>
              </a:solidFill>
              <a:latin typeface="Trebuchet MS"/>
              <a:cs typeface="Trebuchet M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EE72C15-3F7B-1002-6E1F-31DA671A43A2}"/>
              </a:ext>
            </a:extLst>
          </p:cNvPr>
          <p:cNvSpPr txBox="1"/>
          <p:nvPr/>
        </p:nvSpPr>
        <p:spPr>
          <a:xfrm>
            <a:off x="2199908" y="2955707"/>
            <a:ext cx="6137564" cy="17184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69900" marR="5080" lvl="3" indent="-457200">
              <a:spcBef>
                <a:spcPts val="105"/>
              </a:spcBef>
              <a:buClr>
                <a:srgbClr val="90C225"/>
              </a:buClr>
              <a:buSzPct val="79687"/>
              <a:buFont typeface="Wingdings 3"/>
              <a:buChar char=""/>
              <a:tabLst>
                <a:tab pos="355600" algn="l"/>
              </a:tabLst>
            </a:pPr>
            <a:r>
              <a:rPr lang="en-US" sz="3600" spc="-10">
                <a:solidFill>
                  <a:srgbClr val="000000"/>
                </a:solidFill>
                <a:latin typeface="Trebuchet MS"/>
                <a:cs typeface="Trebuchet MS"/>
              </a:rPr>
              <a:t>1-2 minutes per person</a:t>
            </a:r>
          </a:p>
          <a:p>
            <a:pPr marL="12700" marR="5080" lvl="3">
              <a:spcBef>
                <a:spcPts val="105"/>
              </a:spcBef>
              <a:buClr>
                <a:srgbClr val="90C225"/>
              </a:buClr>
              <a:buSzPct val="79687"/>
              <a:tabLst>
                <a:tab pos="355600" algn="l"/>
              </a:tabLst>
            </a:pPr>
            <a:endParaRPr lang="en-US" sz="3600" spc="-10">
              <a:solidFill>
                <a:srgbClr val="000000"/>
              </a:solidFill>
              <a:latin typeface="Trebuchet MS"/>
              <a:cs typeface="Trebuchet MS"/>
            </a:endParaRPr>
          </a:p>
          <a:p>
            <a:pPr marL="355600" marR="5080" lvl="2" indent="-342900">
              <a:spcBef>
                <a:spcPts val="105"/>
              </a:spcBef>
              <a:buClr>
                <a:srgbClr val="90C225"/>
              </a:buClr>
              <a:buSzPct val="79687"/>
              <a:buFont typeface="Wingdings 3"/>
              <a:buChar char=""/>
              <a:tabLst>
                <a:tab pos="355600" algn="l"/>
              </a:tabLst>
            </a:pPr>
            <a:r>
              <a:rPr lang="en-US" sz="3200" spc="-10">
                <a:solidFill>
                  <a:srgbClr val="404040"/>
                </a:solidFill>
                <a:latin typeface="Trebuchet MS"/>
                <a:cs typeface="Trebuchet MS"/>
              </a:rPr>
              <a:t>Ask for feedback: 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5A1197C-4AFA-E0B9-33B4-969F6F9777A2}"/>
              </a:ext>
            </a:extLst>
          </p:cNvPr>
          <p:cNvSpPr txBox="1"/>
          <p:nvPr/>
        </p:nvSpPr>
        <p:spPr>
          <a:xfrm>
            <a:off x="3048000" y="4685789"/>
            <a:ext cx="6719468" cy="13670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55600" marR="5080" lvl="2" indent="-342900">
              <a:spcBef>
                <a:spcPts val="105"/>
              </a:spcBef>
              <a:buClr>
                <a:srgbClr val="90C225"/>
              </a:buClr>
              <a:buSzPct val="79687"/>
              <a:buFont typeface="Wingdings 3"/>
              <a:buChar char=""/>
              <a:tabLst>
                <a:tab pos="355600" algn="l"/>
              </a:tabLst>
            </a:pPr>
            <a:r>
              <a:rPr lang="en-US" sz="3200" spc="-10">
                <a:solidFill>
                  <a:srgbClr val="404040"/>
                </a:solidFill>
                <a:latin typeface="Trebuchet MS"/>
                <a:cs typeface="Trebuchet MS"/>
              </a:rPr>
              <a:t>What worked well?</a:t>
            </a:r>
          </a:p>
          <a:p>
            <a:pPr marL="355600" marR="5080" lvl="2" indent="-342900">
              <a:spcBef>
                <a:spcPts val="105"/>
              </a:spcBef>
              <a:buClr>
                <a:srgbClr val="90C225"/>
              </a:buClr>
              <a:buSzPct val="79687"/>
              <a:buFont typeface="Wingdings 3"/>
              <a:buChar char=""/>
              <a:tabLst>
                <a:tab pos="355600" algn="l"/>
              </a:tabLst>
            </a:pPr>
            <a:r>
              <a:rPr lang="en-US" sz="3200" spc="-10">
                <a:solidFill>
                  <a:srgbClr val="404040"/>
                </a:solidFill>
                <a:latin typeface="Trebuchet MS"/>
                <a:cs typeface="Trebuchet MS"/>
              </a:rPr>
              <a:t>Any suggestion for improvement? </a:t>
            </a:r>
          </a:p>
          <a:p>
            <a:endParaRPr lang="en-US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5F8790B3-4634-72F0-7546-64ADAABB3874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759162" y="478277"/>
            <a:ext cx="8687614" cy="553998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lvl1pPr>
              <a:defRPr sz="3600" b="0" i="0">
                <a:solidFill>
                  <a:schemeClr val="tx1"/>
                </a:solidFill>
                <a:latin typeface="Trebuchet MS"/>
                <a:ea typeface="+mj-ea"/>
                <a:cs typeface="Trebuchet MS"/>
              </a:defRPr>
            </a:lvl1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srgbClr val="007030"/>
                </a:solidFill>
                <a:effectLst/>
                <a:uLnTx/>
                <a:uFillTx/>
                <a:latin typeface="Source Sans Pro Black"/>
                <a:ea typeface="Source Sans Pro Black"/>
                <a:cs typeface="Arial"/>
              </a:rPr>
              <a:t>First Day of Class: Practice</a:t>
            </a:r>
            <a:endParaRPr kumimoji="0" lang="en-US" sz="36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rebuchet MS"/>
              <a:ea typeface="+mj-ea"/>
              <a:cs typeface="Trebuchet MS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4432F1-01F7-07BB-2102-2259FDB6F0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5901" y="1719607"/>
            <a:ext cx="8966199" cy="2508131"/>
          </a:xfrm>
        </p:spPr>
        <p:txBody>
          <a:bodyPr spcFirstLastPara="1" wrap="square" lIns="0" tIns="0" rIns="0" bIns="0" anchor="ctr" anchorCtr="0">
            <a:noAutofit/>
          </a:bodyPr>
          <a:lstStyle/>
          <a:p>
            <a:r>
              <a:rPr lang="en-US" sz="4800" b="0" dirty="0">
                <a:solidFill>
                  <a:srgbClr val="007030"/>
                </a:solidFill>
                <a:latin typeface="Source Sans Pro Black"/>
                <a:ea typeface="Source Sans Pro Black"/>
                <a:cs typeface="Arial"/>
              </a:rPr>
              <a:t>Teaching US Undergraduates: Strategies for International GEs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14DD9439-BF6B-5485-DE4C-9338E6E0454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38973" y="4227738"/>
            <a:ext cx="4761557" cy="1204451"/>
          </a:xfrm>
        </p:spPr>
        <p:txBody>
          <a:bodyPr lIns="0" tIns="0" rIns="0" bIns="0" anchor="t" anchorCtr="0"/>
          <a:lstStyle/>
          <a:p>
            <a:r>
              <a:rPr lang="en-US" dirty="0">
                <a:latin typeface="Source Sans Pro"/>
                <a:ea typeface="Source Sans Pro"/>
              </a:rPr>
              <a:t>Dr. Ali </a:t>
            </a:r>
            <a:r>
              <a:rPr lang="en-US" dirty="0" err="1">
                <a:latin typeface="Source Sans Pro"/>
                <a:ea typeface="Source Sans Pro"/>
              </a:rPr>
              <a:t>Söken</a:t>
            </a:r>
            <a:r>
              <a:rPr lang="en-US" dirty="0">
                <a:latin typeface="Source Sans Pro"/>
                <a:ea typeface="Source Sans Pro"/>
              </a:rPr>
              <a:t>, Faculty Consultant, Teaching Engagement Program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628870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3A0024-6E39-AC17-4D39-64C1E0143CB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237761" y="756213"/>
            <a:ext cx="5667756" cy="1042944"/>
          </a:xfrm>
        </p:spPr>
        <p:txBody>
          <a:bodyPr spcFirstLastPara="1" wrap="square" lIns="0" tIns="0" rIns="0" bIns="0" anchor="ctr" anchorCtr="0">
            <a:noAutofit/>
          </a:bodyPr>
          <a:lstStyle/>
          <a:p>
            <a:r>
              <a:rPr lang="en-US" sz="4400">
                <a:latin typeface="Source Sans Pro"/>
                <a:ea typeface="Source Sans Pro"/>
                <a:cs typeface="Arial"/>
              </a:rPr>
              <a:t>Who I am</a:t>
            </a:r>
            <a:endParaRPr lang="en-US" sz="4400">
              <a:latin typeface="Source Sans Pro"/>
              <a:ea typeface="Source Sans Pro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D7C21FF-8239-716F-9A0E-E1AEDA10E39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237761" y="1977938"/>
            <a:ext cx="4889695" cy="3911092"/>
          </a:xfrm>
        </p:spPr>
        <p:txBody>
          <a:bodyPr lIns="0" tIns="0" rIns="0" bIns="0" anchor="t">
            <a:normAutofit/>
          </a:bodyPr>
          <a:lstStyle/>
          <a:p>
            <a:pPr marL="342900" indent="-342900">
              <a:buChar char="•"/>
            </a:pPr>
            <a:r>
              <a:rPr lang="en-US">
                <a:latin typeface="Trebuchet MS"/>
                <a:ea typeface="Source Sans Pro"/>
              </a:rPr>
              <a:t>Ali </a:t>
            </a:r>
            <a:r>
              <a:rPr lang="en-US" err="1">
                <a:latin typeface="Trebuchet MS"/>
                <a:ea typeface="Source Sans Pro"/>
              </a:rPr>
              <a:t>Söken</a:t>
            </a:r>
            <a:r>
              <a:rPr lang="en-US">
                <a:latin typeface="Trebuchet MS"/>
                <a:ea typeface="Source Sans Pro"/>
              </a:rPr>
              <a:t>, he/his </a:t>
            </a:r>
            <a:endParaRPr lang="en-US">
              <a:latin typeface="Trebuchet MS"/>
              <a:ea typeface="Source Sans Pro" panose="020B0503030403020204" pitchFamily="34" charset="0"/>
            </a:endParaRPr>
          </a:p>
          <a:p>
            <a:pPr marL="342900" indent="-342900">
              <a:buChar char="•"/>
            </a:pPr>
            <a:r>
              <a:rPr lang="en-US">
                <a:latin typeface="Trebuchet MS"/>
                <a:ea typeface="Source Sans Pro"/>
              </a:rPr>
              <a:t>Faculty Consultant</a:t>
            </a:r>
          </a:p>
          <a:p>
            <a:pPr marL="342900" indent="-342900">
              <a:buChar char="•"/>
            </a:pPr>
            <a:r>
              <a:rPr lang="en-US">
                <a:latin typeface="Trebuchet MS"/>
                <a:ea typeface="Source Sans Pro"/>
              </a:rPr>
              <a:t>First-gen, international student from Turkey. Coming from a low-income family</a:t>
            </a:r>
            <a:endParaRPr lang="en-US">
              <a:latin typeface="Trebuchet MS"/>
              <a:ea typeface="Source Sans Pro" panose="020B0503030403020204" pitchFamily="34" charset="0"/>
            </a:endParaRPr>
          </a:p>
          <a:p>
            <a:pPr marL="342900" indent="-342900">
              <a:buChar char="•"/>
            </a:pPr>
            <a:r>
              <a:rPr lang="en-US" err="1">
                <a:latin typeface="Trebuchet MS"/>
                <a:ea typeface="Source Sans Pro"/>
              </a:rPr>
              <a:t>Ph.D</a:t>
            </a:r>
            <a:r>
              <a:rPr lang="en-US">
                <a:latin typeface="Trebuchet MS"/>
                <a:ea typeface="Source Sans Pro"/>
              </a:rPr>
              <a:t> in Teacher Education and Curriculum Studies</a:t>
            </a:r>
            <a:endParaRPr lang="en-US">
              <a:latin typeface="Trebuchet MS"/>
              <a:ea typeface="Source Sans Pro" panose="020B0503030403020204" pitchFamily="34" charset="0"/>
            </a:endParaRPr>
          </a:p>
          <a:p>
            <a:pPr marL="342900" indent="-342900">
              <a:buChar char="•"/>
            </a:pPr>
            <a:r>
              <a:rPr lang="en-US">
                <a:latin typeface="Trebuchet MS"/>
                <a:ea typeface="Source Sans Pro"/>
              </a:rPr>
              <a:t>Family – 6 year-old daughter, love cooking</a:t>
            </a:r>
            <a:endParaRPr lang="en-US">
              <a:latin typeface="Trebuchet MS"/>
              <a:ea typeface="Source Sans Pro" panose="020B05030304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1925966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7AF27122-2822-C17E-DBE7-4C5E4D1CFB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8676" y="1829605"/>
            <a:ext cx="9987378" cy="2954655"/>
          </a:xfrm>
        </p:spPr>
        <p:txBody>
          <a:bodyPr/>
          <a:lstStyle/>
          <a:p>
            <a:r>
              <a:rPr lang="en-US" sz="4800" b="0">
                <a:solidFill>
                  <a:srgbClr val="007030"/>
                </a:solidFill>
                <a:latin typeface="Source Sans Pro Black"/>
                <a:ea typeface="Source Sans Pro Black"/>
                <a:cs typeface="Arial"/>
              </a:rPr>
              <a:t>You are ENOUGH!</a:t>
            </a:r>
            <a:br>
              <a:rPr lang="en-US" sz="4800" b="0">
                <a:solidFill>
                  <a:srgbClr val="007030"/>
                </a:solidFill>
                <a:latin typeface="Source Sans Pro Black"/>
                <a:ea typeface="Source Sans Pro Black"/>
                <a:cs typeface="Arial"/>
              </a:rPr>
            </a:br>
            <a:r>
              <a:rPr lang="en-US" sz="4800" b="0">
                <a:solidFill>
                  <a:srgbClr val="007030"/>
                </a:solidFill>
                <a:latin typeface="Source Sans Pro Black"/>
                <a:ea typeface="Source Sans Pro Black"/>
                <a:cs typeface="Arial"/>
              </a:rPr>
              <a:t>You are not alone…</a:t>
            </a:r>
            <a:br>
              <a:rPr lang="en-US" sz="4800" b="0">
                <a:solidFill>
                  <a:srgbClr val="007030"/>
                </a:solidFill>
                <a:latin typeface="Source Sans Pro Black"/>
                <a:ea typeface="Source Sans Pro Black"/>
                <a:cs typeface="Arial"/>
              </a:rPr>
            </a:br>
            <a:r>
              <a:rPr lang="en-US" sz="4800" b="0">
                <a:solidFill>
                  <a:srgbClr val="007030"/>
                </a:solidFill>
                <a:latin typeface="Source Sans Pro Black"/>
                <a:ea typeface="Source Sans Pro Black"/>
                <a:cs typeface="Arial"/>
              </a:rPr>
              <a:t>You already have what it takes to succeed.</a:t>
            </a:r>
          </a:p>
        </p:txBody>
      </p:sp>
    </p:spTree>
    <p:extLst>
      <p:ext uri="{BB962C8B-B14F-4D97-AF65-F5344CB8AC3E}">
        <p14:creationId xmlns:p14="http://schemas.microsoft.com/office/powerpoint/2010/main" val="147077072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120AFE-71ED-AF2E-D0B1-399F65C4EAC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>
                <a:solidFill>
                  <a:srgbClr val="007030"/>
                </a:solidFill>
                <a:latin typeface="Source Sans Pro Black"/>
                <a:ea typeface="Source Sans Pro Black"/>
                <a:cs typeface="Arial"/>
              </a:rPr>
              <a:t>Asset vs. Deficit based Approach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04FD1D5-83A7-52E1-65A7-38BEF5581ED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730035" y="5732711"/>
            <a:ext cx="8484678" cy="788585"/>
          </a:xfrm>
        </p:spPr>
        <p:txBody>
          <a:bodyPr lIns="0" tIns="0" rIns="0" bIns="0" anchor="t">
            <a:normAutofit/>
          </a:bodyPr>
          <a:lstStyle/>
          <a:p>
            <a:endParaRPr lang="en-US" sz="1900">
              <a:solidFill>
                <a:srgbClr val="000000"/>
              </a:solidFill>
              <a:latin typeface="Source Sans Pro"/>
              <a:ea typeface="Source Sans Pro"/>
            </a:endParaRPr>
          </a:p>
          <a:p>
            <a:r>
              <a:rPr lang="en-US" sz="1900">
                <a:latin typeface="Source Sans Pro"/>
                <a:ea typeface="Source Sans Pro"/>
              </a:rPr>
              <a:t>Reference: </a:t>
            </a:r>
            <a:r>
              <a:rPr lang="en-US" sz="1900">
                <a:latin typeface="Source Sans Pro"/>
                <a:ea typeface="Source Sans Pro"/>
                <a:hlinkClick r:id="rId3"/>
              </a:rPr>
              <a:t>https://www.memphis.edu/ess/module4/page3.php</a:t>
            </a:r>
            <a:endParaRPr lang="en-US" sz="1900">
              <a:ea typeface="Source Sans Pro"/>
            </a:endParaRPr>
          </a:p>
          <a:p>
            <a:endParaRPr lang="en-US">
              <a:latin typeface="Source Sans Pro"/>
              <a:ea typeface="Source Sans Pro"/>
            </a:endParaRPr>
          </a:p>
          <a:p>
            <a:endParaRPr lang="en-US">
              <a:latin typeface="Source Sans Pro"/>
              <a:ea typeface="Source Sans Pro"/>
            </a:endParaRPr>
          </a:p>
          <a:p>
            <a:endParaRPr lang="en-US">
              <a:latin typeface="Source Sans Pro"/>
              <a:ea typeface="Source Sans Pro"/>
            </a:endParaRPr>
          </a:p>
          <a:p>
            <a:endParaRPr lang="en-US">
              <a:latin typeface="Source Sans Pro"/>
              <a:ea typeface="Source Sans Pro"/>
            </a:endParaRPr>
          </a:p>
          <a:p>
            <a:endParaRPr lang="en-US">
              <a:ea typeface="Source Sans Pro"/>
            </a:endParaRP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53E224EB-BAF1-2C57-6FC3-3E8C9D278D9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34125982"/>
              </p:ext>
            </p:extLst>
          </p:nvPr>
        </p:nvGraphicFramePr>
        <p:xfrm>
          <a:off x="361627" y="2143932"/>
          <a:ext cx="6170002" cy="3611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85001">
                  <a:extLst>
                    <a:ext uri="{9D8B030D-6E8A-4147-A177-3AD203B41FA5}">
                      <a16:colId xmlns:a16="http://schemas.microsoft.com/office/drawing/2014/main" val="3207793905"/>
                    </a:ext>
                  </a:extLst>
                </a:gridCol>
                <a:gridCol w="3085001">
                  <a:extLst>
                    <a:ext uri="{9D8B030D-6E8A-4147-A177-3AD203B41FA5}">
                      <a16:colId xmlns:a16="http://schemas.microsoft.com/office/drawing/2014/main" val="1557244839"/>
                    </a:ext>
                  </a:extLst>
                </a:gridCol>
              </a:tblGrid>
              <a:tr h="429793">
                <a:tc>
                  <a:txBody>
                    <a:bodyPr/>
                    <a:lstStyle/>
                    <a:p>
                      <a:r>
                        <a:rPr lang="en-US" b="1" dirty="0">
                          <a:solidFill>
                            <a:schemeClr val="tx1"/>
                          </a:solidFill>
                          <a:effectLst/>
                        </a:rPr>
                        <a:t>Asset Based</a:t>
                      </a:r>
                      <a:endParaRPr lang="en-US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95250" marR="95250" marT="95250" marB="95250" anchor="ctr">
                    <a:lnL w="190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>
                          <a:solidFill>
                            <a:schemeClr val="tx1"/>
                          </a:solidFill>
                          <a:effectLst/>
                        </a:rPr>
                        <a:t>Deficit Based</a:t>
                      </a:r>
                      <a:endParaRPr lang="en-US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95250" marR="95250" marT="95250" marB="95250" anchor="ctr">
                    <a:lnL w="190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DD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68075256"/>
                  </a:ext>
                </a:extLst>
              </a:tr>
              <a:tr h="429793">
                <a:tc>
                  <a:txBody>
                    <a:bodyPr/>
                    <a:lstStyle/>
                    <a:p>
                      <a:r>
                        <a:rPr lang="en-US">
                          <a:effectLst/>
                        </a:rPr>
                        <a:t>Strengths Driven</a:t>
                      </a:r>
                    </a:p>
                  </a:txBody>
                  <a:tcPr marL="95250" marR="95250" marT="95250" marB="95250" anchor="ctr">
                    <a:lnL w="190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>
                          <a:effectLst/>
                        </a:rPr>
                        <a:t>Needs Driven</a:t>
                      </a:r>
                    </a:p>
                  </a:txBody>
                  <a:tcPr marL="95250" marR="95250" marT="95250" marB="95250" anchor="ctr">
                    <a:lnL w="190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64061374"/>
                  </a:ext>
                </a:extLst>
              </a:tr>
              <a:tr h="429793">
                <a:tc>
                  <a:txBody>
                    <a:bodyPr/>
                    <a:lstStyle/>
                    <a:p>
                      <a:r>
                        <a:rPr lang="en-US">
                          <a:effectLst/>
                        </a:rPr>
                        <a:t>Opportunity focus</a:t>
                      </a:r>
                    </a:p>
                  </a:txBody>
                  <a:tcPr marL="95250" marR="95250" marT="95250" marB="95250" anchor="ctr">
                    <a:lnL w="190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>
                          <a:effectLst/>
                        </a:rPr>
                        <a:t>Problems focused</a:t>
                      </a:r>
                    </a:p>
                  </a:txBody>
                  <a:tcPr marL="95250" marR="95250" marT="95250" marB="95250" anchor="ctr">
                    <a:lnL w="190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04987066"/>
                  </a:ext>
                </a:extLst>
              </a:tr>
              <a:tr h="429793">
                <a:tc>
                  <a:txBody>
                    <a:bodyPr/>
                    <a:lstStyle/>
                    <a:p>
                      <a:r>
                        <a:rPr lang="en-US">
                          <a:effectLst/>
                        </a:rPr>
                        <a:t>Internally focused</a:t>
                      </a:r>
                    </a:p>
                  </a:txBody>
                  <a:tcPr marL="95250" marR="95250" marT="95250" marB="95250" anchor="ctr">
                    <a:lnL w="190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>
                          <a:effectLst/>
                        </a:rPr>
                        <a:t>Externally focused</a:t>
                      </a:r>
                    </a:p>
                  </a:txBody>
                  <a:tcPr marL="95250" marR="95250" marT="95250" marB="95250" anchor="ctr">
                    <a:lnL w="190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83862958"/>
                  </a:ext>
                </a:extLst>
              </a:tr>
              <a:tr h="680506">
                <a:tc>
                  <a:txBody>
                    <a:bodyPr/>
                    <a:lstStyle/>
                    <a:p>
                      <a:r>
                        <a:rPr lang="en-US">
                          <a:effectLst/>
                        </a:rPr>
                        <a:t>What is present that we can build upon?</a:t>
                      </a:r>
                    </a:p>
                  </a:txBody>
                  <a:tcPr marL="95250" marR="95250" marT="95250" marB="95250" anchor="ctr">
                    <a:lnL w="190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>
                          <a:effectLst/>
                        </a:rPr>
                        <a:t>What is missing that we must go find?</a:t>
                      </a:r>
                    </a:p>
                  </a:txBody>
                  <a:tcPr marL="95250" marR="95250" marT="95250" marB="95250" anchor="ctr">
                    <a:lnL w="190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75137167"/>
                  </a:ext>
                </a:extLst>
              </a:tr>
              <a:tr h="931219">
                <a:tc>
                  <a:txBody>
                    <a:bodyPr/>
                    <a:lstStyle/>
                    <a:p>
                      <a:r>
                        <a:rPr lang="en-US">
                          <a:effectLst/>
                        </a:rPr>
                        <a:t>May lead to new, unexpected responses to community wishes?</a:t>
                      </a:r>
                    </a:p>
                  </a:txBody>
                  <a:tcPr marL="95250" marR="95250" marT="95250" marB="95250" anchor="ctr">
                    <a:lnL w="190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effectLst/>
                        </a:rPr>
                        <a:t>May lead to downward spiral of burnout, depression, or dysfunction?</a:t>
                      </a:r>
                    </a:p>
                  </a:txBody>
                  <a:tcPr marL="95250" marR="95250" marT="95250" marB="95250" anchor="ctr">
                    <a:lnL w="190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25984740"/>
                  </a:ext>
                </a:extLst>
              </a:tr>
            </a:tbl>
          </a:graphicData>
        </a:graphic>
      </p:graphicFrame>
      <p:pic>
        <p:nvPicPr>
          <p:cNvPr id="4" name="Picture 3" descr="Appreciative Inquiry​&#10;Cartoon of people on a mountain with shovels pointing at something​&#10;&#10;The one with asset based says &quot;Look at what we've got!!​&quot;&#10;&#10;The other one with deficit focused says &quot;look at what we're missing!!​&quot;">
            <a:extLst>
              <a:ext uri="{FF2B5EF4-FFF2-40B4-BE49-F238E27FC236}">
                <a16:creationId xmlns:a16="http://schemas.microsoft.com/office/drawing/2014/main" id="{061EE7D9-11A1-E103-2069-A8FBC47B911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30623" y="2225943"/>
            <a:ext cx="5330449" cy="34264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715929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D5FE5D-3C15-BE67-D3C0-D8828DD1161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>
                <a:solidFill>
                  <a:srgbClr val="007030"/>
                </a:solidFill>
                <a:latin typeface="Source Sans Pro Black"/>
                <a:ea typeface="Source Sans Pro Black"/>
                <a:cs typeface="Arial"/>
              </a:rPr>
              <a:t>Navigating Emotional Labor</a:t>
            </a:r>
            <a:endParaRPr lang="en-US">
              <a:latin typeface="Source Sans Pro"/>
              <a:ea typeface="Source Sans Pro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2ECD36B-8716-8170-BC44-B3AF7C543EF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 lIns="0" tIns="0" rIns="0" bIns="0" anchor="t"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/>
              <a:t>Teaching in a new setting is </a:t>
            </a:r>
            <a:r>
              <a:rPr lang="en-US" sz="2400" i="1"/>
              <a:t>real work</a:t>
            </a:r>
            <a:endParaRPr lang="en-US" sz="240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/>
              <a:t>Struggle ≠ failure—it means you </a:t>
            </a:r>
            <a:r>
              <a:rPr lang="en-US" sz="2400" i="1"/>
              <a:t>care</a:t>
            </a:r>
            <a:endParaRPr lang="en-US" sz="240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/>
              <a:t>Emotional labor → </a:t>
            </a:r>
            <a:r>
              <a:rPr lang="en-US" sz="2400" i="1"/>
              <a:t>empathy, insight, growth</a:t>
            </a:r>
            <a:endParaRPr lang="en-US" sz="2400">
              <a:latin typeface="Source Sans Pro"/>
              <a:ea typeface="Source Sans Pro"/>
              <a:cs typeface="Times New Roman"/>
            </a:endParaRPr>
          </a:p>
          <a:p>
            <a:endParaRPr lang="en-US">
              <a:ea typeface="Source Sans Pro"/>
            </a:endParaRPr>
          </a:p>
        </p:txBody>
      </p:sp>
    </p:spTree>
    <p:extLst>
      <p:ext uri="{BB962C8B-B14F-4D97-AF65-F5344CB8AC3E}">
        <p14:creationId xmlns:p14="http://schemas.microsoft.com/office/powerpoint/2010/main" val="39059576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D5FE5D-3C15-BE67-D3C0-D8828DD1161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>
                <a:solidFill>
                  <a:srgbClr val="007030"/>
                </a:solidFill>
                <a:latin typeface="Source Sans Pro Black"/>
                <a:ea typeface="Source Sans Pro Black"/>
                <a:cs typeface="Arial"/>
              </a:rPr>
              <a:t>Building a Supportive Community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2ECD36B-8716-8170-BC44-B3AF7C543EF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 lIns="0" tIns="0" rIns="0" bIns="0" anchor="t"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/>
              <a:t>Quick check-ins → trust &amp; care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/>
              <a:t>You bring </a:t>
            </a:r>
            <a:r>
              <a:rPr lang="en-US" sz="2400" i="1"/>
              <a:t>global perspectives</a:t>
            </a:r>
            <a:endParaRPr lang="en-US" sz="240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/>
              <a:t>Polls &amp; feedback = shared ownership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/>
              <a:t>Belonging grows with </a:t>
            </a:r>
            <a:r>
              <a:rPr lang="en-US" sz="2400" i="1"/>
              <a:t>presence</a:t>
            </a:r>
            <a:r>
              <a:rPr lang="en-US" sz="2400"/>
              <a:t> + </a:t>
            </a:r>
            <a:r>
              <a:rPr lang="en-US" sz="2400" i="1"/>
              <a:t>structure</a:t>
            </a:r>
            <a:endParaRPr lang="en-US" sz="2400">
              <a:ea typeface="Source Sans Pro" panose="020B0503030403020204" pitchFamily="34" charset="0"/>
              <a:cs typeface="Times New Roman"/>
            </a:endParaRPr>
          </a:p>
          <a:p>
            <a:pPr marL="457200" indent="-457200">
              <a:buChar char="•"/>
            </a:pPr>
            <a:endParaRPr lang="en-US" sz="3000">
              <a:latin typeface="Source Sans Pro"/>
              <a:ea typeface="Source Sans Pro"/>
              <a:cs typeface="Times New Roman"/>
            </a:endParaRPr>
          </a:p>
          <a:p>
            <a:endParaRPr lang="en-US">
              <a:ea typeface="Source Sans Pro"/>
            </a:endParaRPr>
          </a:p>
        </p:txBody>
      </p:sp>
    </p:spTree>
    <p:extLst>
      <p:ext uri="{BB962C8B-B14F-4D97-AF65-F5344CB8AC3E}">
        <p14:creationId xmlns:p14="http://schemas.microsoft.com/office/powerpoint/2010/main" val="248075509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D5FE5D-3C15-BE67-D3C0-D8828DD1161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>
                <a:solidFill>
                  <a:srgbClr val="007030"/>
                </a:solidFill>
                <a:latin typeface="Source Sans Pro Black"/>
                <a:ea typeface="Source Sans Pro Black"/>
                <a:cs typeface="Arial"/>
              </a:rPr>
              <a:t>Humanize Your Teaching Practice</a:t>
            </a:r>
            <a:endParaRPr lang="en-US">
              <a:latin typeface="Source Sans Pro"/>
              <a:ea typeface="Source Sans Pro"/>
              <a:cs typeface="Arial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2ECD36B-8716-8170-BC44-B3AF7C543EF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 lIns="0" tIns="0" rIns="0" bIns="0" anchor="t"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/>
              <a:t>You're a </a:t>
            </a:r>
            <a:r>
              <a:rPr lang="en-US" sz="2400" i="1"/>
              <a:t>facilitator</a:t>
            </a:r>
            <a:endParaRPr lang="en-US" sz="240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/>
              <a:t>Everyone teaches </a:t>
            </a:r>
            <a:r>
              <a:rPr lang="en-US" sz="2400" i="1"/>
              <a:t>and</a:t>
            </a:r>
            <a:r>
              <a:rPr lang="en-US" sz="2400"/>
              <a:t> learns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/>
              <a:t>“I don’t know”—models curiosity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/>
              <a:t>Grow </a:t>
            </a:r>
            <a:r>
              <a:rPr lang="en-US" sz="2400" i="1"/>
              <a:t>with</a:t>
            </a:r>
            <a:r>
              <a:rPr lang="en-US" sz="2400"/>
              <a:t> your students</a:t>
            </a:r>
          </a:p>
          <a:p>
            <a:endParaRPr lang="en-US">
              <a:ea typeface="Source Sans Pro"/>
            </a:endParaRPr>
          </a:p>
        </p:txBody>
      </p:sp>
    </p:spTree>
    <p:extLst>
      <p:ext uri="{BB962C8B-B14F-4D97-AF65-F5344CB8AC3E}">
        <p14:creationId xmlns:p14="http://schemas.microsoft.com/office/powerpoint/2010/main" val="99775024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7FEBAD-12E8-2EE9-C625-A423E7EE49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3900" y="2038432"/>
            <a:ext cx="7837431" cy="2281187"/>
          </a:xfrm>
        </p:spPr>
        <p:txBody>
          <a:bodyPr/>
          <a:lstStyle/>
          <a:p>
            <a:r>
              <a:rPr lang="en-US">
                <a:latin typeface="Source Sans Pro Black"/>
                <a:ea typeface="Source Sans Pro Black"/>
              </a:rPr>
              <a:t>TEP is here to help!</a:t>
            </a:r>
            <a:endParaRPr lang="en-US">
              <a:ea typeface="Source Sans Pro Black"/>
            </a:endParaRPr>
          </a:p>
        </p:txBody>
      </p:sp>
    </p:spTree>
    <p:extLst>
      <p:ext uri="{BB962C8B-B14F-4D97-AF65-F5344CB8AC3E}">
        <p14:creationId xmlns:p14="http://schemas.microsoft.com/office/powerpoint/2010/main" val="317253664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017AC9D-F1FC-E27D-ABE1-8E12BD16BA2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62555" y="1391591"/>
            <a:ext cx="7730929" cy="2702150"/>
          </a:xfrm>
        </p:spPr>
        <p:txBody>
          <a:bodyPr wrap="square" lIns="0" tIns="0" rIns="0" bIns="0" anchor="t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>
                <a:latin typeface="Trebuchet MS"/>
                <a:ea typeface="Calibri"/>
                <a:cs typeface="Calibri"/>
              </a:rPr>
              <a:t>Please write:</a:t>
            </a:r>
            <a:endParaRPr lang="en-US"/>
          </a:p>
          <a:p>
            <a:pPr marL="171450" indent="-171450" algn="l">
              <a:lnSpc>
                <a:spcPct val="150000"/>
              </a:lnSpc>
              <a:buFont typeface="Arial"/>
              <a:buChar char="•"/>
            </a:pPr>
            <a:r>
              <a:rPr lang="en-US" sz="2400">
                <a:latin typeface="Trebuchet MS"/>
                <a:ea typeface="Calibri"/>
                <a:cs typeface="Calibri"/>
              </a:rPr>
              <a:t>Name you want to be called</a:t>
            </a:r>
          </a:p>
          <a:p>
            <a:pPr marL="171450" indent="-171450" algn="l">
              <a:lnSpc>
                <a:spcPct val="150000"/>
              </a:lnSpc>
              <a:buFont typeface="Arial"/>
              <a:buChar char="•"/>
            </a:pPr>
            <a:r>
              <a:rPr lang="en-US" sz="2400">
                <a:latin typeface="Trebuchet MS"/>
                <a:ea typeface="Calibri"/>
                <a:cs typeface="Calibri"/>
              </a:rPr>
              <a:t>Department &amp; program</a:t>
            </a:r>
          </a:p>
          <a:p>
            <a:pPr marL="171450" indent="-171450" algn="l">
              <a:lnSpc>
                <a:spcPct val="150000"/>
              </a:lnSpc>
              <a:buFont typeface="Arial"/>
              <a:buChar char="•"/>
            </a:pPr>
            <a:r>
              <a:rPr lang="en-US" sz="2400">
                <a:latin typeface="Trebuchet MS"/>
                <a:ea typeface="Calibri"/>
                <a:cs typeface="Calibri"/>
              </a:rPr>
              <a:t>Place you call HOME</a:t>
            </a:r>
          </a:p>
          <a:p>
            <a:pPr marL="171450" indent="-171450" algn="l">
              <a:lnSpc>
                <a:spcPct val="150000"/>
              </a:lnSpc>
              <a:buFont typeface="Arial"/>
              <a:buChar char="•"/>
            </a:pPr>
            <a:r>
              <a:rPr lang="en-US" sz="2400">
                <a:latin typeface="Trebuchet MS"/>
                <a:ea typeface="Calibri"/>
                <a:cs typeface="Calibri"/>
              </a:rPr>
              <a:t>Favorite free time activity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E06A6211-5862-FC96-57E6-1819795B6E2B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759162" y="478277"/>
            <a:ext cx="8687614" cy="553998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lvl1pPr>
              <a:defRPr sz="3600" b="0" i="0">
                <a:solidFill>
                  <a:schemeClr val="tx1"/>
                </a:solidFill>
                <a:latin typeface="Trebuchet MS"/>
                <a:ea typeface="+mj-ea"/>
                <a:cs typeface="Trebuchet MS"/>
              </a:defRPr>
            </a:lvl1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srgbClr val="007030"/>
                </a:solidFill>
                <a:effectLst/>
                <a:uLnTx/>
                <a:uFillTx/>
                <a:latin typeface="Source Sans Pro Black"/>
                <a:ea typeface="Source Sans Pro Black"/>
                <a:cs typeface="Arial"/>
              </a:rPr>
              <a:t>Name Tent</a:t>
            </a:r>
            <a:endParaRPr kumimoji="0" lang="en-US" sz="36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rebuchet MS"/>
              <a:ea typeface="+mj-ea"/>
              <a:cs typeface="Trebuchet MS"/>
            </a:endParaRPr>
          </a:p>
        </p:txBody>
      </p:sp>
    </p:spTree>
    <p:extLst>
      <p:ext uri="{BB962C8B-B14F-4D97-AF65-F5344CB8AC3E}">
        <p14:creationId xmlns:p14="http://schemas.microsoft.com/office/powerpoint/2010/main" val="233496178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CDE5615B-92BF-00DD-7E36-A0B98FBE9D0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 spcFirstLastPara="1" wrap="square" lIns="0" tIns="0" rIns="0" bIns="0" anchor="ctr" anchorCtr="0">
            <a:noAutofit/>
          </a:bodyPr>
          <a:lstStyle/>
          <a:p>
            <a:r>
              <a:rPr lang="en-US" b="1">
                <a:solidFill>
                  <a:srgbClr val="007030"/>
                </a:solidFill>
                <a:latin typeface="Source Sans Pro Black"/>
                <a:ea typeface="Source Sans Pro Black"/>
                <a:cs typeface="Arial"/>
              </a:rPr>
              <a:t>Teaching Engagement Program [TEP]</a:t>
            </a:r>
            <a:endParaRPr lang="en-US" sz="4400">
              <a:latin typeface="Source Sans Pro"/>
              <a:ea typeface="Source Serif Pro"/>
            </a:endParaRPr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65A6C021-FB37-7163-8921-682159A5849F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742950" y="1759769"/>
            <a:ext cx="5863716" cy="873254"/>
          </a:xfrm>
        </p:spPr>
        <p:txBody>
          <a:bodyPr/>
          <a:lstStyle/>
          <a:p>
            <a:r>
              <a:rPr lang="en-US" sz="2800" b="0">
                <a:latin typeface="Source Sans Pro Black"/>
                <a:ea typeface="Source Sans Pro Black"/>
              </a:rPr>
              <a:t>We provide teaching support to GEs and faculty across campus through:</a:t>
            </a:r>
            <a:endParaRPr lang="en-US" sz="2800" b="0">
              <a:ea typeface="Source Sans Pro Black"/>
            </a:endParaRP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CDE5C5AF-638E-85D2-8976-60923B9F8F0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742950" y="2912170"/>
            <a:ext cx="5863715" cy="2850762"/>
          </a:xfrm>
        </p:spPr>
        <p:txBody>
          <a:bodyPr lIns="0" tIns="0" rIns="0" bIns="0" anchor="t">
            <a:noAutofit/>
          </a:bodyPr>
          <a:lstStyle/>
          <a:p>
            <a:pPr marL="285750" indent="-28575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,Sans-Serif"/>
              <a:buChar char="•"/>
            </a:pPr>
            <a:r>
              <a:rPr lang="en-US">
                <a:latin typeface="Source Sans Pro"/>
                <a:ea typeface="Source Sans Pro"/>
                <a:hlinkClick r:id="rId3"/>
              </a:rPr>
              <a:t>Individual consultations</a:t>
            </a:r>
            <a:endParaRPr lang="en-US">
              <a:ea typeface="Source Sans Pro"/>
            </a:endParaRPr>
          </a:p>
          <a:p>
            <a:pPr marL="285750" indent="-28575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,Sans-Serif"/>
              <a:buChar char="•"/>
            </a:pPr>
            <a:r>
              <a:rPr lang="en-US">
                <a:latin typeface="Source Sans Pro"/>
                <a:ea typeface="Source Sans Pro"/>
                <a:hlinkClick r:id="rId4"/>
              </a:rPr>
              <a:t>Teaching workshops</a:t>
            </a:r>
            <a:r>
              <a:rPr lang="en-US">
                <a:latin typeface="Source Sans Pro"/>
                <a:ea typeface="Source Sans Pro"/>
              </a:rPr>
              <a:t> </a:t>
            </a:r>
          </a:p>
          <a:p>
            <a:pPr marL="285750" indent="-28575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,Sans-Serif"/>
              <a:buChar char="•"/>
            </a:pPr>
            <a:r>
              <a:rPr lang="en-US">
                <a:latin typeface="Source Sans Pro"/>
                <a:ea typeface="Source Sans Pro"/>
                <a:hlinkClick r:id="rId5"/>
              </a:rPr>
              <a:t>Graduate Teaching Initiative</a:t>
            </a:r>
            <a:r>
              <a:rPr lang="en-US">
                <a:latin typeface="Source Sans Pro"/>
                <a:ea typeface="Source Sans Pro"/>
              </a:rPr>
              <a:t> certificate</a:t>
            </a:r>
          </a:p>
          <a:p>
            <a:pPr marL="285750" indent="-28575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,Sans-Serif"/>
              <a:buChar char="•"/>
            </a:pPr>
            <a:r>
              <a:rPr lang="en-US">
                <a:latin typeface="Source Sans Pro"/>
                <a:ea typeface="Source Sans Pro"/>
                <a:hlinkClick r:id="rId6"/>
              </a:rPr>
              <a:t>Teaching Support and Innovation</a:t>
            </a:r>
            <a:r>
              <a:rPr lang="en-US">
                <a:latin typeface="Source Sans Pro"/>
                <a:ea typeface="Source Sans Pro"/>
              </a:rPr>
              <a:t> website</a:t>
            </a:r>
          </a:p>
          <a:p>
            <a:pPr marL="285750" indent="-28575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,Sans-Serif"/>
              <a:buChar char="•"/>
            </a:pPr>
            <a:r>
              <a:rPr lang="en-US">
                <a:latin typeface="Source Sans Pro"/>
                <a:ea typeface="Source Sans Pro"/>
              </a:rPr>
              <a:t>Teaching awards, like the </a:t>
            </a:r>
            <a:r>
              <a:rPr lang="en-US">
                <a:latin typeface="Source Sans Pro"/>
                <a:ea typeface="Source Sans Pro"/>
                <a:hlinkClick r:id="rId7"/>
              </a:rPr>
              <a:t>Kimble Award</a:t>
            </a:r>
            <a:r>
              <a:rPr lang="en-US">
                <a:latin typeface="Source Sans Pro"/>
                <a:ea typeface="Source Sans Pro"/>
              </a:rPr>
              <a:t> for GEs</a:t>
            </a:r>
            <a:endParaRPr 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9601E4C-EE41-53C2-CC31-ABD00C612B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6961359" y="5758554"/>
            <a:ext cx="44885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>
                <a:latin typeface="Source Sans Pro" panose="020B0503030403020204" pitchFamily="34" charset="0"/>
              </a:rPr>
              <a:t>TEP offices located in Straub Hall—4</a:t>
            </a:r>
            <a:r>
              <a:rPr lang="en-US" baseline="30000">
                <a:latin typeface="Source Sans Pro" panose="020B0503030403020204" pitchFamily="34" charset="0"/>
              </a:rPr>
              <a:t>th</a:t>
            </a:r>
            <a:r>
              <a:rPr lang="en-US">
                <a:latin typeface="Source Sans Pro" panose="020B0503030403020204" pitchFamily="34" charset="0"/>
              </a:rPr>
              <a:t> Floor</a:t>
            </a:r>
          </a:p>
        </p:txBody>
      </p:sp>
      <p:pic>
        <p:nvPicPr>
          <p:cNvPr id="12" name="Picture 11" descr="Straub Hall from the front with trees on either side">
            <a:extLst>
              <a:ext uri="{FF2B5EF4-FFF2-40B4-BE49-F238E27FC236}">
                <a16:creationId xmlns:a16="http://schemas.microsoft.com/office/drawing/2014/main" id="{D042A94A-80D9-4B50-71CA-8E288E2A8542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348" b="-348"/>
          <a:stretch/>
        </p:blipFill>
        <p:spPr>
          <a:xfrm>
            <a:off x="6974276" y="1994837"/>
            <a:ext cx="4493621" cy="3556823"/>
          </a:xfrm>
          <a:prstGeom prst="rect">
            <a:avLst/>
          </a:prstGeom>
          <a:ln w="12700">
            <a:solidFill>
              <a:srgbClr val="00703C"/>
            </a:solidFill>
          </a:ln>
        </p:spPr>
      </p:pic>
    </p:spTree>
    <p:extLst>
      <p:ext uri="{BB962C8B-B14F-4D97-AF65-F5344CB8AC3E}">
        <p14:creationId xmlns:p14="http://schemas.microsoft.com/office/powerpoint/2010/main" val="245144251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B558CB-E00E-E67F-C243-3EBDC20ECA4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 spcFirstLastPara="1" wrap="square" lIns="0" tIns="0" rIns="0" bIns="0" anchor="t" anchorCtr="0">
            <a:noAutofit/>
          </a:bodyPr>
          <a:lstStyle/>
          <a:p>
            <a:r>
              <a:rPr lang="en-US" b="1">
                <a:solidFill>
                  <a:srgbClr val="007030"/>
                </a:solidFill>
                <a:latin typeface="Source Sans Pro Black"/>
                <a:ea typeface="Source Sans Pro Black"/>
                <a:cs typeface="Arial"/>
              </a:rPr>
              <a:t>You are not alone!</a:t>
            </a:r>
            <a:endParaRPr lang="en-US">
              <a:latin typeface="Source Sans Pro"/>
              <a:ea typeface="Source Sans Pro"/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B9CF8A4-E180-0606-E95E-FE14F2AF23B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742950" y="1677332"/>
            <a:ext cx="5026914" cy="716768"/>
          </a:xfrm>
        </p:spPr>
        <p:txBody>
          <a:bodyPr/>
          <a:lstStyle/>
          <a:p>
            <a:r>
              <a:rPr lang="en-US">
                <a:latin typeface="Source Sans Pro Black"/>
                <a:ea typeface="Source Sans Pro Black"/>
              </a:rPr>
              <a:t>For teaching support, in addition to your unit:</a:t>
            </a:r>
            <a:endParaRPr lang="en-US">
              <a:latin typeface="Source Sans Pro Black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78C002D-54A5-5C1F-6F9A-FA98633DB5E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742950" y="2520526"/>
            <a:ext cx="5026914" cy="3911499"/>
          </a:xfrm>
        </p:spPr>
        <p:txBody>
          <a:bodyPr lIns="0" tIns="0" rIns="0" bIns="0" anchor="t">
            <a:normAutofit/>
          </a:bodyPr>
          <a:lstStyle/>
          <a:p>
            <a:r>
              <a:rPr lang="en-US">
                <a:latin typeface="Source Sans Pro"/>
                <a:ea typeface="Source Sans Pro"/>
              </a:rPr>
              <a:t>Connect with TEP and UO Online for</a:t>
            </a:r>
            <a:endParaRPr lang="en-US">
              <a:ea typeface="Source Sans Pro" panose="020B0503030403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>
                <a:latin typeface="Source Sans Pro"/>
                <a:ea typeface="Source Sans Pro"/>
              </a:rPr>
              <a:t>Consultations (aka any teaching related questions or discussion)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>
                <a:latin typeface="Source Sans Pro"/>
                <a:ea typeface="Source Sans Pro"/>
              </a:rPr>
              <a:t>Workshops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>
                <a:latin typeface="Source Sans Pro"/>
                <a:ea typeface="Source Sans Pro"/>
              </a:rPr>
              <a:t>Course observations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>
                <a:latin typeface="Source Sans Pro"/>
                <a:ea typeface="Source Sans Pro"/>
              </a:rPr>
              <a:t>Graduate Teaching Initiative certificate and community</a:t>
            </a:r>
          </a:p>
          <a:p>
            <a:r>
              <a:rPr lang="en-US">
                <a:latin typeface="Source Sans Pro"/>
                <a:ea typeface="Source Sans Pro"/>
              </a:rPr>
              <a:t>Connect with AEC for any questions on student accommodations in your courses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F3417B51-1F82-4588-2D6D-784D05F5EBA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422136" y="1677334"/>
            <a:ext cx="5039204" cy="446381"/>
          </a:xfrm>
        </p:spPr>
        <p:txBody>
          <a:bodyPr/>
          <a:lstStyle/>
          <a:p>
            <a:r>
              <a:rPr lang="en-US">
                <a:latin typeface="Source Sans Pro Black"/>
                <a:ea typeface="Source Sans Pro Black"/>
              </a:rPr>
              <a:t>In supporting your students: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E6FA894-329B-98AC-9770-84232B286650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422136" y="2385957"/>
            <a:ext cx="4842559" cy="3911499"/>
          </a:xfrm>
        </p:spPr>
        <p:txBody>
          <a:bodyPr lIns="0" tIns="0" rIns="0" bIns="0" anchor="t">
            <a:normAutofit/>
          </a:bodyPr>
          <a:lstStyle/>
          <a:p>
            <a:r>
              <a:rPr lang="en-US">
                <a:latin typeface="Source Sans Pro"/>
                <a:ea typeface="Source Sans Pro"/>
              </a:rPr>
              <a:t>You can always reach out or refer your students to:</a:t>
            </a:r>
          </a:p>
          <a:p>
            <a:pPr marL="342900" indent="-342900">
              <a:buChar char="•"/>
            </a:pPr>
            <a:r>
              <a:rPr lang="en-US">
                <a:latin typeface="Source Sans Pro"/>
                <a:ea typeface="Source Sans Pro"/>
              </a:rPr>
              <a:t>Dean of Students, including their Student Care Team</a:t>
            </a:r>
            <a:endParaRPr lang="en-US">
              <a:ea typeface="Source Sans Pro"/>
            </a:endParaRPr>
          </a:p>
          <a:p>
            <a:pPr marL="342900" indent="-342900">
              <a:buFont typeface="Arial,Sans-Serif" panose="020B0604020202020204" pitchFamily="34" charset="0"/>
              <a:buChar char="•"/>
            </a:pPr>
            <a:r>
              <a:rPr lang="en-US">
                <a:latin typeface="Source Sans Pro"/>
                <a:ea typeface="Source Sans Pro"/>
              </a:rPr>
              <a:t>Tutoring and Academic Engagement Center (TAEC)</a:t>
            </a:r>
          </a:p>
          <a:p>
            <a:pPr marL="342900" indent="-342900">
              <a:buFont typeface="Arial,Sans-Serif" panose="020B0604020202020204" pitchFamily="34" charset="0"/>
              <a:buChar char="•"/>
            </a:pPr>
            <a:r>
              <a:rPr lang="en-US">
                <a:latin typeface="Source Sans Pro"/>
                <a:ea typeface="Source Sans Pro"/>
              </a:rPr>
              <a:t>Counseling Services</a:t>
            </a:r>
          </a:p>
          <a:p>
            <a:r>
              <a:rPr lang="en-US">
                <a:latin typeface="Source Sans Pro"/>
                <a:ea typeface="Source Sans Pro"/>
              </a:rPr>
              <a:t>Not sure where to refer a student or what to do? Contact the Dean of Students.</a:t>
            </a:r>
          </a:p>
        </p:txBody>
      </p:sp>
    </p:spTree>
    <p:extLst>
      <p:ext uri="{BB962C8B-B14F-4D97-AF65-F5344CB8AC3E}">
        <p14:creationId xmlns:p14="http://schemas.microsoft.com/office/powerpoint/2010/main" val="274493213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CD9071C-2118-1C3C-00E9-415072BAA1A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1022CA72-2A63-428F-B586-37BA5AB6D2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52B5B67-25BE-1D68-B39B-0DE5D1C9A9F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32015" y="4495568"/>
            <a:ext cx="3861960" cy="1905232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rtl="0">
              <a:spcBef>
                <a:spcPct val="0"/>
              </a:spcBef>
            </a:pPr>
            <a:r>
              <a:rPr lang="en-US" sz="3200" b="1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TEP International GE Success Series</a:t>
            </a:r>
            <a:endParaRPr lang="en-US" sz="3200" kern="120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95C8260E-968F-44E8-A823-ABB43131192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86584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2C1BBA94-3F40-40AA-8BB9-E69E25E537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7889" y="-1"/>
            <a:ext cx="11231745" cy="413142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A qr code for GE support page">
            <a:extLst>
              <a:ext uri="{FF2B5EF4-FFF2-40B4-BE49-F238E27FC236}">
                <a16:creationId xmlns:a16="http://schemas.microsoft.com/office/drawing/2014/main" id="{9C80A57B-7187-2FC9-887C-11FE5A162AC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0686" y="254164"/>
            <a:ext cx="3426462" cy="3426462"/>
          </a:xfrm>
          <a:prstGeom prst="rect">
            <a:avLst/>
          </a:prstGeom>
        </p:spPr>
      </p:pic>
      <p:pic>
        <p:nvPicPr>
          <p:cNvPr id="3" name="Picture 2" descr="A screenshot of GE support page, IGE sessions part ">
            <a:extLst>
              <a:ext uri="{FF2B5EF4-FFF2-40B4-BE49-F238E27FC236}">
                <a16:creationId xmlns:a16="http://schemas.microsoft.com/office/drawing/2014/main" id="{C9CBFE63-B7DA-78BF-FA41-8BDBC312394F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88337" y="2762"/>
            <a:ext cx="7359949" cy="4125655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FE43805F-24A6-46A4-B19B-54F2834735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3837444" y="5460209"/>
            <a:ext cx="1790365" cy="45719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1BAA32F-8B18-B53B-F720-F9F5CA7B848D}"/>
              </a:ext>
            </a:extLst>
          </p:cNvPr>
          <p:cNvSpPr txBox="1"/>
          <p:nvPr/>
        </p:nvSpPr>
        <p:spPr>
          <a:xfrm>
            <a:off x="5060595" y="4927629"/>
            <a:ext cx="6634049" cy="1041109"/>
          </a:xfrm>
          <a:prstGeom prst="rect">
            <a:avLst/>
          </a:prstGeom>
        </p:spPr>
        <p:txBody>
          <a:bodyPr rot="0" spcFirstLastPara="0" vertOverflow="overflow" horzOverflow="overflow" vert="horz" lIns="91440" tIns="45720" rIns="91440" bIns="45720" numCol="1" spcCol="0" rtlCol="0" fromWordArt="0" anchor="ctr" anchorCtr="0" forceAA="0" compatLnSpc="1">
            <a:prstTxWarp prst="textNoShape">
              <a:avLst/>
            </a:prstTxWarp>
            <a:normAutofit/>
          </a:bodyPr>
          <a:lstStyle/>
          <a:p>
            <a:pPr algn="l" rtl="0">
              <a:lnSpc>
                <a:spcPct val="90000"/>
              </a:lnSpc>
              <a:spcAft>
                <a:spcPts val="600"/>
              </a:spcAft>
            </a:pPr>
            <a:r>
              <a:rPr lang="en-US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teaching.uoregon.edu</a:t>
            </a:r>
            <a:r>
              <a:rPr lang="en-US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/services/graduate-employee-teaching-support</a:t>
            </a:r>
            <a:endParaRPr lang="en-US" kern="1200" dirty="0">
              <a:solidFill>
                <a:schemeClr val="tx1"/>
              </a:solidFill>
              <a:latin typeface="+mn-lt"/>
              <a:ea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08560628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004A824-5B96-0442-563F-FCC866B4A99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80A4E1-5B5F-C4CA-613A-28366559F88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1469" y="0"/>
            <a:ext cx="10706102" cy="1057656"/>
          </a:xfrm>
        </p:spPr>
        <p:txBody>
          <a:bodyPr/>
          <a:lstStyle/>
          <a:p>
            <a:r>
              <a:rPr lang="en-US" b="1">
                <a:solidFill>
                  <a:srgbClr val="007030"/>
                </a:solidFill>
                <a:latin typeface="Source Sans Pro Black"/>
                <a:ea typeface="Source Sans Pro Black"/>
                <a:cs typeface="Arial"/>
              </a:rPr>
              <a:t>TEP – GE Support</a:t>
            </a:r>
            <a:endParaRPr lang="en-US">
              <a:solidFill>
                <a:srgbClr val="000000"/>
              </a:solidFill>
              <a:latin typeface="Source Sans Pro Black"/>
              <a:ea typeface="Source Sans Pro Black"/>
              <a:cs typeface="Arial"/>
            </a:endParaRPr>
          </a:p>
        </p:txBody>
      </p:sp>
      <p:pic>
        <p:nvPicPr>
          <p:cNvPr id="7" name="Picture 6" descr="A screenshot of GE teaching support page">
            <a:extLst>
              <a:ext uri="{FF2B5EF4-FFF2-40B4-BE49-F238E27FC236}">
                <a16:creationId xmlns:a16="http://schemas.microsoft.com/office/drawing/2014/main" id="{47CC117F-F858-6163-038E-36FAFC7FB550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123" y="870474"/>
            <a:ext cx="5327455" cy="5833799"/>
          </a:xfrm>
          <a:prstGeom prst="rect">
            <a:avLst/>
          </a:prstGeom>
        </p:spPr>
      </p:pic>
      <p:pic>
        <p:nvPicPr>
          <p:cNvPr id="3" name="Picture 2" descr="A screenshot of Support for International GEs section of GE Teaching Scupport page.">
            <a:extLst>
              <a:ext uri="{FF2B5EF4-FFF2-40B4-BE49-F238E27FC236}">
                <a16:creationId xmlns:a16="http://schemas.microsoft.com/office/drawing/2014/main" id="{5D42BA9A-D2CB-AC6F-3173-224166ABBC44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36258" y="871979"/>
            <a:ext cx="6390639" cy="52397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193817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E802144-2EE3-2099-1CED-467CD1FA114A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742950" y="1738840"/>
            <a:ext cx="8476130" cy="4154524"/>
          </a:xfrm>
        </p:spPr>
        <p:txBody>
          <a:bodyPr lIns="0" tIns="0" rIns="0" bIns="0" anchor="t">
            <a:noAutofit/>
          </a:bodyPr>
          <a:lstStyle/>
          <a:p>
            <a:pPr marL="342900" indent="-342900">
              <a:buChar char="•"/>
            </a:pPr>
            <a:r>
              <a:rPr lang="en-US" sz="2400">
                <a:latin typeface="Source Sans Pro"/>
                <a:ea typeface="Source Sans Pro"/>
              </a:rPr>
              <a:t>Please reach out! </a:t>
            </a:r>
            <a:r>
              <a:rPr lang="en-US" sz="2400">
                <a:latin typeface="Source Sans Pro"/>
                <a:ea typeface="Source Sans Pro"/>
                <a:hlinkClick r:id="rId2"/>
              </a:rPr>
              <a:t>alisoken@uoregon.edu</a:t>
            </a:r>
            <a:r>
              <a:rPr lang="en-US" sz="2400">
                <a:latin typeface="Source Sans Pro"/>
                <a:ea typeface="Source Sans Pro"/>
              </a:rPr>
              <a:t> </a:t>
            </a:r>
            <a:endParaRPr lang="en-US">
              <a:ea typeface="Source Sans Pro" panose="020B0503030403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>
                <a:latin typeface="Source Sans Pro"/>
                <a:ea typeface="Source Sans Pro"/>
              </a:rPr>
              <a:t>Straub Hall – Room404</a:t>
            </a:r>
          </a:p>
          <a:p>
            <a:pPr marL="342900" indent="-342900">
              <a:buChar char="•"/>
            </a:pPr>
            <a:r>
              <a:rPr lang="en-US" sz="2400">
                <a:latin typeface="Source Sans Pro"/>
                <a:ea typeface="Source Sans Pro"/>
              </a:rPr>
              <a:t>Contact us at </a:t>
            </a:r>
            <a:r>
              <a:rPr lang="en-US" sz="2400">
                <a:latin typeface="Source Sans Pro"/>
                <a:ea typeface="Source Sans Pro"/>
                <a:hlinkClick r:id="rId3"/>
              </a:rPr>
              <a:t>tep@uoregon.edu</a:t>
            </a:r>
            <a:r>
              <a:rPr lang="en-US" sz="2400">
                <a:latin typeface="Source Sans Pro"/>
                <a:ea typeface="Source Sans Pro"/>
              </a:rPr>
              <a:t> with any questions</a:t>
            </a:r>
          </a:p>
          <a:p>
            <a:pPr marL="342900" indent="-342900">
              <a:buChar char="•"/>
            </a:pPr>
            <a:r>
              <a:rPr lang="en-US" sz="2400">
                <a:latin typeface="Source Sans Pro"/>
                <a:ea typeface="Source Sans Pro"/>
              </a:rPr>
              <a:t>Visit </a:t>
            </a:r>
            <a:r>
              <a:rPr lang="en-US" sz="2400">
                <a:latin typeface="Source Sans Pro"/>
                <a:ea typeface="Source Sans Pro"/>
                <a:hlinkClick r:id="rId4"/>
              </a:rPr>
              <a:t>teaching.uoregon.edu </a:t>
            </a:r>
            <a:r>
              <a:rPr lang="en-US" sz="2400">
                <a:latin typeface="Source Sans Pro"/>
                <a:ea typeface="Source Sans Pro"/>
              </a:rPr>
              <a:t>for more resources</a:t>
            </a:r>
            <a:endParaRPr lang="en-US"/>
          </a:p>
        </p:txBody>
      </p:sp>
      <p:sp>
        <p:nvSpPr>
          <p:cNvPr id="11" name="Title 10">
            <a:extLst>
              <a:ext uri="{FF2B5EF4-FFF2-40B4-BE49-F238E27FC236}">
                <a16:creationId xmlns:a16="http://schemas.microsoft.com/office/drawing/2014/main" id="{2DE0BCFD-9622-A50D-BE71-028B3943C65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42950" y="767774"/>
            <a:ext cx="11087102" cy="1041214"/>
          </a:xfrm>
        </p:spPr>
        <p:txBody>
          <a:bodyPr/>
          <a:lstStyle/>
          <a:p>
            <a:r>
              <a:rPr lang="en-US" b="1">
                <a:solidFill>
                  <a:srgbClr val="007030"/>
                </a:solidFill>
                <a:latin typeface="Source Sans Pro Black"/>
                <a:ea typeface="Source Sans Pro Black"/>
                <a:cs typeface="Arial"/>
              </a:rPr>
              <a:t>You are not alone!</a:t>
            </a:r>
            <a:endParaRPr lang="en-US" b="1">
              <a:solidFill>
                <a:srgbClr val="007030"/>
              </a:solidFill>
              <a:latin typeface="Source Sans Pro Black"/>
              <a:ea typeface="Source Sans Pro Black"/>
            </a:endParaRPr>
          </a:p>
        </p:txBody>
      </p:sp>
      <p:pic>
        <p:nvPicPr>
          <p:cNvPr id="2" name="Picture 1" descr="Teaching Engagement Program Logo">
            <a:extLst>
              <a:ext uri="{FF2B5EF4-FFF2-40B4-BE49-F238E27FC236}">
                <a16:creationId xmlns:a16="http://schemas.microsoft.com/office/drawing/2014/main" id="{847E6369-7960-5F89-EFF0-A8E2562AF81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76170" y="3597715"/>
            <a:ext cx="4196148" cy="31522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642875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E07DB9-E431-5C68-7816-7389C2015752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0" y="-1063586"/>
            <a:ext cx="12192000" cy="553998"/>
          </a:xfrm>
        </p:spPr>
        <p:txBody>
          <a:bodyPr/>
          <a:lstStyle/>
          <a:p>
            <a:r>
              <a:rPr lang="en-US" dirty="0"/>
              <a:t>Teaching Engagement Program</a:t>
            </a:r>
          </a:p>
        </p:txBody>
      </p:sp>
    </p:spTree>
    <p:extLst>
      <p:ext uri="{BB962C8B-B14F-4D97-AF65-F5344CB8AC3E}">
        <p14:creationId xmlns:p14="http://schemas.microsoft.com/office/powerpoint/2010/main" val="414670839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9B7AD9F6-8CE7-4299-8FC6-328F4DCD3F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506592C-A1C1-13C5-92C5-757A91A8AF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0338" y="640080"/>
            <a:ext cx="3734014" cy="3566160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l" rtl="0">
              <a:lnSpc>
                <a:spcPct val="90000"/>
              </a:lnSpc>
              <a:spcBef>
                <a:spcPct val="0"/>
              </a:spcBef>
            </a:pPr>
            <a:r>
              <a:rPr lang="en-US" sz="5400" kern="1200">
                <a:latin typeface="+mj-lt"/>
                <a:cs typeface="+mj-cs"/>
              </a:rPr>
              <a:t>Break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BB8F739-FB23-032A-D6C1-D500B124439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90339" y="4636008"/>
            <a:ext cx="3734014" cy="1572768"/>
          </a:xfrm>
        </p:spPr>
        <p:txBody>
          <a:bodyPr vert="horz" lIns="91440" tIns="45720" rIns="91440" bIns="45720" rtlCol="0">
            <a:normAutofit/>
          </a:bodyPr>
          <a:lstStyle/>
          <a:p>
            <a:pPr algn="l" rtl="0">
              <a:lnSpc>
                <a:spcPct val="90000"/>
              </a:lnSpc>
              <a:spcBef>
                <a:spcPts val="1000"/>
              </a:spcBef>
            </a:pPr>
            <a:r>
              <a:rPr lang="en-US" sz="2400" kern="1200">
                <a:solidFill>
                  <a:schemeClr val="tx1"/>
                </a:solidFill>
                <a:latin typeface="+mn-lt"/>
                <a:cs typeface="+mn-cs"/>
              </a:rPr>
              <a:t>5 min</a:t>
            </a:r>
          </a:p>
        </p:txBody>
      </p:sp>
      <p:sp>
        <p:nvSpPr>
          <p:cNvPr id="12" name="sketchy line">
            <a:extLst>
              <a:ext uri="{FF2B5EF4-FFF2-40B4-BE49-F238E27FC236}">
                <a16:creationId xmlns:a16="http://schemas.microsoft.com/office/drawing/2014/main" id="{F49775AF-8896-43EE-92C6-83497D6DC5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90338" y="4409267"/>
            <a:ext cx="3474720" cy="18288"/>
          </a:xfrm>
          <a:custGeom>
            <a:avLst/>
            <a:gdLst>
              <a:gd name="connsiteX0" fmla="*/ 0 w 3474720"/>
              <a:gd name="connsiteY0" fmla="*/ 0 h 18288"/>
              <a:gd name="connsiteX1" fmla="*/ 694944 w 3474720"/>
              <a:gd name="connsiteY1" fmla="*/ 0 h 18288"/>
              <a:gd name="connsiteX2" fmla="*/ 1355141 w 3474720"/>
              <a:gd name="connsiteY2" fmla="*/ 0 h 18288"/>
              <a:gd name="connsiteX3" fmla="*/ 2015338 w 3474720"/>
              <a:gd name="connsiteY3" fmla="*/ 0 h 18288"/>
              <a:gd name="connsiteX4" fmla="*/ 2779776 w 3474720"/>
              <a:gd name="connsiteY4" fmla="*/ 0 h 18288"/>
              <a:gd name="connsiteX5" fmla="*/ 3474720 w 3474720"/>
              <a:gd name="connsiteY5" fmla="*/ 0 h 18288"/>
              <a:gd name="connsiteX6" fmla="*/ 3474720 w 3474720"/>
              <a:gd name="connsiteY6" fmla="*/ 18288 h 18288"/>
              <a:gd name="connsiteX7" fmla="*/ 2779776 w 3474720"/>
              <a:gd name="connsiteY7" fmla="*/ 18288 h 18288"/>
              <a:gd name="connsiteX8" fmla="*/ 2189074 w 3474720"/>
              <a:gd name="connsiteY8" fmla="*/ 18288 h 18288"/>
              <a:gd name="connsiteX9" fmla="*/ 1528877 w 3474720"/>
              <a:gd name="connsiteY9" fmla="*/ 18288 h 18288"/>
              <a:gd name="connsiteX10" fmla="*/ 868680 w 3474720"/>
              <a:gd name="connsiteY10" fmla="*/ 18288 h 18288"/>
              <a:gd name="connsiteX11" fmla="*/ 0 w 3474720"/>
              <a:gd name="connsiteY11" fmla="*/ 18288 h 18288"/>
              <a:gd name="connsiteX12" fmla="*/ 0 w 347472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005250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4012691"/>
            <a:ext cx="448309" cy="2845435"/>
          </a:xfrm>
          <a:custGeom>
            <a:avLst/>
            <a:gdLst/>
            <a:ahLst/>
            <a:cxnLst/>
            <a:rect l="l" t="t" r="r" b="b"/>
            <a:pathLst>
              <a:path w="448309" h="2845434">
                <a:moveTo>
                  <a:pt x="0" y="0"/>
                </a:moveTo>
                <a:lnTo>
                  <a:pt x="0" y="2845307"/>
                </a:lnTo>
                <a:lnTo>
                  <a:pt x="448056" y="2845307"/>
                </a:lnTo>
                <a:lnTo>
                  <a:pt x="0" y="0"/>
                </a:lnTo>
                <a:close/>
              </a:path>
            </a:pathLst>
          </a:custGeom>
          <a:solidFill>
            <a:srgbClr val="90C225">
              <a:alpha val="850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600200" y="419353"/>
            <a:ext cx="5926263" cy="566822"/>
          </a:xfrm>
          <a:prstGeom prst="rect">
            <a:avLst/>
          </a:prstGeom>
        </p:spPr>
        <p:txBody>
          <a:bodyPr vert="horz" wrap="square" lIns="0" tIns="12700" rIns="0" bIns="0" rtlCol="0" anchor="t">
            <a:spAutoFit/>
          </a:bodyPr>
          <a:lstStyle/>
          <a:p>
            <a:pPr marL="12700">
              <a:spcBef>
                <a:spcPts val="100"/>
              </a:spcBef>
            </a:pPr>
            <a:r>
              <a:rPr spc="-10"/>
              <a:t>Panel</a:t>
            </a:r>
            <a:r>
              <a:rPr lang="en-US" spc="-10"/>
              <a:t> of Experienced GEs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B13B40F-B4FC-D43E-0B70-5EB65510F790}"/>
              </a:ext>
            </a:extLst>
          </p:cNvPr>
          <p:cNvSpPr txBox="1"/>
          <p:nvPr/>
        </p:nvSpPr>
        <p:spPr>
          <a:xfrm>
            <a:off x="650874" y="1951672"/>
            <a:ext cx="1914525" cy="92333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b="1"/>
              <a:t>Luis Claveria Cambon</a:t>
            </a:r>
          </a:p>
          <a:p>
            <a:pPr algn="l"/>
            <a:r>
              <a:rPr lang="en-US">
                <a:solidFill>
                  <a:srgbClr val="000000"/>
                </a:solidFill>
              </a:rPr>
              <a:t>Political Science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BFFB0A3-C4C5-9B2E-B4C1-FD2682B3136B}"/>
              </a:ext>
            </a:extLst>
          </p:cNvPr>
          <p:cNvSpPr txBox="1"/>
          <p:nvPr/>
        </p:nvSpPr>
        <p:spPr>
          <a:xfrm>
            <a:off x="2917824" y="1951672"/>
            <a:ext cx="2009775" cy="147732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b="1">
                <a:solidFill>
                  <a:srgbClr val="000000"/>
                </a:solidFill>
              </a:rPr>
              <a:t>Giovanni </a:t>
            </a:r>
            <a:r>
              <a:rPr lang="en-US" b="1" err="1">
                <a:solidFill>
                  <a:srgbClr val="000000"/>
                </a:solidFill>
              </a:rPr>
              <a:t>Francischelli</a:t>
            </a:r>
            <a:endParaRPr lang="en-US" err="1"/>
          </a:p>
          <a:p>
            <a:pPr algn="l"/>
            <a:r>
              <a:rPr lang="en-US">
                <a:solidFill>
                  <a:srgbClr val="000000"/>
                </a:solidFill>
              </a:rPr>
              <a:t>School of Journalism and Communication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A008904-7647-351C-966E-9CD89022C40E}"/>
              </a:ext>
            </a:extLst>
          </p:cNvPr>
          <p:cNvSpPr txBox="1"/>
          <p:nvPr/>
        </p:nvSpPr>
        <p:spPr>
          <a:xfrm>
            <a:off x="5013324" y="1980247"/>
            <a:ext cx="2009775" cy="120032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b="1">
                <a:solidFill>
                  <a:srgbClr val="000000"/>
                </a:solidFill>
              </a:rPr>
              <a:t>Sophia Suo</a:t>
            </a:r>
            <a:endParaRPr lang="en-US" b="1"/>
          </a:p>
          <a:p>
            <a:pPr algn="l"/>
            <a:r>
              <a:rPr lang="en-US">
                <a:solidFill>
                  <a:srgbClr val="000000"/>
                </a:solidFill>
              </a:rPr>
              <a:t>East Asian Languages &amp; Literatures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F17B4F5A-5D36-FB53-97EB-69B0E7FDCE40}"/>
              </a:ext>
            </a:extLst>
          </p:cNvPr>
          <p:cNvSpPr txBox="1"/>
          <p:nvPr/>
        </p:nvSpPr>
        <p:spPr>
          <a:xfrm>
            <a:off x="7270749" y="1980247"/>
            <a:ext cx="2009775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b="1">
                <a:solidFill>
                  <a:srgbClr val="000000"/>
                </a:solidFill>
              </a:rPr>
              <a:t>JY Lin</a:t>
            </a:r>
            <a:endParaRPr lang="en-US"/>
          </a:p>
          <a:p>
            <a:pPr algn="l"/>
            <a:r>
              <a:rPr lang="en-US">
                <a:solidFill>
                  <a:srgbClr val="000000"/>
                </a:solidFill>
              </a:rPr>
              <a:t>Sociology</a:t>
            </a: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A2BB80-2D2B-F65F-43AB-D6CB707641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wrap="square" lIns="0" tIns="0" rIns="0" bIns="0" anchor="t">
            <a:spAutoFit/>
          </a:bodyPr>
          <a:lstStyle/>
          <a:p>
            <a:r>
              <a:rPr lang="en-US"/>
              <a:t>Panel Questions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EB57E55-73AF-15C7-E523-82C7326C96E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05896" y="1777725"/>
            <a:ext cx="9465559" cy="3754874"/>
          </a:xfrm>
        </p:spPr>
        <p:txBody>
          <a:bodyPr wrap="square" lIns="0" tIns="0" rIns="0" bIns="0" anchor="t">
            <a:spAutoFit/>
          </a:bodyPr>
          <a:lstStyle/>
          <a:p>
            <a:pPr algn="l">
              <a:spcBef>
                <a:spcPts val="400"/>
              </a:spcBef>
              <a:spcAft>
                <a:spcPts val="400"/>
              </a:spcAft>
            </a:pPr>
            <a:r>
              <a:rPr lang="en-US" sz="2800">
                <a:solidFill>
                  <a:srgbClr val="212121"/>
                </a:solidFill>
                <a:latin typeface="Trebuchet MS"/>
              </a:rPr>
              <a:t>Please briefly introduce yourself (name, department, where is home for you, teaching experience)</a:t>
            </a:r>
          </a:p>
          <a:p>
            <a:pPr marL="285750" indent="-285750" algn="l">
              <a:spcBef>
                <a:spcPts val="400"/>
              </a:spcBef>
              <a:spcAft>
                <a:spcPts val="400"/>
              </a:spcAft>
              <a:buFont typeface="Arial"/>
              <a:buChar char="•"/>
            </a:pPr>
            <a:r>
              <a:rPr lang="en-US" sz="2800">
                <a:solidFill>
                  <a:srgbClr val="212121"/>
                </a:solidFill>
                <a:latin typeface="Trebuchet MS"/>
              </a:rPr>
              <a:t>What is one piece of advice you have for someone new to teaching at UO?</a:t>
            </a:r>
            <a:endParaRPr lang="en-US" sz="2800">
              <a:latin typeface="Trebuchet MS"/>
            </a:endParaRPr>
          </a:p>
          <a:p>
            <a:pPr marL="285750" indent="-285750" algn="l">
              <a:spcBef>
                <a:spcPts val="400"/>
              </a:spcBef>
              <a:spcAft>
                <a:spcPts val="400"/>
              </a:spcAft>
              <a:buFont typeface="Arial"/>
              <a:buChar char="•"/>
            </a:pPr>
            <a:r>
              <a:rPr lang="en-US" sz="2800">
                <a:solidFill>
                  <a:srgbClr val="212121"/>
                </a:solidFill>
                <a:latin typeface="Trebuchet MS"/>
              </a:rPr>
              <a:t>What do you wish you had known when you first started teaching?</a:t>
            </a:r>
            <a:endParaRPr lang="en-US" sz="2800">
              <a:latin typeface="Trebuchet MS"/>
            </a:endParaRPr>
          </a:p>
          <a:p>
            <a:pPr marL="285750" indent="-285750" algn="l">
              <a:spcBef>
                <a:spcPts val="400"/>
              </a:spcBef>
              <a:spcAft>
                <a:spcPts val="400"/>
              </a:spcAft>
              <a:buFont typeface="Arial"/>
              <a:buChar char="•"/>
            </a:pPr>
            <a:r>
              <a:rPr lang="en-US" sz="2800">
                <a:solidFill>
                  <a:srgbClr val="212121"/>
                </a:solidFill>
                <a:latin typeface="Trebuchet MS"/>
              </a:rPr>
              <a:t>What is one challenge you’ve experienced while teaching, and how did you overcome it?</a:t>
            </a:r>
            <a:endParaRPr lang="en-US" sz="2800">
              <a:latin typeface="Trebuchet MS"/>
            </a:endParaRPr>
          </a:p>
        </p:txBody>
      </p:sp>
    </p:spTree>
    <p:extLst>
      <p:ext uri="{BB962C8B-B14F-4D97-AF65-F5344CB8AC3E}">
        <p14:creationId xmlns:p14="http://schemas.microsoft.com/office/powerpoint/2010/main" val="4057716511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852483" y="628903"/>
            <a:ext cx="8571230" cy="1120820"/>
          </a:xfrm>
          <a:prstGeom prst="rect">
            <a:avLst/>
          </a:prstGeom>
        </p:spPr>
        <p:txBody>
          <a:bodyPr vert="horz" wrap="square" lIns="0" tIns="12700" rIns="0" bIns="0" rtlCol="0" anchor="t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t>Please</a:t>
            </a:r>
            <a:r>
              <a:rPr spc="-40"/>
              <a:t> </a:t>
            </a:r>
            <a:r>
              <a:t>share</a:t>
            </a:r>
            <a:r>
              <a:rPr spc="-50"/>
              <a:t> </a:t>
            </a:r>
            <a:r>
              <a:rPr spc="-20"/>
              <a:t>your </a:t>
            </a:r>
            <a:r>
              <a:t>feedback</a:t>
            </a:r>
            <a:r>
              <a:rPr spc="-10"/>
              <a:t>!</a:t>
            </a:r>
            <a:br>
              <a:rPr lang="en-US" spc="-10"/>
            </a:br>
            <a:endParaRPr lang="en-US" spc="-10"/>
          </a:p>
        </p:txBody>
      </p:sp>
      <p:pic>
        <p:nvPicPr>
          <p:cNvPr id="4" name="Picture 3" descr="A QR code for feedback form.">
            <a:extLst>
              <a:ext uri="{FF2B5EF4-FFF2-40B4-BE49-F238E27FC236}">
                <a16:creationId xmlns:a16="http://schemas.microsoft.com/office/drawing/2014/main" id="{8BFDC23D-42C1-689E-F81C-BB7A3856FE1B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74390" y="1950203"/>
            <a:ext cx="4869051" cy="4907797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81063" y="1424957"/>
            <a:ext cx="4037965" cy="574040"/>
          </a:xfrm>
          <a:prstGeom prst="rect">
            <a:avLst/>
          </a:prstGeom>
        </p:spPr>
        <p:txBody>
          <a:bodyPr vert="horz" wrap="square" lIns="0" tIns="12700" rIns="0" bIns="0" rtlCol="0" anchor="t">
            <a:spAutoFit/>
          </a:bodyPr>
          <a:lstStyle/>
          <a:p>
            <a:pPr marL="12700">
              <a:spcBef>
                <a:spcPts val="100"/>
              </a:spcBef>
              <a:tabLst>
                <a:tab pos="1222375" algn="l"/>
              </a:tabLst>
            </a:pPr>
            <a:r>
              <a:rPr lang="en-US" spc="-10"/>
              <a:t>Raise </a:t>
            </a:r>
            <a:r>
              <a:rPr lang="en-US"/>
              <a:t>your</a:t>
            </a:r>
            <a:r>
              <a:rPr spc="-45"/>
              <a:t> </a:t>
            </a:r>
            <a:r>
              <a:t>hand</a:t>
            </a:r>
            <a:r>
              <a:rPr spc="-60"/>
              <a:t> </a:t>
            </a:r>
            <a:r>
              <a:rPr spc="-25"/>
              <a:t>if…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4012691"/>
            <a:ext cx="448309" cy="2845435"/>
          </a:xfrm>
          <a:custGeom>
            <a:avLst/>
            <a:gdLst/>
            <a:ahLst/>
            <a:cxnLst/>
            <a:rect l="l" t="t" r="r" b="b"/>
            <a:pathLst>
              <a:path w="448309" h="2845434">
                <a:moveTo>
                  <a:pt x="0" y="0"/>
                </a:moveTo>
                <a:lnTo>
                  <a:pt x="0" y="2845307"/>
                </a:lnTo>
                <a:lnTo>
                  <a:pt x="448056" y="2845307"/>
                </a:lnTo>
                <a:lnTo>
                  <a:pt x="0" y="0"/>
                </a:lnTo>
                <a:close/>
              </a:path>
            </a:pathLst>
          </a:custGeom>
          <a:solidFill>
            <a:srgbClr val="90C225">
              <a:alpha val="850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756885" y="3324428"/>
            <a:ext cx="9032271" cy="2033249"/>
          </a:xfrm>
          <a:prstGeom prst="rect">
            <a:avLst/>
          </a:prstGeom>
        </p:spPr>
        <p:txBody>
          <a:bodyPr vert="horz" wrap="square" lIns="0" tIns="47625" rIns="0" bIns="0" rtlCol="0" anchor="t">
            <a:spAutoFit/>
          </a:bodyPr>
          <a:lstStyle/>
          <a:p>
            <a:pPr marL="12700">
              <a:lnSpc>
                <a:spcPct val="100000"/>
              </a:lnSpc>
              <a:spcBef>
                <a:spcPts val="275"/>
              </a:spcBef>
            </a:pPr>
            <a:r>
              <a:rPr lang="en-US" sz="2800">
                <a:latin typeface="Trebuchet MS"/>
                <a:cs typeface="Trebuchet MS"/>
              </a:rPr>
              <a:t>Chat about the</a:t>
            </a:r>
            <a:r>
              <a:rPr lang="en-US" sz="2800" spc="-40">
                <a:latin typeface="Trebuchet MS"/>
                <a:cs typeface="Trebuchet MS"/>
              </a:rPr>
              <a:t> </a:t>
            </a:r>
            <a:r>
              <a:rPr lang="en-US" sz="2800" spc="-10">
                <a:latin typeface="Trebuchet MS"/>
                <a:cs typeface="Trebuchet MS"/>
              </a:rPr>
              <a:t>following:</a:t>
            </a:r>
            <a:endParaRPr lang="en-US" sz="2800">
              <a:latin typeface="Trebuchet MS"/>
              <a:cs typeface="Trebuchet MS"/>
            </a:endParaRPr>
          </a:p>
          <a:p>
            <a:pPr marL="354965" indent="-342265">
              <a:lnSpc>
                <a:spcPct val="100000"/>
              </a:lnSpc>
              <a:spcBef>
                <a:spcPts val="290"/>
              </a:spcBef>
              <a:buClr>
                <a:srgbClr val="90C225"/>
              </a:buClr>
              <a:buSzPct val="80000"/>
              <a:buFont typeface="Wingdings 3"/>
              <a:buChar char=""/>
              <a:tabLst>
                <a:tab pos="354965" algn="l"/>
              </a:tabLst>
            </a:pPr>
            <a:r>
              <a:rPr lang="en-US" sz="2400">
                <a:latin typeface="Trebuchet MS"/>
                <a:cs typeface="Trebuchet MS"/>
              </a:rPr>
              <a:t>What</a:t>
            </a:r>
            <a:r>
              <a:rPr lang="en-US" sz="2400" spc="-55">
                <a:latin typeface="Trebuchet MS"/>
                <a:cs typeface="Trebuchet MS"/>
              </a:rPr>
              <a:t> </a:t>
            </a:r>
            <a:r>
              <a:rPr lang="en-US" sz="2400">
                <a:latin typeface="Trebuchet MS"/>
                <a:cs typeface="Trebuchet MS"/>
              </a:rPr>
              <a:t>are</a:t>
            </a:r>
            <a:r>
              <a:rPr lang="en-US" sz="2400" spc="-35">
                <a:latin typeface="Trebuchet MS"/>
                <a:cs typeface="Trebuchet MS"/>
              </a:rPr>
              <a:t> </a:t>
            </a:r>
            <a:r>
              <a:rPr lang="en-US" sz="2400">
                <a:latin typeface="Trebuchet MS"/>
                <a:cs typeface="Trebuchet MS"/>
              </a:rPr>
              <a:t>you</a:t>
            </a:r>
            <a:r>
              <a:rPr lang="en-US" sz="2400" spc="-30">
                <a:latin typeface="Trebuchet MS"/>
                <a:cs typeface="Trebuchet MS"/>
              </a:rPr>
              <a:t> </a:t>
            </a:r>
            <a:r>
              <a:rPr lang="en-US" sz="2400">
                <a:latin typeface="Trebuchet MS"/>
                <a:cs typeface="Trebuchet MS"/>
              </a:rPr>
              <a:t>most</a:t>
            </a:r>
            <a:r>
              <a:rPr lang="en-US" sz="2400" spc="-55">
                <a:latin typeface="Trebuchet MS"/>
                <a:cs typeface="Trebuchet MS"/>
              </a:rPr>
              <a:t> </a:t>
            </a:r>
            <a:r>
              <a:rPr lang="en-US" sz="2400">
                <a:latin typeface="Trebuchet MS"/>
                <a:cs typeface="Trebuchet MS"/>
              </a:rPr>
              <a:t>looking</a:t>
            </a:r>
            <a:r>
              <a:rPr lang="en-US" sz="2400" spc="-40">
                <a:latin typeface="Trebuchet MS"/>
                <a:cs typeface="Trebuchet MS"/>
              </a:rPr>
              <a:t> </a:t>
            </a:r>
            <a:r>
              <a:rPr lang="en-US" sz="2400">
                <a:latin typeface="Trebuchet MS"/>
                <a:cs typeface="Trebuchet MS"/>
              </a:rPr>
              <a:t>forward</a:t>
            </a:r>
            <a:r>
              <a:rPr lang="en-US" sz="2400" spc="-20">
                <a:latin typeface="Trebuchet MS"/>
                <a:cs typeface="Trebuchet MS"/>
              </a:rPr>
              <a:t> </a:t>
            </a:r>
            <a:r>
              <a:rPr lang="en-US" sz="2400" spc="-25">
                <a:latin typeface="Trebuchet MS"/>
                <a:cs typeface="Trebuchet MS"/>
              </a:rPr>
              <a:t>to?</a:t>
            </a:r>
            <a:endParaRPr lang="en-US" sz="2400">
              <a:latin typeface="Trebuchet MS"/>
              <a:cs typeface="Trebuchet MS"/>
            </a:endParaRPr>
          </a:p>
          <a:p>
            <a:pPr marL="354965" indent="-342265">
              <a:lnSpc>
                <a:spcPct val="100000"/>
              </a:lnSpc>
              <a:spcBef>
                <a:spcPts val="275"/>
              </a:spcBef>
              <a:buClr>
                <a:srgbClr val="90C225"/>
              </a:buClr>
              <a:buSzPct val="80000"/>
              <a:buFont typeface="Wingdings 3"/>
              <a:buChar char=""/>
              <a:tabLst>
                <a:tab pos="354965" algn="l"/>
              </a:tabLst>
            </a:pPr>
            <a:r>
              <a:rPr lang="en-US" sz="2400">
                <a:latin typeface="Trebuchet MS"/>
                <a:cs typeface="Trebuchet MS"/>
              </a:rPr>
              <a:t>What</a:t>
            </a:r>
            <a:r>
              <a:rPr lang="en-US" sz="2400" spc="-45">
                <a:latin typeface="Trebuchet MS"/>
                <a:cs typeface="Trebuchet MS"/>
              </a:rPr>
              <a:t> </a:t>
            </a:r>
            <a:r>
              <a:rPr lang="en-US" sz="2400">
                <a:latin typeface="Trebuchet MS"/>
                <a:cs typeface="Trebuchet MS"/>
              </a:rPr>
              <a:t>are</a:t>
            </a:r>
            <a:r>
              <a:rPr lang="en-US" sz="2400" spc="-25">
                <a:latin typeface="Trebuchet MS"/>
                <a:cs typeface="Trebuchet MS"/>
              </a:rPr>
              <a:t> </a:t>
            </a:r>
            <a:r>
              <a:rPr lang="en-US" sz="2400">
                <a:latin typeface="Trebuchet MS"/>
                <a:cs typeface="Trebuchet MS"/>
              </a:rPr>
              <a:t>you</a:t>
            </a:r>
            <a:r>
              <a:rPr lang="en-US" sz="2400" spc="-25">
                <a:latin typeface="Trebuchet MS"/>
                <a:cs typeface="Trebuchet MS"/>
              </a:rPr>
              <a:t> </a:t>
            </a:r>
            <a:r>
              <a:rPr lang="en-US" sz="2400">
                <a:latin typeface="Trebuchet MS"/>
                <a:cs typeface="Trebuchet MS"/>
              </a:rPr>
              <a:t>feeling</a:t>
            </a:r>
            <a:r>
              <a:rPr lang="en-US" sz="2400" spc="-35">
                <a:latin typeface="Trebuchet MS"/>
                <a:cs typeface="Trebuchet MS"/>
              </a:rPr>
              <a:t> </a:t>
            </a:r>
            <a:r>
              <a:rPr lang="en-US" sz="2400">
                <a:latin typeface="Trebuchet MS"/>
                <a:cs typeface="Trebuchet MS"/>
              </a:rPr>
              <a:t>anxious</a:t>
            </a:r>
            <a:r>
              <a:rPr lang="en-US" sz="2400" spc="-35">
                <a:latin typeface="Trebuchet MS"/>
                <a:cs typeface="Trebuchet MS"/>
              </a:rPr>
              <a:t> </a:t>
            </a:r>
            <a:r>
              <a:rPr lang="en-US" sz="2400" spc="-10">
                <a:latin typeface="Trebuchet MS"/>
                <a:cs typeface="Trebuchet MS"/>
              </a:rPr>
              <a:t>about?</a:t>
            </a:r>
            <a:endParaRPr lang="en-US" sz="2400">
              <a:latin typeface="Trebuchet MS"/>
              <a:cs typeface="Trebuchet MS"/>
            </a:endParaRPr>
          </a:p>
          <a:p>
            <a:pPr marL="355600" marR="5080" indent="-342900">
              <a:buClr>
                <a:srgbClr val="90C225"/>
              </a:buClr>
              <a:buSzPct val="80000"/>
              <a:buFont typeface="Wingdings 3"/>
              <a:buChar char=""/>
              <a:tabLst>
                <a:tab pos="355600" algn="l"/>
              </a:tabLst>
            </a:pPr>
            <a:r>
              <a:rPr lang="en-US" sz="2400">
                <a:latin typeface="Trebuchet MS"/>
                <a:cs typeface="Trebuchet MS"/>
              </a:rPr>
              <a:t>What</a:t>
            </a:r>
            <a:r>
              <a:rPr lang="en-US" sz="2400" spc="-60">
                <a:latin typeface="Trebuchet MS"/>
                <a:cs typeface="Trebuchet MS"/>
              </a:rPr>
              <a:t> </a:t>
            </a:r>
            <a:r>
              <a:rPr lang="en-US" sz="2400">
                <a:latin typeface="Trebuchet MS"/>
                <a:cs typeface="Trebuchet MS"/>
              </a:rPr>
              <a:t>challenges</a:t>
            </a:r>
            <a:r>
              <a:rPr lang="en-US" sz="2400" spc="-45">
                <a:latin typeface="Trebuchet MS"/>
                <a:cs typeface="Trebuchet MS"/>
              </a:rPr>
              <a:t> </a:t>
            </a:r>
            <a:r>
              <a:rPr lang="en-US" sz="2400">
                <a:latin typeface="Trebuchet MS"/>
                <a:cs typeface="Trebuchet MS"/>
              </a:rPr>
              <a:t>might</a:t>
            </a:r>
            <a:r>
              <a:rPr lang="en-US" sz="2400" spc="-60">
                <a:latin typeface="Trebuchet MS"/>
                <a:cs typeface="Trebuchet MS"/>
              </a:rPr>
              <a:t> </a:t>
            </a:r>
            <a:r>
              <a:rPr lang="en-US" sz="2400">
                <a:latin typeface="Trebuchet MS"/>
                <a:cs typeface="Trebuchet MS"/>
              </a:rPr>
              <a:t>international</a:t>
            </a:r>
            <a:r>
              <a:rPr lang="en-US" sz="2400" spc="-50">
                <a:latin typeface="Trebuchet MS"/>
                <a:cs typeface="Trebuchet MS"/>
              </a:rPr>
              <a:t> </a:t>
            </a:r>
            <a:r>
              <a:rPr lang="en-US" sz="2400">
                <a:latin typeface="Trebuchet MS"/>
                <a:cs typeface="Trebuchet MS"/>
              </a:rPr>
              <a:t>GEs</a:t>
            </a:r>
            <a:r>
              <a:rPr lang="en-US" sz="2400" spc="-45">
                <a:latin typeface="Trebuchet MS"/>
                <a:cs typeface="Trebuchet MS"/>
              </a:rPr>
              <a:t> </a:t>
            </a:r>
            <a:r>
              <a:rPr lang="en-US" sz="2400" spc="-20">
                <a:latin typeface="Trebuchet MS"/>
                <a:cs typeface="Trebuchet MS"/>
              </a:rPr>
              <a:t>face </a:t>
            </a:r>
            <a:r>
              <a:rPr lang="en-US" sz="2400">
                <a:latin typeface="Trebuchet MS"/>
                <a:cs typeface="Trebuchet MS"/>
              </a:rPr>
              <a:t>teaching</a:t>
            </a:r>
            <a:r>
              <a:rPr lang="en-US" sz="2400" spc="-65">
                <a:latin typeface="Trebuchet MS"/>
                <a:cs typeface="Trebuchet MS"/>
              </a:rPr>
              <a:t> </a:t>
            </a:r>
            <a:r>
              <a:rPr lang="en-US" sz="2400">
                <a:latin typeface="Trebuchet MS"/>
                <a:cs typeface="Trebuchet MS"/>
              </a:rPr>
              <a:t>or</a:t>
            </a:r>
            <a:r>
              <a:rPr lang="en-US" sz="2400" spc="-35">
                <a:latin typeface="Trebuchet MS"/>
                <a:cs typeface="Trebuchet MS"/>
              </a:rPr>
              <a:t> </a:t>
            </a:r>
            <a:r>
              <a:rPr lang="en-US" sz="2400">
                <a:latin typeface="Trebuchet MS"/>
                <a:cs typeface="Trebuchet MS"/>
              </a:rPr>
              <a:t>working</a:t>
            </a:r>
            <a:r>
              <a:rPr lang="en-US" sz="2400" spc="-50">
                <a:latin typeface="Trebuchet MS"/>
                <a:cs typeface="Trebuchet MS"/>
              </a:rPr>
              <a:t> </a:t>
            </a:r>
            <a:r>
              <a:rPr lang="en-US" sz="2400">
                <a:latin typeface="Trebuchet MS"/>
                <a:cs typeface="Trebuchet MS"/>
              </a:rPr>
              <a:t>with</a:t>
            </a:r>
            <a:r>
              <a:rPr lang="en-US" sz="2400" spc="-55">
                <a:latin typeface="Trebuchet MS"/>
                <a:cs typeface="Trebuchet MS"/>
              </a:rPr>
              <a:t> </a:t>
            </a:r>
            <a:r>
              <a:rPr lang="en-US" sz="2400" spc="-10">
                <a:latin typeface="Trebuchet MS"/>
                <a:cs typeface="Trebuchet MS"/>
              </a:rPr>
              <a:t>undergraduate </a:t>
            </a:r>
            <a:r>
              <a:rPr lang="en-US" sz="2400">
                <a:latin typeface="Trebuchet MS"/>
                <a:cs typeface="Trebuchet MS"/>
              </a:rPr>
              <a:t>students</a:t>
            </a:r>
            <a:r>
              <a:rPr lang="en-US" sz="2400" spc="-60">
                <a:latin typeface="Trebuchet MS"/>
                <a:cs typeface="Trebuchet MS"/>
              </a:rPr>
              <a:t> </a:t>
            </a:r>
            <a:r>
              <a:rPr lang="en-US" sz="2400">
                <a:latin typeface="Trebuchet MS"/>
                <a:cs typeface="Trebuchet MS"/>
              </a:rPr>
              <a:t>from</a:t>
            </a:r>
            <a:r>
              <a:rPr lang="en-US" sz="2400" spc="-50">
                <a:latin typeface="Trebuchet MS"/>
                <a:cs typeface="Trebuchet MS"/>
              </a:rPr>
              <a:t> </a:t>
            </a:r>
            <a:r>
              <a:rPr lang="en-US" sz="2400">
                <a:latin typeface="Trebuchet MS"/>
                <a:cs typeface="Trebuchet MS"/>
              </a:rPr>
              <a:t>the</a:t>
            </a:r>
            <a:r>
              <a:rPr lang="en-US" sz="2400" spc="-60">
                <a:latin typeface="Trebuchet MS"/>
                <a:cs typeface="Trebuchet MS"/>
              </a:rPr>
              <a:t> </a:t>
            </a:r>
            <a:r>
              <a:rPr lang="en-US" sz="2400">
                <a:latin typeface="Trebuchet MS"/>
                <a:cs typeface="Trebuchet MS"/>
              </a:rPr>
              <a:t>United</a:t>
            </a:r>
            <a:r>
              <a:rPr lang="en-US" sz="2400" spc="-45">
                <a:latin typeface="Trebuchet MS"/>
                <a:cs typeface="Trebuchet MS"/>
              </a:rPr>
              <a:t> </a:t>
            </a:r>
            <a:r>
              <a:rPr lang="en-US" sz="2400" spc="-10">
                <a:latin typeface="Trebuchet MS"/>
                <a:cs typeface="Trebuchet MS"/>
              </a:rPr>
              <a:t>States?</a:t>
            </a:r>
            <a:endParaRPr lang="en-US" sz="2400">
              <a:latin typeface="Trebuchet MS"/>
              <a:cs typeface="Trebuchet M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438A404-315E-CE43-C45F-91030D5BF13E}"/>
              </a:ext>
            </a:extLst>
          </p:cNvPr>
          <p:cNvSpPr txBox="1"/>
          <p:nvPr/>
        </p:nvSpPr>
        <p:spPr>
          <a:xfrm>
            <a:off x="681659" y="1197166"/>
            <a:ext cx="601382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>
                <a:latin typeface="Trebuchet MS"/>
              </a:rPr>
              <a:t>How</a:t>
            </a:r>
            <a:r>
              <a:rPr lang="en-US" sz="2400" spc="-65">
                <a:latin typeface="Trebuchet MS"/>
              </a:rPr>
              <a:t> </a:t>
            </a:r>
            <a:r>
              <a:rPr lang="en-US" sz="2400">
                <a:latin typeface="Trebuchet MS"/>
              </a:rPr>
              <a:t>are</a:t>
            </a:r>
            <a:r>
              <a:rPr lang="en-US" sz="2400" spc="-45">
                <a:latin typeface="Trebuchet MS"/>
              </a:rPr>
              <a:t> </a:t>
            </a:r>
            <a:r>
              <a:rPr lang="en-US" sz="2400">
                <a:latin typeface="Trebuchet MS"/>
              </a:rPr>
              <a:t>you</a:t>
            </a:r>
            <a:r>
              <a:rPr lang="en-US" sz="2400" spc="-70">
                <a:latin typeface="Trebuchet MS"/>
              </a:rPr>
              <a:t> </a:t>
            </a:r>
            <a:r>
              <a:rPr lang="en-US" sz="2400">
                <a:latin typeface="Trebuchet MS"/>
              </a:rPr>
              <a:t>feeling</a:t>
            </a:r>
            <a:r>
              <a:rPr lang="en-US" sz="2400" spc="-60">
                <a:latin typeface="Trebuchet MS"/>
              </a:rPr>
              <a:t> </a:t>
            </a:r>
            <a:r>
              <a:rPr lang="en-US" sz="2400">
                <a:latin typeface="Trebuchet MS"/>
              </a:rPr>
              <a:t>about</a:t>
            </a:r>
            <a:r>
              <a:rPr lang="en-US" sz="2400" spc="-55">
                <a:latin typeface="Trebuchet MS"/>
              </a:rPr>
              <a:t> </a:t>
            </a:r>
            <a:r>
              <a:rPr lang="en-US" sz="2400">
                <a:latin typeface="Trebuchet MS"/>
              </a:rPr>
              <a:t>teaching</a:t>
            </a:r>
            <a:r>
              <a:rPr lang="en-US" sz="2400" spc="-50">
                <a:latin typeface="Trebuchet MS"/>
              </a:rPr>
              <a:t> </a:t>
            </a:r>
            <a:r>
              <a:rPr lang="en-US" sz="2400">
                <a:latin typeface="Trebuchet MS"/>
              </a:rPr>
              <a:t>at</a:t>
            </a:r>
            <a:r>
              <a:rPr lang="en-US" sz="2400" spc="-50">
                <a:latin typeface="Trebuchet MS"/>
              </a:rPr>
              <a:t> </a:t>
            </a:r>
            <a:r>
              <a:rPr lang="en-US" sz="2400" spc="-25">
                <a:latin typeface="Trebuchet MS"/>
              </a:rPr>
              <a:t>UO?</a:t>
            </a:r>
            <a:endParaRPr lang="en-US" sz="2400">
              <a:latin typeface="Trebuchet MS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59DB78E7-5A40-8D17-30FE-37C010483CE1}"/>
              </a:ext>
            </a:extLst>
          </p:cNvPr>
          <p:cNvSpPr/>
          <p:nvPr/>
        </p:nvSpPr>
        <p:spPr>
          <a:xfrm>
            <a:off x="753893" y="2018489"/>
            <a:ext cx="7060660" cy="948446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rtl="0"/>
            <a:r>
              <a:rPr lang="en-US" sz="2000" baseline="0">
                <a:latin typeface="Trebuchet MS"/>
                <a:ea typeface="Segoe UI"/>
                <a:cs typeface="Segoe UI"/>
              </a:rPr>
              <a:t>Form a group with 3 or 4 of your neighbors.</a:t>
            </a:r>
            <a:r>
              <a:rPr lang="en-US" sz="2000">
                <a:latin typeface="Trebuchet MS"/>
                <a:ea typeface="Segoe UI"/>
                <a:cs typeface="Segoe UI"/>
              </a:rPr>
              <a:t>​</a:t>
            </a:r>
          </a:p>
          <a:p>
            <a:pPr rtl="0"/>
            <a:r>
              <a:rPr lang="en-US" sz="2000" baseline="0">
                <a:latin typeface="Trebuchet MS"/>
                <a:ea typeface="Segoe UI"/>
                <a:cs typeface="Segoe UI"/>
              </a:rPr>
              <a:t>Briefly introduce yourself (just your name </a:t>
            </a:r>
            <a:r>
              <a:rPr lang="en-US" sz="2000">
                <a:latin typeface="Trebuchet MS"/>
                <a:ea typeface="Segoe UI"/>
                <a:cs typeface="Segoe UI"/>
              </a:rPr>
              <a:t>and department</a:t>
            </a:r>
            <a:r>
              <a:rPr lang="en-US" sz="2000" baseline="0">
                <a:latin typeface="Trebuchet MS"/>
                <a:ea typeface="Segoe UI"/>
                <a:cs typeface="Segoe UI"/>
              </a:rPr>
              <a:t>)</a:t>
            </a:r>
            <a:endParaRPr lang="en-US" sz="2000"/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41637CAF-ABFB-5235-7DAF-4C13464D1C08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759162" y="478277"/>
            <a:ext cx="8687614" cy="553998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lvl1pPr>
              <a:defRPr sz="3600" b="0" i="0">
                <a:solidFill>
                  <a:schemeClr val="tx1"/>
                </a:solidFill>
                <a:latin typeface="Trebuchet MS"/>
                <a:ea typeface="+mj-ea"/>
                <a:cs typeface="Trebuchet MS"/>
              </a:defRPr>
            </a:lvl1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srgbClr val="007030"/>
                </a:solidFill>
                <a:effectLst/>
                <a:uLnTx/>
                <a:uFillTx/>
                <a:latin typeface="Source Sans Pro Black"/>
                <a:ea typeface="Source Sans Pro Black"/>
                <a:cs typeface="Arial"/>
              </a:rPr>
              <a:t>Group Check-in</a:t>
            </a:r>
            <a:endParaRPr kumimoji="0" lang="en-US" sz="36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rebuchet MS"/>
              <a:ea typeface="+mj-ea"/>
              <a:cs typeface="Trebuchet MS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4012691"/>
            <a:ext cx="448309" cy="2845435"/>
          </a:xfrm>
          <a:custGeom>
            <a:avLst/>
            <a:gdLst/>
            <a:ahLst/>
            <a:cxnLst/>
            <a:rect l="l" t="t" r="r" b="b"/>
            <a:pathLst>
              <a:path w="448309" h="2845434">
                <a:moveTo>
                  <a:pt x="0" y="0"/>
                </a:moveTo>
                <a:lnTo>
                  <a:pt x="0" y="2845307"/>
                </a:lnTo>
                <a:lnTo>
                  <a:pt x="448056" y="2845307"/>
                </a:lnTo>
                <a:lnTo>
                  <a:pt x="0" y="0"/>
                </a:lnTo>
                <a:close/>
              </a:path>
            </a:pathLst>
          </a:custGeom>
          <a:solidFill>
            <a:srgbClr val="90C225">
              <a:alpha val="850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756074" y="1551075"/>
            <a:ext cx="7383780" cy="2115185"/>
          </a:xfrm>
          <a:prstGeom prst="rect">
            <a:avLst/>
          </a:prstGeom>
        </p:spPr>
        <p:txBody>
          <a:bodyPr vert="horz" wrap="square" lIns="0" tIns="140335" rIns="0" bIns="0" rtlCol="0">
            <a:spAutoFit/>
          </a:bodyPr>
          <a:lstStyle/>
          <a:p>
            <a:pPr marL="354965" indent="-342265">
              <a:lnSpc>
                <a:spcPct val="100000"/>
              </a:lnSpc>
              <a:spcBef>
                <a:spcPts val="1105"/>
              </a:spcBef>
              <a:buClr>
                <a:srgbClr val="90C225"/>
              </a:buClr>
              <a:buSzPct val="80357"/>
              <a:buFont typeface="Wingdings 3"/>
              <a:buChar char=""/>
              <a:tabLst>
                <a:tab pos="354965" algn="l"/>
              </a:tabLst>
            </a:pPr>
            <a:r>
              <a:rPr sz="2800">
                <a:latin typeface="Trebuchet MS"/>
                <a:cs typeface="Trebuchet MS"/>
              </a:rPr>
              <a:t>Read</a:t>
            </a:r>
            <a:r>
              <a:rPr sz="2800" spc="-95">
                <a:latin typeface="Trebuchet MS"/>
                <a:cs typeface="Trebuchet MS"/>
              </a:rPr>
              <a:t> </a:t>
            </a:r>
            <a:r>
              <a:rPr sz="2800">
                <a:latin typeface="Trebuchet MS"/>
                <a:cs typeface="Trebuchet MS"/>
              </a:rPr>
              <a:t>the</a:t>
            </a:r>
            <a:r>
              <a:rPr sz="2800" spc="-90">
                <a:latin typeface="Trebuchet MS"/>
                <a:cs typeface="Trebuchet MS"/>
              </a:rPr>
              <a:t> </a:t>
            </a:r>
            <a:r>
              <a:rPr sz="2800">
                <a:latin typeface="Trebuchet MS"/>
                <a:cs typeface="Trebuchet MS"/>
              </a:rPr>
              <a:t>three</a:t>
            </a:r>
            <a:r>
              <a:rPr sz="2800" spc="-105">
                <a:latin typeface="Trebuchet MS"/>
                <a:cs typeface="Trebuchet MS"/>
              </a:rPr>
              <a:t> </a:t>
            </a:r>
            <a:r>
              <a:rPr sz="2800" spc="-10">
                <a:latin typeface="Trebuchet MS"/>
                <a:cs typeface="Trebuchet MS"/>
              </a:rPr>
              <a:t>scenarios.</a:t>
            </a:r>
            <a:endParaRPr sz="2800">
              <a:latin typeface="Trebuchet MS"/>
              <a:cs typeface="Trebuchet MS"/>
            </a:endParaRPr>
          </a:p>
          <a:p>
            <a:pPr marL="354965" indent="-342265">
              <a:lnSpc>
                <a:spcPct val="100000"/>
              </a:lnSpc>
              <a:spcBef>
                <a:spcPts val="1010"/>
              </a:spcBef>
              <a:buClr>
                <a:srgbClr val="90C225"/>
              </a:buClr>
              <a:buSzPct val="80357"/>
              <a:buFont typeface="Wingdings 3"/>
              <a:buChar char=""/>
              <a:tabLst>
                <a:tab pos="354965" algn="l"/>
              </a:tabLst>
            </a:pPr>
            <a:r>
              <a:rPr sz="2800">
                <a:latin typeface="Trebuchet MS"/>
                <a:cs typeface="Trebuchet MS"/>
              </a:rPr>
              <a:t>Discuss</a:t>
            </a:r>
            <a:r>
              <a:rPr sz="2800" spc="-45">
                <a:latin typeface="Trebuchet MS"/>
                <a:cs typeface="Trebuchet MS"/>
              </a:rPr>
              <a:t> </a:t>
            </a:r>
            <a:r>
              <a:rPr sz="2800">
                <a:latin typeface="Trebuchet MS"/>
                <a:cs typeface="Trebuchet MS"/>
              </a:rPr>
              <a:t>the</a:t>
            </a:r>
            <a:r>
              <a:rPr sz="2800" spc="-65">
                <a:latin typeface="Trebuchet MS"/>
                <a:cs typeface="Trebuchet MS"/>
              </a:rPr>
              <a:t> </a:t>
            </a:r>
            <a:r>
              <a:rPr sz="2800">
                <a:latin typeface="Trebuchet MS"/>
                <a:cs typeface="Trebuchet MS"/>
              </a:rPr>
              <a:t>scenario</a:t>
            </a:r>
            <a:r>
              <a:rPr sz="2800" spc="-45">
                <a:latin typeface="Trebuchet MS"/>
                <a:cs typeface="Trebuchet MS"/>
              </a:rPr>
              <a:t> </a:t>
            </a:r>
            <a:r>
              <a:rPr sz="2800">
                <a:latin typeface="Trebuchet MS"/>
                <a:cs typeface="Trebuchet MS"/>
              </a:rPr>
              <a:t>assigned</a:t>
            </a:r>
            <a:r>
              <a:rPr sz="2800" spc="-40">
                <a:latin typeface="Trebuchet MS"/>
                <a:cs typeface="Trebuchet MS"/>
              </a:rPr>
              <a:t> </a:t>
            </a:r>
            <a:r>
              <a:rPr sz="2800">
                <a:latin typeface="Trebuchet MS"/>
                <a:cs typeface="Trebuchet MS"/>
              </a:rPr>
              <a:t>to</a:t>
            </a:r>
            <a:r>
              <a:rPr sz="2800" spc="-75">
                <a:latin typeface="Trebuchet MS"/>
                <a:cs typeface="Trebuchet MS"/>
              </a:rPr>
              <a:t> </a:t>
            </a:r>
            <a:r>
              <a:rPr sz="2800">
                <a:latin typeface="Trebuchet MS"/>
                <a:cs typeface="Trebuchet MS"/>
              </a:rPr>
              <a:t>your</a:t>
            </a:r>
            <a:r>
              <a:rPr sz="2800" spc="-80">
                <a:latin typeface="Trebuchet MS"/>
                <a:cs typeface="Trebuchet MS"/>
              </a:rPr>
              <a:t> </a:t>
            </a:r>
            <a:r>
              <a:rPr sz="2800" spc="-10">
                <a:latin typeface="Trebuchet MS"/>
                <a:cs typeface="Trebuchet MS"/>
              </a:rPr>
              <a:t>group.</a:t>
            </a:r>
            <a:endParaRPr sz="2800">
              <a:latin typeface="Trebuchet MS"/>
              <a:cs typeface="Trebuchet MS"/>
            </a:endParaRPr>
          </a:p>
          <a:p>
            <a:pPr marL="355600" marR="485140" indent="-342900">
              <a:lnSpc>
                <a:spcPct val="100000"/>
              </a:lnSpc>
              <a:spcBef>
                <a:spcPts val="994"/>
              </a:spcBef>
              <a:buClr>
                <a:srgbClr val="90C225"/>
              </a:buClr>
              <a:buSzPct val="80357"/>
              <a:buFont typeface="Wingdings 3"/>
              <a:buChar char=""/>
              <a:tabLst>
                <a:tab pos="355600" algn="l"/>
              </a:tabLst>
            </a:pPr>
            <a:r>
              <a:rPr sz="2800">
                <a:latin typeface="Trebuchet MS"/>
                <a:cs typeface="Trebuchet MS"/>
              </a:rPr>
              <a:t>Be</a:t>
            </a:r>
            <a:r>
              <a:rPr sz="2800" spc="-65">
                <a:latin typeface="Trebuchet MS"/>
                <a:cs typeface="Trebuchet MS"/>
              </a:rPr>
              <a:t> </a:t>
            </a:r>
            <a:r>
              <a:rPr sz="2800">
                <a:latin typeface="Trebuchet MS"/>
                <a:cs typeface="Trebuchet MS"/>
              </a:rPr>
              <a:t>ready</a:t>
            </a:r>
            <a:r>
              <a:rPr sz="2800" spc="-55">
                <a:latin typeface="Trebuchet MS"/>
                <a:cs typeface="Trebuchet MS"/>
              </a:rPr>
              <a:t> </a:t>
            </a:r>
            <a:r>
              <a:rPr sz="2800">
                <a:latin typeface="Trebuchet MS"/>
                <a:cs typeface="Trebuchet MS"/>
              </a:rPr>
              <a:t>to</a:t>
            </a:r>
            <a:r>
              <a:rPr sz="2800" spc="-45">
                <a:latin typeface="Trebuchet MS"/>
                <a:cs typeface="Trebuchet MS"/>
              </a:rPr>
              <a:t> </a:t>
            </a:r>
            <a:r>
              <a:rPr sz="2800">
                <a:latin typeface="Trebuchet MS"/>
                <a:cs typeface="Trebuchet MS"/>
              </a:rPr>
              <a:t>later</a:t>
            </a:r>
            <a:r>
              <a:rPr sz="2800" spc="-45">
                <a:latin typeface="Trebuchet MS"/>
                <a:cs typeface="Trebuchet MS"/>
              </a:rPr>
              <a:t> </a:t>
            </a:r>
            <a:r>
              <a:rPr sz="2800">
                <a:latin typeface="Trebuchet MS"/>
                <a:cs typeface="Trebuchet MS"/>
              </a:rPr>
              <a:t>share</a:t>
            </a:r>
            <a:r>
              <a:rPr sz="2800" spc="-55">
                <a:latin typeface="Trebuchet MS"/>
                <a:cs typeface="Trebuchet MS"/>
              </a:rPr>
              <a:t> </a:t>
            </a:r>
            <a:r>
              <a:rPr sz="2800">
                <a:latin typeface="Trebuchet MS"/>
                <a:cs typeface="Trebuchet MS"/>
              </a:rPr>
              <a:t>highlights</a:t>
            </a:r>
            <a:r>
              <a:rPr sz="2800" spc="-40">
                <a:latin typeface="Trebuchet MS"/>
                <a:cs typeface="Trebuchet MS"/>
              </a:rPr>
              <a:t> </a:t>
            </a:r>
            <a:r>
              <a:rPr sz="2800">
                <a:latin typeface="Trebuchet MS"/>
                <a:cs typeface="Trebuchet MS"/>
              </a:rPr>
              <a:t>of</a:t>
            </a:r>
            <a:r>
              <a:rPr sz="2800" spc="-60">
                <a:latin typeface="Trebuchet MS"/>
                <a:cs typeface="Trebuchet MS"/>
              </a:rPr>
              <a:t> </a:t>
            </a:r>
            <a:r>
              <a:rPr sz="2800" spc="-20">
                <a:latin typeface="Trebuchet MS"/>
                <a:cs typeface="Trebuchet MS"/>
              </a:rPr>
              <a:t>your </a:t>
            </a:r>
            <a:r>
              <a:rPr sz="2800">
                <a:latin typeface="Trebuchet MS"/>
                <a:cs typeface="Trebuchet MS"/>
              </a:rPr>
              <a:t>discussion</a:t>
            </a:r>
            <a:r>
              <a:rPr sz="2800" spc="-35">
                <a:latin typeface="Trebuchet MS"/>
                <a:cs typeface="Trebuchet MS"/>
              </a:rPr>
              <a:t> </a:t>
            </a:r>
            <a:r>
              <a:rPr sz="2800">
                <a:latin typeface="Trebuchet MS"/>
                <a:cs typeface="Trebuchet MS"/>
              </a:rPr>
              <a:t>with</a:t>
            </a:r>
            <a:r>
              <a:rPr sz="2800" spc="-65">
                <a:latin typeface="Trebuchet MS"/>
                <a:cs typeface="Trebuchet MS"/>
              </a:rPr>
              <a:t> </a:t>
            </a:r>
            <a:r>
              <a:rPr sz="2800">
                <a:latin typeface="Trebuchet MS"/>
                <a:cs typeface="Trebuchet MS"/>
              </a:rPr>
              <a:t>the</a:t>
            </a:r>
            <a:r>
              <a:rPr sz="2800" spc="-90">
                <a:latin typeface="Trebuchet MS"/>
                <a:cs typeface="Trebuchet MS"/>
              </a:rPr>
              <a:t> </a:t>
            </a:r>
            <a:r>
              <a:rPr sz="2800">
                <a:latin typeface="Trebuchet MS"/>
                <a:cs typeface="Trebuchet MS"/>
              </a:rPr>
              <a:t>whole</a:t>
            </a:r>
            <a:r>
              <a:rPr sz="2800" spc="-85">
                <a:latin typeface="Trebuchet MS"/>
                <a:cs typeface="Trebuchet MS"/>
              </a:rPr>
              <a:t> </a:t>
            </a:r>
            <a:r>
              <a:rPr sz="2800" spc="-10">
                <a:latin typeface="Trebuchet MS"/>
                <a:cs typeface="Trebuchet MS"/>
              </a:rPr>
              <a:t>group.</a:t>
            </a:r>
            <a:endParaRPr sz="2800">
              <a:latin typeface="Trebuchet MS"/>
              <a:cs typeface="Trebuchet MS"/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3A6AE963-B04E-8456-8E85-735E61080E6F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759162" y="478277"/>
            <a:ext cx="8687614" cy="553998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lvl1pPr>
              <a:defRPr sz="3600" b="0" i="0">
                <a:solidFill>
                  <a:schemeClr val="tx1"/>
                </a:solidFill>
                <a:latin typeface="Trebuchet MS"/>
                <a:ea typeface="+mj-ea"/>
                <a:cs typeface="Trebuchet MS"/>
              </a:defRPr>
            </a:lvl1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srgbClr val="007030"/>
                </a:solidFill>
                <a:effectLst/>
                <a:uLnTx/>
                <a:uFillTx/>
                <a:latin typeface="Source Sans Pro Black"/>
                <a:ea typeface="Source Sans Pro Black"/>
                <a:cs typeface="Arial"/>
              </a:rPr>
              <a:t>Discussion: Teaching Challenges</a:t>
            </a:r>
            <a:endParaRPr kumimoji="0" lang="en-US" sz="36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rebuchet MS"/>
              <a:ea typeface="+mj-ea"/>
              <a:cs typeface="Trebuchet MS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4012691"/>
            <a:ext cx="448309" cy="2845435"/>
          </a:xfrm>
          <a:custGeom>
            <a:avLst/>
            <a:gdLst/>
            <a:ahLst/>
            <a:cxnLst/>
            <a:rect l="l" t="t" r="r" b="b"/>
            <a:pathLst>
              <a:path w="448309" h="2845434">
                <a:moveTo>
                  <a:pt x="0" y="0"/>
                </a:moveTo>
                <a:lnTo>
                  <a:pt x="0" y="2845307"/>
                </a:lnTo>
                <a:lnTo>
                  <a:pt x="448056" y="2845307"/>
                </a:lnTo>
                <a:lnTo>
                  <a:pt x="0" y="0"/>
                </a:lnTo>
                <a:close/>
              </a:path>
            </a:pathLst>
          </a:custGeom>
          <a:solidFill>
            <a:srgbClr val="90C225">
              <a:alpha val="850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756074" y="1711726"/>
            <a:ext cx="8992383" cy="3962623"/>
          </a:xfrm>
          <a:prstGeom prst="rect">
            <a:avLst/>
          </a:prstGeom>
        </p:spPr>
        <p:txBody>
          <a:bodyPr vert="horz" wrap="square" lIns="0" tIns="12700" rIns="0" bIns="0" rtlCol="0" anchor="t">
            <a:spAutoFit/>
          </a:bodyPr>
          <a:lstStyle/>
          <a:p>
            <a:pPr marL="355600" marR="5080" indent="-342900" algn="just">
              <a:lnSpc>
                <a:spcPct val="100000"/>
              </a:lnSpc>
              <a:spcBef>
                <a:spcPts val="100"/>
              </a:spcBef>
              <a:buClr>
                <a:srgbClr val="90C225"/>
              </a:buClr>
              <a:buSzPct val="79166"/>
              <a:buAutoNum type="alphaLcParenR"/>
              <a:tabLst>
                <a:tab pos="355600" algn="l"/>
              </a:tabLst>
            </a:pPr>
            <a:r>
              <a:rPr sz="2400" spc="-60">
                <a:latin typeface="Trebuchet MS"/>
                <a:cs typeface="Trebuchet MS"/>
              </a:rPr>
              <a:t>You</a:t>
            </a:r>
            <a:r>
              <a:rPr sz="2400" spc="-80">
                <a:latin typeface="Trebuchet MS"/>
                <a:cs typeface="Trebuchet MS"/>
              </a:rPr>
              <a:t> </a:t>
            </a:r>
            <a:r>
              <a:rPr sz="2400">
                <a:latin typeface="Trebuchet MS"/>
                <a:cs typeface="Trebuchet MS"/>
              </a:rPr>
              <a:t>are</a:t>
            </a:r>
            <a:r>
              <a:rPr sz="2400" spc="-85">
                <a:latin typeface="Trebuchet MS"/>
                <a:cs typeface="Trebuchet MS"/>
              </a:rPr>
              <a:t> </a:t>
            </a:r>
            <a:r>
              <a:rPr sz="2400">
                <a:latin typeface="Trebuchet MS"/>
                <a:cs typeface="Trebuchet MS"/>
              </a:rPr>
              <a:t>insecure</a:t>
            </a:r>
            <a:r>
              <a:rPr sz="2400" spc="-70">
                <a:latin typeface="Trebuchet MS"/>
                <a:cs typeface="Trebuchet MS"/>
              </a:rPr>
              <a:t> </a:t>
            </a:r>
            <a:r>
              <a:rPr sz="2400">
                <a:latin typeface="Trebuchet MS"/>
                <a:cs typeface="Trebuchet MS"/>
              </a:rPr>
              <a:t>about</a:t>
            </a:r>
            <a:r>
              <a:rPr sz="2400" spc="-75">
                <a:latin typeface="Trebuchet MS"/>
                <a:cs typeface="Trebuchet MS"/>
              </a:rPr>
              <a:t> </a:t>
            </a:r>
            <a:r>
              <a:rPr sz="2400">
                <a:latin typeface="Trebuchet MS"/>
                <a:cs typeface="Trebuchet MS"/>
              </a:rPr>
              <a:t>your</a:t>
            </a:r>
            <a:r>
              <a:rPr sz="2400" spc="-80">
                <a:latin typeface="Trebuchet MS"/>
                <a:cs typeface="Trebuchet MS"/>
              </a:rPr>
              <a:t> </a:t>
            </a:r>
            <a:r>
              <a:rPr sz="2400">
                <a:latin typeface="Trebuchet MS"/>
                <a:cs typeface="Trebuchet MS"/>
              </a:rPr>
              <a:t>English</a:t>
            </a:r>
            <a:r>
              <a:rPr sz="2400" spc="-70">
                <a:latin typeface="Trebuchet MS"/>
                <a:cs typeface="Trebuchet MS"/>
              </a:rPr>
              <a:t> </a:t>
            </a:r>
            <a:r>
              <a:rPr sz="2400">
                <a:latin typeface="Trebuchet MS"/>
                <a:cs typeface="Trebuchet MS"/>
              </a:rPr>
              <a:t>skills,</a:t>
            </a:r>
            <a:r>
              <a:rPr sz="2400" spc="-65">
                <a:latin typeface="Trebuchet MS"/>
                <a:cs typeface="Trebuchet MS"/>
              </a:rPr>
              <a:t> </a:t>
            </a:r>
            <a:r>
              <a:rPr sz="2400">
                <a:latin typeface="Trebuchet MS"/>
                <a:cs typeface="Trebuchet MS"/>
              </a:rPr>
              <a:t>especially</a:t>
            </a:r>
            <a:r>
              <a:rPr sz="2400" spc="-60">
                <a:latin typeface="Trebuchet MS"/>
                <a:cs typeface="Trebuchet MS"/>
              </a:rPr>
              <a:t> </a:t>
            </a:r>
            <a:r>
              <a:rPr sz="2400" spc="-20">
                <a:latin typeface="Trebuchet MS"/>
                <a:cs typeface="Trebuchet MS"/>
              </a:rPr>
              <a:t>your </a:t>
            </a:r>
            <a:r>
              <a:rPr sz="2400">
                <a:latin typeface="Trebuchet MS"/>
                <a:cs typeface="Trebuchet MS"/>
              </a:rPr>
              <a:t>pronunciation.</a:t>
            </a:r>
            <a:r>
              <a:rPr sz="2400" spc="-15">
                <a:latin typeface="Trebuchet MS"/>
                <a:cs typeface="Trebuchet MS"/>
              </a:rPr>
              <a:t> </a:t>
            </a:r>
            <a:r>
              <a:rPr sz="2400">
                <a:latin typeface="Trebuchet MS"/>
                <a:cs typeface="Trebuchet MS"/>
              </a:rPr>
              <a:t>What</a:t>
            </a:r>
            <a:r>
              <a:rPr sz="2400" spc="-45">
                <a:latin typeface="Trebuchet MS"/>
                <a:cs typeface="Trebuchet MS"/>
              </a:rPr>
              <a:t> </a:t>
            </a:r>
            <a:r>
              <a:rPr sz="2400">
                <a:latin typeface="Trebuchet MS"/>
                <a:cs typeface="Trebuchet MS"/>
              </a:rPr>
              <a:t>strategies</a:t>
            </a:r>
            <a:r>
              <a:rPr sz="2400" spc="-30">
                <a:latin typeface="Trebuchet MS"/>
                <a:cs typeface="Trebuchet MS"/>
              </a:rPr>
              <a:t> </a:t>
            </a:r>
            <a:r>
              <a:rPr sz="2400">
                <a:latin typeface="Trebuchet MS"/>
                <a:cs typeface="Trebuchet MS"/>
              </a:rPr>
              <a:t>will</a:t>
            </a:r>
            <a:r>
              <a:rPr sz="2400" spc="-55">
                <a:latin typeface="Trebuchet MS"/>
                <a:cs typeface="Trebuchet MS"/>
              </a:rPr>
              <a:t> </a:t>
            </a:r>
            <a:r>
              <a:rPr sz="2400">
                <a:latin typeface="Trebuchet MS"/>
                <a:cs typeface="Trebuchet MS"/>
              </a:rPr>
              <a:t>you</a:t>
            </a:r>
            <a:r>
              <a:rPr sz="2400" spc="-55">
                <a:latin typeface="Trebuchet MS"/>
                <a:cs typeface="Trebuchet MS"/>
              </a:rPr>
              <a:t> </a:t>
            </a:r>
            <a:r>
              <a:rPr sz="2400">
                <a:latin typeface="Trebuchet MS"/>
                <a:cs typeface="Trebuchet MS"/>
              </a:rPr>
              <a:t>use</a:t>
            </a:r>
            <a:r>
              <a:rPr sz="2400" spc="-55">
                <a:latin typeface="Trebuchet MS"/>
                <a:cs typeface="Trebuchet MS"/>
              </a:rPr>
              <a:t> </a:t>
            </a:r>
            <a:r>
              <a:rPr sz="2400">
                <a:latin typeface="Trebuchet MS"/>
                <a:cs typeface="Trebuchet MS"/>
              </a:rPr>
              <a:t>to</a:t>
            </a:r>
            <a:r>
              <a:rPr sz="2400" spc="-55">
                <a:latin typeface="Trebuchet MS"/>
                <a:cs typeface="Trebuchet MS"/>
              </a:rPr>
              <a:t> </a:t>
            </a:r>
            <a:r>
              <a:rPr sz="2400">
                <a:latin typeface="Trebuchet MS"/>
                <a:cs typeface="Trebuchet MS"/>
              </a:rPr>
              <a:t>make</a:t>
            </a:r>
            <a:r>
              <a:rPr sz="2400" spc="-50">
                <a:latin typeface="Trebuchet MS"/>
                <a:cs typeface="Trebuchet MS"/>
              </a:rPr>
              <a:t> </a:t>
            </a:r>
            <a:r>
              <a:rPr sz="2400" spc="-20">
                <a:latin typeface="Trebuchet MS"/>
                <a:cs typeface="Trebuchet MS"/>
              </a:rPr>
              <a:t>sure </a:t>
            </a:r>
            <a:r>
              <a:rPr sz="2400">
                <a:latin typeface="Trebuchet MS"/>
                <a:cs typeface="Trebuchet MS"/>
              </a:rPr>
              <a:t>students</a:t>
            </a:r>
            <a:r>
              <a:rPr sz="2400" spc="-60">
                <a:latin typeface="Trebuchet MS"/>
                <a:cs typeface="Trebuchet MS"/>
              </a:rPr>
              <a:t> </a:t>
            </a:r>
            <a:r>
              <a:rPr sz="2400">
                <a:latin typeface="Trebuchet MS"/>
                <a:cs typeface="Trebuchet MS"/>
              </a:rPr>
              <a:t>can</a:t>
            </a:r>
            <a:r>
              <a:rPr sz="2400" spc="-85">
                <a:latin typeface="Trebuchet MS"/>
                <a:cs typeface="Trebuchet MS"/>
              </a:rPr>
              <a:t> </a:t>
            </a:r>
            <a:r>
              <a:rPr sz="2400">
                <a:latin typeface="Trebuchet MS"/>
                <a:cs typeface="Trebuchet MS"/>
              </a:rPr>
              <a:t>understand</a:t>
            </a:r>
            <a:r>
              <a:rPr sz="2400" spc="-60">
                <a:latin typeface="Trebuchet MS"/>
                <a:cs typeface="Trebuchet MS"/>
              </a:rPr>
              <a:t> </a:t>
            </a:r>
            <a:r>
              <a:rPr sz="2400" spc="-20">
                <a:latin typeface="Trebuchet MS"/>
                <a:cs typeface="Trebuchet MS"/>
              </a:rPr>
              <a:t>you?</a:t>
            </a:r>
            <a:endParaRPr sz="2400">
              <a:latin typeface="Trebuchet MS"/>
              <a:cs typeface="Trebuchet MS"/>
            </a:endParaRPr>
          </a:p>
          <a:p>
            <a:pPr marL="355600" marR="329565" indent="-342900">
              <a:lnSpc>
                <a:spcPct val="100000"/>
              </a:lnSpc>
              <a:spcBef>
                <a:spcPts val="1005"/>
              </a:spcBef>
              <a:buClr>
                <a:srgbClr val="90C225"/>
              </a:buClr>
              <a:buSzPct val="79166"/>
              <a:buAutoNum type="alphaLcParenR"/>
              <a:tabLst>
                <a:tab pos="355600" algn="l"/>
              </a:tabLst>
            </a:pPr>
            <a:r>
              <a:rPr lang="en-US" sz="2400">
                <a:latin typeface="Trebuchet MS"/>
                <a:cs typeface="Trebuchet MS"/>
              </a:rPr>
              <a:t>Students</a:t>
            </a:r>
            <a:r>
              <a:rPr lang="en-US" sz="2400" spc="-45">
                <a:latin typeface="Trebuchet MS"/>
                <a:cs typeface="Trebuchet MS"/>
              </a:rPr>
              <a:t> </a:t>
            </a:r>
            <a:r>
              <a:rPr sz="2400">
                <a:latin typeface="Trebuchet MS"/>
                <a:cs typeface="Trebuchet MS"/>
              </a:rPr>
              <a:t>are</a:t>
            </a:r>
            <a:r>
              <a:rPr lang="en-US" sz="2400" spc="-40">
                <a:latin typeface="Trebuchet MS"/>
                <a:cs typeface="Trebuchet MS"/>
              </a:rPr>
              <a:t> </a:t>
            </a:r>
            <a:r>
              <a:rPr sz="2400">
                <a:latin typeface="Trebuchet MS"/>
                <a:cs typeface="Trebuchet MS"/>
              </a:rPr>
              <a:t>not</a:t>
            </a:r>
            <a:r>
              <a:rPr sz="2400" spc="-60">
                <a:latin typeface="Trebuchet MS"/>
                <a:cs typeface="Trebuchet MS"/>
              </a:rPr>
              <a:t> </a:t>
            </a:r>
            <a:r>
              <a:rPr sz="2400">
                <a:latin typeface="Trebuchet MS"/>
                <a:cs typeface="Trebuchet MS"/>
              </a:rPr>
              <a:t>paying</a:t>
            </a:r>
            <a:r>
              <a:rPr sz="2400" spc="-45">
                <a:latin typeface="Trebuchet MS"/>
                <a:cs typeface="Trebuchet MS"/>
              </a:rPr>
              <a:t> </a:t>
            </a:r>
            <a:r>
              <a:rPr sz="2400">
                <a:latin typeface="Trebuchet MS"/>
                <a:cs typeface="Trebuchet MS"/>
              </a:rPr>
              <a:t>attention</a:t>
            </a:r>
            <a:r>
              <a:rPr sz="2400" spc="-45">
                <a:latin typeface="Trebuchet MS"/>
                <a:cs typeface="Trebuchet MS"/>
              </a:rPr>
              <a:t> </a:t>
            </a:r>
            <a:r>
              <a:rPr sz="2400">
                <a:latin typeface="Trebuchet MS"/>
                <a:cs typeface="Trebuchet MS"/>
              </a:rPr>
              <a:t>to</a:t>
            </a:r>
            <a:r>
              <a:rPr sz="2400" spc="-55">
                <a:latin typeface="Trebuchet MS"/>
                <a:cs typeface="Trebuchet MS"/>
              </a:rPr>
              <a:t> </a:t>
            </a:r>
            <a:r>
              <a:rPr sz="2400">
                <a:latin typeface="Trebuchet MS"/>
                <a:cs typeface="Trebuchet MS"/>
              </a:rPr>
              <a:t>your</a:t>
            </a:r>
            <a:r>
              <a:rPr sz="2400" spc="-55">
                <a:latin typeface="Trebuchet MS"/>
                <a:cs typeface="Trebuchet MS"/>
              </a:rPr>
              <a:t> </a:t>
            </a:r>
            <a:r>
              <a:rPr sz="2400">
                <a:latin typeface="Trebuchet MS"/>
                <a:cs typeface="Trebuchet MS"/>
              </a:rPr>
              <a:t>lessons.</a:t>
            </a:r>
            <a:r>
              <a:rPr sz="2400" spc="-25">
                <a:latin typeface="Trebuchet MS"/>
                <a:cs typeface="Trebuchet MS"/>
              </a:rPr>
              <a:t> How </a:t>
            </a:r>
            <a:r>
              <a:rPr sz="2400">
                <a:latin typeface="Trebuchet MS"/>
                <a:cs typeface="Trebuchet MS"/>
              </a:rPr>
              <a:t>can</a:t>
            </a:r>
            <a:r>
              <a:rPr sz="2400" spc="-40">
                <a:latin typeface="Trebuchet MS"/>
                <a:cs typeface="Trebuchet MS"/>
              </a:rPr>
              <a:t> </a:t>
            </a:r>
            <a:r>
              <a:rPr sz="2400">
                <a:latin typeface="Trebuchet MS"/>
                <a:cs typeface="Trebuchet MS"/>
              </a:rPr>
              <a:t>you</a:t>
            </a:r>
            <a:r>
              <a:rPr sz="2400" spc="-40">
                <a:latin typeface="Trebuchet MS"/>
                <a:cs typeface="Trebuchet MS"/>
              </a:rPr>
              <a:t> </a:t>
            </a:r>
            <a:r>
              <a:rPr sz="2400">
                <a:latin typeface="Trebuchet MS"/>
                <a:cs typeface="Trebuchet MS"/>
              </a:rPr>
              <a:t>get</a:t>
            </a:r>
            <a:r>
              <a:rPr sz="2400" spc="-40">
                <a:latin typeface="Trebuchet MS"/>
                <a:cs typeface="Trebuchet MS"/>
              </a:rPr>
              <a:t> </a:t>
            </a:r>
            <a:r>
              <a:rPr sz="2400">
                <a:latin typeface="Trebuchet MS"/>
                <a:cs typeface="Trebuchet MS"/>
              </a:rPr>
              <a:t>them</a:t>
            </a:r>
            <a:r>
              <a:rPr sz="2400" spc="-40">
                <a:latin typeface="Trebuchet MS"/>
                <a:cs typeface="Trebuchet MS"/>
              </a:rPr>
              <a:t> </a:t>
            </a:r>
            <a:r>
              <a:rPr sz="2400">
                <a:latin typeface="Trebuchet MS"/>
                <a:cs typeface="Trebuchet MS"/>
              </a:rPr>
              <a:t>more</a:t>
            </a:r>
            <a:r>
              <a:rPr sz="2400" spc="-40">
                <a:latin typeface="Trebuchet MS"/>
                <a:cs typeface="Trebuchet MS"/>
              </a:rPr>
              <a:t> </a:t>
            </a:r>
            <a:r>
              <a:rPr sz="2400">
                <a:latin typeface="Trebuchet MS"/>
                <a:cs typeface="Trebuchet MS"/>
              </a:rPr>
              <a:t>interested</a:t>
            </a:r>
            <a:r>
              <a:rPr sz="2400" spc="-20">
                <a:latin typeface="Trebuchet MS"/>
                <a:cs typeface="Trebuchet MS"/>
              </a:rPr>
              <a:t> </a:t>
            </a:r>
            <a:r>
              <a:rPr sz="2400">
                <a:latin typeface="Trebuchet MS"/>
                <a:cs typeface="Trebuchet MS"/>
              </a:rPr>
              <a:t>in</a:t>
            </a:r>
            <a:r>
              <a:rPr sz="2400" spc="-35">
                <a:latin typeface="Trebuchet MS"/>
                <a:cs typeface="Trebuchet MS"/>
              </a:rPr>
              <a:t> </a:t>
            </a:r>
            <a:r>
              <a:rPr sz="2400">
                <a:latin typeface="Trebuchet MS"/>
                <a:cs typeface="Trebuchet MS"/>
              </a:rPr>
              <a:t>what</a:t>
            </a:r>
            <a:r>
              <a:rPr sz="2400" spc="-40">
                <a:latin typeface="Trebuchet MS"/>
                <a:cs typeface="Trebuchet MS"/>
              </a:rPr>
              <a:t> </a:t>
            </a:r>
            <a:r>
              <a:rPr sz="2400">
                <a:latin typeface="Trebuchet MS"/>
                <a:cs typeface="Trebuchet MS"/>
              </a:rPr>
              <a:t>you</a:t>
            </a:r>
            <a:r>
              <a:rPr sz="2400" spc="-40">
                <a:latin typeface="Trebuchet MS"/>
                <a:cs typeface="Trebuchet MS"/>
              </a:rPr>
              <a:t> </a:t>
            </a:r>
            <a:r>
              <a:rPr sz="2400" spc="-25">
                <a:latin typeface="Trebuchet MS"/>
                <a:cs typeface="Trebuchet MS"/>
              </a:rPr>
              <a:t>are </a:t>
            </a:r>
            <a:r>
              <a:rPr sz="2400">
                <a:latin typeface="Trebuchet MS"/>
                <a:cs typeface="Trebuchet MS"/>
              </a:rPr>
              <a:t>teaching?</a:t>
            </a:r>
            <a:r>
              <a:rPr sz="2400" spc="-30">
                <a:latin typeface="Trebuchet MS"/>
                <a:cs typeface="Trebuchet MS"/>
              </a:rPr>
              <a:t> </a:t>
            </a:r>
            <a:r>
              <a:rPr sz="2400">
                <a:latin typeface="Trebuchet MS"/>
                <a:cs typeface="Trebuchet MS"/>
              </a:rPr>
              <a:t>Or</a:t>
            </a:r>
            <a:r>
              <a:rPr sz="2400" spc="-55">
                <a:latin typeface="Trebuchet MS"/>
                <a:cs typeface="Trebuchet MS"/>
              </a:rPr>
              <a:t> </a:t>
            </a:r>
            <a:r>
              <a:rPr sz="2400">
                <a:latin typeface="Trebuchet MS"/>
                <a:cs typeface="Trebuchet MS"/>
              </a:rPr>
              <a:t>when</a:t>
            </a:r>
            <a:r>
              <a:rPr sz="2400" spc="-35">
                <a:latin typeface="Trebuchet MS"/>
                <a:cs typeface="Trebuchet MS"/>
              </a:rPr>
              <a:t> </a:t>
            </a:r>
            <a:r>
              <a:rPr sz="2400">
                <a:latin typeface="Trebuchet MS"/>
                <a:cs typeface="Trebuchet MS"/>
              </a:rPr>
              <a:t>you</a:t>
            </a:r>
            <a:r>
              <a:rPr sz="2400" spc="-50">
                <a:latin typeface="Trebuchet MS"/>
                <a:cs typeface="Trebuchet MS"/>
              </a:rPr>
              <a:t> </a:t>
            </a:r>
            <a:r>
              <a:rPr sz="2400">
                <a:latin typeface="Trebuchet MS"/>
                <a:cs typeface="Trebuchet MS"/>
              </a:rPr>
              <a:t>ask</a:t>
            </a:r>
            <a:r>
              <a:rPr sz="2400" spc="-45">
                <a:latin typeface="Trebuchet MS"/>
                <a:cs typeface="Trebuchet MS"/>
              </a:rPr>
              <a:t> </a:t>
            </a:r>
            <a:r>
              <a:rPr sz="2400">
                <a:latin typeface="Trebuchet MS"/>
                <a:cs typeface="Trebuchet MS"/>
              </a:rPr>
              <a:t>a</a:t>
            </a:r>
            <a:r>
              <a:rPr sz="2400" spc="-55">
                <a:latin typeface="Trebuchet MS"/>
                <a:cs typeface="Trebuchet MS"/>
              </a:rPr>
              <a:t> </a:t>
            </a:r>
            <a:r>
              <a:rPr sz="2400">
                <a:latin typeface="Trebuchet MS"/>
                <a:cs typeface="Trebuchet MS"/>
              </a:rPr>
              <a:t>question,</a:t>
            </a:r>
            <a:r>
              <a:rPr sz="2400" spc="-20">
                <a:latin typeface="Trebuchet MS"/>
                <a:cs typeface="Trebuchet MS"/>
              </a:rPr>
              <a:t> </a:t>
            </a:r>
            <a:r>
              <a:rPr sz="2400">
                <a:latin typeface="Trebuchet MS"/>
                <a:cs typeface="Trebuchet MS"/>
              </a:rPr>
              <a:t>no</a:t>
            </a:r>
            <a:r>
              <a:rPr sz="2400" spc="-45">
                <a:latin typeface="Trebuchet MS"/>
                <a:cs typeface="Trebuchet MS"/>
              </a:rPr>
              <a:t> </a:t>
            </a:r>
            <a:r>
              <a:rPr sz="2400">
                <a:latin typeface="Trebuchet MS"/>
                <a:cs typeface="Trebuchet MS"/>
              </a:rPr>
              <a:t>one</a:t>
            </a:r>
            <a:r>
              <a:rPr sz="2400" spc="-35">
                <a:latin typeface="Trebuchet MS"/>
                <a:cs typeface="Trebuchet MS"/>
              </a:rPr>
              <a:t> </a:t>
            </a:r>
            <a:r>
              <a:rPr sz="2400" spc="-10">
                <a:latin typeface="Trebuchet MS"/>
                <a:cs typeface="Trebuchet MS"/>
              </a:rPr>
              <a:t>answers. </a:t>
            </a:r>
            <a:r>
              <a:rPr sz="2400">
                <a:latin typeface="Trebuchet MS"/>
                <a:cs typeface="Trebuchet MS"/>
              </a:rPr>
              <a:t>What</a:t>
            </a:r>
            <a:r>
              <a:rPr sz="2400" spc="-40">
                <a:latin typeface="Trebuchet MS"/>
                <a:cs typeface="Trebuchet MS"/>
              </a:rPr>
              <a:t> </a:t>
            </a:r>
            <a:r>
              <a:rPr sz="2400">
                <a:latin typeface="Trebuchet MS"/>
                <a:cs typeface="Trebuchet MS"/>
              </a:rPr>
              <a:t>can</a:t>
            </a:r>
            <a:r>
              <a:rPr sz="2400" spc="-45">
                <a:latin typeface="Trebuchet MS"/>
                <a:cs typeface="Trebuchet MS"/>
              </a:rPr>
              <a:t> </a:t>
            </a:r>
            <a:r>
              <a:rPr sz="2400">
                <a:latin typeface="Trebuchet MS"/>
                <a:cs typeface="Trebuchet MS"/>
              </a:rPr>
              <a:t>you</a:t>
            </a:r>
            <a:r>
              <a:rPr sz="2400" spc="-40">
                <a:latin typeface="Trebuchet MS"/>
                <a:cs typeface="Trebuchet MS"/>
              </a:rPr>
              <a:t> </a:t>
            </a:r>
            <a:r>
              <a:rPr lang="en-US" sz="2400" spc="-25">
                <a:latin typeface="Trebuchet MS"/>
                <a:cs typeface="Trebuchet MS"/>
              </a:rPr>
              <a:t>do?</a:t>
            </a:r>
          </a:p>
          <a:p>
            <a:pPr marL="355600" marR="329565" indent="-342900">
              <a:spcBef>
                <a:spcPts val="1005"/>
              </a:spcBef>
              <a:buClr>
                <a:srgbClr val="90C225"/>
              </a:buClr>
              <a:buSzPct val="79166"/>
              <a:buAutoNum type="alphaLcParenR"/>
              <a:tabLst>
                <a:tab pos="355600" algn="l"/>
              </a:tabLst>
            </a:pPr>
            <a:r>
              <a:rPr lang="en-US" sz="2400" spc="-25">
                <a:latin typeface="Trebuchet MS"/>
                <a:cs typeface="Trebuchet MS"/>
              </a:rPr>
              <a:t>Students are eating during class, not responding when you make requests, and sometimes complain or ask annoying questions while you are teaching. You are feeling disrespected. What can you do?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F1E6F7D6-12CC-4B91-9B96-08B2F7ECBBD3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759162" y="478277"/>
            <a:ext cx="8687614" cy="553998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lvl1pPr>
              <a:defRPr sz="3600" b="0" i="0">
                <a:solidFill>
                  <a:schemeClr val="tx1"/>
                </a:solidFill>
                <a:latin typeface="Trebuchet MS"/>
                <a:ea typeface="+mj-ea"/>
                <a:cs typeface="Trebuchet MS"/>
              </a:defRPr>
            </a:lvl1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srgbClr val="007030"/>
                </a:solidFill>
                <a:effectLst/>
                <a:uLnTx/>
                <a:uFillTx/>
                <a:latin typeface="Source Sans Pro Black"/>
                <a:ea typeface="Source Sans Pro Black"/>
                <a:cs typeface="Arial"/>
              </a:rPr>
              <a:t>Teaching Scenarios</a:t>
            </a:r>
            <a:endParaRPr kumimoji="0" lang="en-US" sz="36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rebuchet MS"/>
              <a:ea typeface="+mj-ea"/>
              <a:cs typeface="Trebuchet MS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7351408B-D3AB-BF24-E427-1C06A62EE601}"/>
              </a:ext>
            </a:extLst>
          </p:cNvPr>
          <p:cNvSpPr txBox="1"/>
          <p:nvPr/>
        </p:nvSpPr>
        <p:spPr>
          <a:xfrm>
            <a:off x="59636" y="6487150"/>
            <a:ext cx="9309651" cy="30777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sz="1400">
                <a:hlinkClick r:id="rId2"/>
              </a:rPr>
              <a:t>https://teaching.uoregon.edu/resources/class-disruptions-and-challenging-behaviors-policy-and-advice</a:t>
            </a:r>
            <a:endParaRPr lang="en-US" sz="1400"/>
          </a:p>
        </p:txBody>
      </p:sp>
      <p:pic>
        <p:nvPicPr>
          <p:cNvPr id="5" name="Picture 4" descr="A qr code  for class disruptions and challenging behaviours policy page.">
            <a:extLst>
              <a:ext uri="{FF2B5EF4-FFF2-40B4-BE49-F238E27FC236}">
                <a16:creationId xmlns:a16="http://schemas.microsoft.com/office/drawing/2014/main" id="{4FE69AF7-1876-80A6-E16C-9C3D138053D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61686" y="1940655"/>
            <a:ext cx="4275555" cy="4345141"/>
          </a:xfrm>
          <a:prstGeom prst="rect">
            <a:avLst/>
          </a:prstGeom>
        </p:spPr>
      </p:pic>
      <p:pic>
        <p:nvPicPr>
          <p:cNvPr id="8" name="Picture 7" descr="A screenshot of class disruptions and challenging behaviours policy page">
            <a:extLst>
              <a:ext uri="{FF2B5EF4-FFF2-40B4-BE49-F238E27FC236}">
                <a16:creationId xmlns:a16="http://schemas.microsoft.com/office/drawing/2014/main" id="{BBAEB07A-09AA-24AF-4E30-7ACE5EA8951B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4236" y="1941600"/>
            <a:ext cx="7542868" cy="4346706"/>
          </a:xfrm>
          <a:prstGeom prst="rect">
            <a:avLst/>
          </a:prstGeom>
        </p:spPr>
      </p:pic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2D0D1124-85FA-02DB-6B87-B2DA40B9C61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30257" y="1448336"/>
            <a:ext cx="7730929" cy="369332"/>
          </a:xfrm>
        </p:spPr>
        <p:txBody>
          <a:bodyPr wrap="square" lIns="0" tIns="0" rIns="0" bIns="0" anchor="t">
            <a:spAutoFit/>
          </a:bodyPr>
          <a:lstStyle/>
          <a:p>
            <a:r>
              <a:rPr lang="en-US" sz="2400">
                <a:latin typeface="Trebuchet MS"/>
                <a:ea typeface="Calibri"/>
                <a:cs typeface="Calibri"/>
              </a:rPr>
              <a:t>Cultural differences vs Class disruption</a:t>
            </a:r>
            <a:endParaRPr lang="en-US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3F673199-1655-2F89-5A13-29F73F9C41AF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759162" y="478277"/>
            <a:ext cx="8687614" cy="553998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lvl1pPr>
              <a:defRPr sz="3600" b="0" i="0">
                <a:solidFill>
                  <a:schemeClr val="tx1"/>
                </a:solidFill>
                <a:latin typeface="Trebuchet MS"/>
                <a:ea typeface="+mj-ea"/>
                <a:cs typeface="Trebuchet MS"/>
              </a:defRPr>
            </a:lvl1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srgbClr val="007030"/>
                </a:solidFill>
                <a:effectLst/>
                <a:uLnTx/>
                <a:uFillTx/>
                <a:latin typeface="Source Sans Pro Black"/>
                <a:ea typeface="Source Sans Pro Black"/>
                <a:cs typeface="Arial"/>
              </a:rPr>
              <a:t>Debrief (C)</a:t>
            </a:r>
            <a:endParaRPr kumimoji="0" lang="en-US" sz="36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rebuchet MS"/>
              <a:ea typeface="+mj-ea"/>
              <a:cs typeface="Trebuchet MS"/>
            </a:endParaRPr>
          </a:p>
        </p:txBody>
      </p:sp>
    </p:spTree>
    <p:extLst>
      <p:ext uri="{BB962C8B-B14F-4D97-AF65-F5344CB8AC3E}">
        <p14:creationId xmlns:p14="http://schemas.microsoft.com/office/powerpoint/2010/main" val="13089765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F13C74B1-5B17-4795-BED0-7140497B44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E9F31D2-3274-1ACD-54FE-D9A2E73692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325369"/>
            <a:ext cx="4368602" cy="1956841"/>
          </a:xfrm>
        </p:spPr>
        <p:txBody>
          <a:bodyPr lIns="0" tIns="0" rIns="0" bIns="0" anchor="b">
            <a:normAutofit/>
          </a:bodyPr>
          <a:lstStyle/>
          <a:p>
            <a:r>
              <a:rPr lang="en-US" sz="5400"/>
              <a:t>Quick Break!</a:t>
            </a:r>
          </a:p>
        </p:txBody>
      </p:sp>
      <p:sp>
        <p:nvSpPr>
          <p:cNvPr id="12" name="sketchy line">
            <a:extLst>
              <a:ext uri="{FF2B5EF4-FFF2-40B4-BE49-F238E27FC236}">
                <a16:creationId xmlns:a16="http://schemas.microsoft.com/office/drawing/2014/main" id="{D4974D33-8DC5-464E-8C6D-BE58F0669C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80" y="2586994"/>
            <a:ext cx="3474720" cy="18288"/>
          </a:xfrm>
          <a:custGeom>
            <a:avLst/>
            <a:gdLst>
              <a:gd name="connsiteX0" fmla="*/ 0 w 3474720"/>
              <a:gd name="connsiteY0" fmla="*/ 0 h 18288"/>
              <a:gd name="connsiteX1" fmla="*/ 694944 w 3474720"/>
              <a:gd name="connsiteY1" fmla="*/ 0 h 18288"/>
              <a:gd name="connsiteX2" fmla="*/ 1355141 w 3474720"/>
              <a:gd name="connsiteY2" fmla="*/ 0 h 18288"/>
              <a:gd name="connsiteX3" fmla="*/ 2015338 w 3474720"/>
              <a:gd name="connsiteY3" fmla="*/ 0 h 18288"/>
              <a:gd name="connsiteX4" fmla="*/ 2779776 w 3474720"/>
              <a:gd name="connsiteY4" fmla="*/ 0 h 18288"/>
              <a:gd name="connsiteX5" fmla="*/ 3474720 w 3474720"/>
              <a:gd name="connsiteY5" fmla="*/ 0 h 18288"/>
              <a:gd name="connsiteX6" fmla="*/ 3474720 w 3474720"/>
              <a:gd name="connsiteY6" fmla="*/ 18288 h 18288"/>
              <a:gd name="connsiteX7" fmla="*/ 2779776 w 3474720"/>
              <a:gd name="connsiteY7" fmla="*/ 18288 h 18288"/>
              <a:gd name="connsiteX8" fmla="*/ 2189074 w 3474720"/>
              <a:gd name="connsiteY8" fmla="*/ 18288 h 18288"/>
              <a:gd name="connsiteX9" fmla="*/ 1528877 w 3474720"/>
              <a:gd name="connsiteY9" fmla="*/ 18288 h 18288"/>
              <a:gd name="connsiteX10" fmla="*/ 868680 w 3474720"/>
              <a:gd name="connsiteY10" fmla="*/ 18288 h 18288"/>
              <a:gd name="connsiteX11" fmla="*/ 0 w 3474720"/>
              <a:gd name="connsiteY11" fmla="*/ 18288 h 18288"/>
              <a:gd name="connsiteX12" fmla="*/ 0 w 347472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9C1F8DC-9861-DA9F-8DCF-2AFEB3E6967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40080" y="2872899"/>
            <a:ext cx="4243589" cy="3320668"/>
          </a:xfrm>
        </p:spPr>
        <p:txBody>
          <a:bodyPr wrap="square" lIns="0" tIns="0" rIns="0" bIns="0" anchor="t">
            <a:normAutofit/>
          </a:bodyPr>
          <a:lstStyle/>
          <a:p>
            <a:pPr>
              <a:spcAft>
                <a:spcPts val="600"/>
              </a:spcAft>
            </a:pPr>
            <a:r>
              <a:rPr lang="en-US" sz="2800" b="1">
                <a:latin typeface="Trebuchet MS"/>
              </a:rPr>
              <a:t>5 minutes</a:t>
            </a:r>
            <a:r>
              <a:rPr lang="en-US" sz="2800">
                <a:latin typeface="Trebuchet MS"/>
              </a:rPr>
              <a:t> only</a:t>
            </a:r>
          </a:p>
        </p:txBody>
      </p:sp>
    </p:spTree>
    <p:extLst>
      <p:ext uri="{BB962C8B-B14F-4D97-AF65-F5344CB8AC3E}">
        <p14:creationId xmlns:p14="http://schemas.microsoft.com/office/powerpoint/2010/main" val="127157800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D6D311AC00BED439834020FC60D3B2A" ma:contentTypeVersion="20" ma:contentTypeDescription="Create a new document." ma:contentTypeScope="" ma:versionID="d0f5d305efc3f0673813cd4883672167">
  <xsd:schema xmlns:xsd="http://www.w3.org/2001/XMLSchema" xmlns:xs="http://www.w3.org/2001/XMLSchema" xmlns:p="http://schemas.microsoft.com/office/2006/metadata/properties" xmlns:ns2="361f0c6e-13ac-45ad-87b6-173c45bbaa8c" xmlns:ns3="659c2dde-9534-40ea-bbdf-076f8a30aa24" targetNamespace="http://schemas.microsoft.com/office/2006/metadata/properties" ma:root="true" ma:fieldsID="d99cd2a31943e74b4766b8c4b89e835a" ns2:_="" ns3:_="">
    <xsd:import namespace="361f0c6e-13ac-45ad-87b6-173c45bbaa8c"/>
    <xsd:import namespace="659c2dde-9534-40ea-bbdf-076f8a30aa24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ObjectDetectorVersions" minOccurs="0"/>
                <xsd:element ref="ns2:MediaServiceSearchProperties" minOccurs="0"/>
                <xsd:element ref="ns2:lcf76f155ced4ddcb4097134ff3c332f" minOccurs="0"/>
                <xsd:element ref="ns3:TaxCatchAll" minOccurs="0"/>
                <xsd:element ref="ns2:MediaLengthInSeconds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61f0c6e-13ac-45ad-87b6-173c45bbaa8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MediaServiceObjectDetectorVersions" ma:index="19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b91a9775-3525-4bf8-b88d-b7eef9d67d4b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LengthInSeconds" ma:index="24" nillable="true" ma:displayName="MediaLengthInSeconds" ma:hidden="true" ma:internalName="MediaLengthInSeconds" ma:readOnly="true">
      <xsd:simpleType>
        <xsd:restriction base="dms:Unknown"/>
      </xsd:simpleType>
    </xsd:element>
    <xsd:element name="MediaServiceLocation" ma:index="25" nillable="true" ma:displayName="Location" ma:indexed="true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59c2dde-9534-40ea-bbdf-076f8a30aa24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614c9ed9-71e4-4a5e-baf7-1d85500f989d}" ma:internalName="TaxCatchAll" ma:showField="CatchAllData" ma:web="659c2dde-9534-40ea-bbdf-076f8a30aa2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361f0c6e-13ac-45ad-87b6-173c45bbaa8c">
      <Terms xmlns="http://schemas.microsoft.com/office/infopath/2007/PartnerControls"/>
    </lcf76f155ced4ddcb4097134ff3c332f>
    <TaxCatchAll xmlns="659c2dde-9534-40ea-bbdf-076f8a30aa24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81E8B667-7416-4BCC-8831-0B36D80EF92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361f0c6e-13ac-45ad-87b6-173c45bbaa8c"/>
    <ds:schemaRef ds:uri="659c2dde-9534-40ea-bbdf-076f8a30aa2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F531AD2B-B5AF-4C3B-8FCD-797BB633646F}">
  <ds:schemaRefs>
    <ds:schemaRef ds:uri="659c2dde-9534-40ea-bbdf-076f8a30aa24"/>
    <ds:schemaRef ds:uri="http://www.w3.org/XML/1998/namespac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361f0c6e-13ac-45ad-87b6-173c45bbaa8c"/>
    <ds:schemaRef ds:uri="http://schemas.microsoft.com/office/2006/metadata/properties"/>
    <ds:schemaRef ds:uri="http://purl.org/dc/dcmitype/"/>
    <ds:schemaRef ds:uri="http://purl.org/dc/terms/"/>
  </ds:schemaRefs>
</ds:datastoreItem>
</file>

<file path=customXml/itemProps3.xml><?xml version="1.0" encoding="utf-8"?>
<ds:datastoreItem xmlns:ds="http://schemas.openxmlformats.org/officeDocument/2006/customXml" ds:itemID="{498929E3-C5AE-4BE9-BAFC-E1BE030A725B}">
  <ds:schemaRefs>
    <ds:schemaRef ds:uri="http://schemas.microsoft.com/sharepoint/v3/contenttype/forms"/>
  </ds:schemaRefs>
</ds:datastoreItem>
</file>

<file path=docMetadata/LabelInfo.xml><?xml version="1.0" encoding="utf-8"?>
<clbl:labelList xmlns:clbl="http://schemas.microsoft.com/office/2020/mipLabelMetadata">
  <clbl:label id="{8f0b198f-f447-4cfe-ba03-526b46c661f8}" enabled="0" method="" siteId="{8f0b198f-f447-4cfe-ba03-526b46c661f8}" removed="1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</TotalTime>
  <Words>2058</Words>
  <Application>Microsoft Office PowerPoint</Application>
  <PresentationFormat>Widescreen</PresentationFormat>
  <Paragraphs>274</Paragraphs>
  <Slides>39</Slides>
  <Notes>23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39</vt:i4>
      </vt:variant>
    </vt:vector>
  </HeadingPairs>
  <TitlesOfParts>
    <vt:vector size="50" baseType="lpstr">
      <vt:lpstr>Aptos</vt:lpstr>
      <vt:lpstr>Arial</vt:lpstr>
      <vt:lpstr>Arial,Sans-Serif</vt:lpstr>
      <vt:lpstr>Calibri</vt:lpstr>
      <vt:lpstr>Source Sans Pro</vt:lpstr>
      <vt:lpstr>Source Sans Pro Black</vt:lpstr>
      <vt:lpstr>System Font Regular</vt:lpstr>
      <vt:lpstr>Trebuchet MS</vt:lpstr>
      <vt:lpstr>Wingdings</vt:lpstr>
      <vt:lpstr>Wingdings 3</vt:lpstr>
      <vt:lpstr>Office Theme</vt:lpstr>
      <vt:lpstr>Teaching US Undergraduates: Strategies and Tips for International Graduate Students</vt:lpstr>
      <vt:lpstr>Agenda (9 am-noon)</vt:lpstr>
      <vt:lpstr>Name Tent</vt:lpstr>
      <vt:lpstr>Raise your hand if…</vt:lpstr>
      <vt:lpstr>Group Check-in</vt:lpstr>
      <vt:lpstr>Discussion: Teaching Challenges</vt:lpstr>
      <vt:lpstr>Teaching Scenarios</vt:lpstr>
      <vt:lpstr>Debrief (C)</vt:lpstr>
      <vt:lpstr>Quick Break!</vt:lpstr>
      <vt:lpstr>Pronouns</vt:lpstr>
      <vt:lpstr>Public Service Announcement</vt:lpstr>
      <vt:lpstr>GRST 610 US Teaching: Culture and Communication</vt:lpstr>
      <vt:lpstr>Teaching: The First Day of Class</vt:lpstr>
      <vt:lpstr>Welcome to  GRST 610!  US Teaching: Culture &amp; Communication  </vt:lpstr>
      <vt:lpstr>Instructor Intro</vt:lpstr>
      <vt:lpstr>Office:  McKenzie 160  Email:   argoing@uoregon.edu   Office  Hours:  Tuesday and Wednesday 10-12, or by appointment </vt:lpstr>
      <vt:lpstr>Ice-breaker information</vt:lpstr>
      <vt:lpstr>By the end of this 610 course, you’ll be able to…</vt:lpstr>
      <vt:lpstr>Essential Course Information </vt:lpstr>
      <vt:lpstr>Teaching: The First Day of Class</vt:lpstr>
      <vt:lpstr>First Day of Class: Practice</vt:lpstr>
      <vt:lpstr>Teaching US Undergraduates: Strategies for International GEs</vt:lpstr>
      <vt:lpstr>Who I am</vt:lpstr>
      <vt:lpstr>You are ENOUGH! You are not alone… You already have what it takes to succeed.</vt:lpstr>
      <vt:lpstr>Asset vs. Deficit based Approach</vt:lpstr>
      <vt:lpstr>Navigating Emotional Labor</vt:lpstr>
      <vt:lpstr>Building a Supportive Community</vt:lpstr>
      <vt:lpstr>Humanize Your Teaching Practice</vt:lpstr>
      <vt:lpstr>TEP is here to help!</vt:lpstr>
      <vt:lpstr>Teaching Engagement Program [TEP]</vt:lpstr>
      <vt:lpstr>You are not alone!</vt:lpstr>
      <vt:lpstr>TEP International GE Success Series</vt:lpstr>
      <vt:lpstr>TEP – GE Support</vt:lpstr>
      <vt:lpstr>You are not alone!</vt:lpstr>
      <vt:lpstr>Teaching Engagement Program</vt:lpstr>
      <vt:lpstr>Break</vt:lpstr>
      <vt:lpstr>Panel of Experienced GEs</vt:lpstr>
      <vt:lpstr>Panel Questions</vt:lpstr>
      <vt:lpstr>Please share your feedback!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Teaching US Undergraduates: Strategies and Tips for International Grad Students </dc:title>
  <dc:creator>Patricia Pashby</dc:creator>
  <cp:lastModifiedBy>Laurel Bastian</cp:lastModifiedBy>
  <cp:revision>7</cp:revision>
  <dcterms:created xsi:type="dcterms:W3CDTF">2025-08-12T04:47:22Z</dcterms:created>
  <dcterms:modified xsi:type="dcterms:W3CDTF">2025-10-02T20:09:23Z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2024-09-27T00:00:00Z</vt:filetime>
  </property>
  <property fmtid="{D5CDD505-2E9C-101B-9397-08002B2CF9AE}" pid="3" name="Creator">
    <vt:lpwstr>Acrobat PDFMaker 24 for PowerPoint</vt:lpwstr>
  </property>
  <property fmtid="{D5CDD505-2E9C-101B-9397-08002B2CF9AE}" pid="4" name="LastSaved">
    <vt:filetime>2025-08-12T00:00:00Z</vt:filetime>
  </property>
  <property fmtid="{D5CDD505-2E9C-101B-9397-08002B2CF9AE}" pid="5" name="Producer">
    <vt:lpwstr>Adobe PDF Library 24.3.144</vt:lpwstr>
  </property>
  <property fmtid="{D5CDD505-2E9C-101B-9397-08002B2CF9AE}" pid="6" name="ContentTypeId">
    <vt:lpwstr>0x0101006D6D311AC00BED439834020FC60D3B2A</vt:lpwstr>
  </property>
</Properties>
</file>