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0" r:id="rId4"/>
  </p:sldMasterIdLst>
  <p:notesMasterIdLst>
    <p:notesMasterId r:id="rId66"/>
  </p:notesMasterIdLst>
  <p:sldIdLst>
    <p:sldId id="307" r:id="rId5"/>
    <p:sldId id="691" r:id="rId6"/>
    <p:sldId id="302" r:id="rId7"/>
    <p:sldId id="692" r:id="rId8"/>
    <p:sldId id="705" r:id="rId9"/>
    <p:sldId id="707" r:id="rId10"/>
    <p:sldId id="434" r:id="rId11"/>
    <p:sldId id="668" r:id="rId12"/>
    <p:sldId id="262" r:id="rId13"/>
    <p:sldId id="436" r:id="rId14"/>
    <p:sldId id="444" r:id="rId15"/>
    <p:sldId id="337" r:id="rId16"/>
    <p:sldId id="693" r:id="rId17"/>
    <p:sldId id="648" r:id="rId18"/>
    <p:sldId id="647" r:id="rId19"/>
    <p:sldId id="268" r:id="rId20"/>
    <p:sldId id="646" r:id="rId21"/>
    <p:sldId id="628" r:id="rId22"/>
    <p:sldId id="260" r:id="rId23"/>
    <p:sldId id="697" r:id="rId24"/>
    <p:sldId id="698" r:id="rId25"/>
    <p:sldId id="700" r:id="rId26"/>
    <p:sldId id="699" r:id="rId27"/>
    <p:sldId id="701" r:id="rId28"/>
    <p:sldId id="674" r:id="rId29"/>
    <p:sldId id="706" r:id="rId30"/>
    <p:sldId id="287" r:id="rId31"/>
    <p:sldId id="677" r:id="rId32"/>
    <p:sldId id="709" r:id="rId33"/>
    <p:sldId id="282" r:id="rId34"/>
    <p:sldId id="678" r:id="rId35"/>
    <p:sldId id="354" r:id="rId36"/>
    <p:sldId id="680" r:id="rId37"/>
    <p:sldId id="694" r:id="rId38"/>
    <p:sldId id="675" r:id="rId39"/>
    <p:sldId id="676" r:id="rId40"/>
    <p:sldId id="684" r:id="rId41"/>
    <p:sldId id="685" r:id="rId42"/>
    <p:sldId id="274" r:id="rId43"/>
    <p:sldId id="695" r:id="rId44"/>
    <p:sldId id="687" r:id="rId45"/>
    <p:sldId id="708" r:id="rId46"/>
    <p:sldId id="688" r:id="rId47"/>
    <p:sldId id="689" r:id="rId48"/>
    <p:sldId id="669" r:id="rId49"/>
    <p:sldId id="670" r:id="rId50"/>
    <p:sldId id="672" r:id="rId51"/>
    <p:sldId id="673" r:id="rId52"/>
    <p:sldId id="671" r:id="rId53"/>
    <p:sldId id="696" r:id="rId54"/>
    <p:sldId id="686" r:id="rId55"/>
    <p:sldId id="662" r:id="rId56"/>
    <p:sldId id="562" r:id="rId57"/>
    <p:sldId id="681" r:id="rId58"/>
    <p:sldId id="704" r:id="rId59"/>
    <p:sldId id="289" r:id="rId60"/>
    <p:sldId id="710" r:id="rId61"/>
    <p:sldId id="683" r:id="rId62"/>
    <p:sldId id="702" r:id="rId63"/>
    <p:sldId id="711" r:id="rId64"/>
    <p:sldId id="300" r:id="rId65"/>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mp; Getting Oriented" id="{7CE7D0D0-E231-488D-B31F-B1D98B1906AB}">
          <p14:sldIdLst>
            <p14:sldId id="307"/>
            <p14:sldId id="691"/>
            <p14:sldId id="302"/>
            <p14:sldId id="692"/>
            <p14:sldId id="705"/>
            <p14:sldId id="707"/>
            <p14:sldId id="434"/>
            <p14:sldId id="668"/>
            <p14:sldId id="262"/>
          </p14:sldIdLst>
        </p14:section>
        <p14:section name="Defining &quot;good&quot; teaching" id="{4888BC69-B453-4954-BC0E-F0A2B790E5D7}">
          <p14:sldIdLst>
            <p14:sldId id="436"/>
            <p14:sldId id="444"/>
            <p14:sldId id="337"/>
          </p14:sldIdLst>
        </p14:section>
        <p14:section name="Designing a course" id="{77A2BEF8-2C16-4F39-8DFC-819F24944C50}">
          <p14:sldIdLst>
            <p14:sldId id="693"/>
            <p14:sldId id="648"/>
            <p14:sldId id="647"/>
            <p14:sldId id="268"/>
            <p14:sldId id="646"/>
            <p14:sldId id="628"/>
            <p14:sldId id="260"/>
            <p14:sldId id="697"/>
            <p14:sldId id="698"/>
            <p14:sldId id="700"/>
            <p14:sldId id="699"/>
            <p14:sldId id="701"/>
            <p14:sldId id="674"/>
            <p14:sldId id="706"/>
            <p14:sldId id="287"/>
            <p14:sldId id="677"/>
            <p14:sldId id="709"/>
            <p14:sldId id="282"/>
            <p14:sldId id="678"/>
            <p14:sldId id="354"/>
            <p14:sldId id="680"/>
          </p14:sldIdLst>
        </p14:section>
        <p14:section name="Assessment" id="{3669951B-EFFA-44ED-821E-8C493F9B23B7}">
          <p14:sldIdLst>
            <p14:sldId id="694"/>
            <p14:sldId id="675"/>
            <p14:sldId id="676"/>
            <p14:sldId id="684"/>
            <p14:sldId id="685"/>
            <p14:sldId id="274"/>
          </p14:sldIdLst>
        </p14:section>
        <p14:section name="Build Belonging" id="{22A7CA11-0A02-4FB7-8FBD-9C463F437552}">
          <p14:sldIdLst>
            <p14:sldId id="695"/>
            <p14:sldId id="687"/>
            <p14:sldId id="708"/>
            <p14:sldId id="688"/>
            <p14:sldId id="689"/>
            <p14:sldId id="669"/>
            <p14:sldId id="670"/>
            <p14:sldId id="672"/>
            <p14:sldId id="673"/>
            <p14:sldId id="671"/>
          </p14:sldIdLst>
        </p14:section>
        <p14:section name="Course Policies/Requirements" id="{E32F7BCC-BAFE-4ABE-95B9-3787801960FF}">
          <p14:sldIdLst>
            <p14:sldId id="696"/>
            <p14:sldId id="686"/>
            <p14:sldId id="662"/>
            <p14:sldId id="562"/>
          </p14:sldIdLst>
        </p14:section>
        <p14:section name="Advice from Experienced Instructors" id="{57763BE4-BD70-4AB4-BBB7-C4F8765BAFA6}">
          <p14:sldIdLst>
            <p14:sldId id="681"/>
          </p14:sldIdLst>
        </p14:section>
        <p14:section name="Wrap-Up" id="{5D7FBEA9-93DB-44B1-A975-EA12C940224E}">
          <p14:sldIdLst>
            <p14:sldId id="704"/>
            <p14:sldId id="289"/>
            <p14:sldId id="710"/>
            <p14:sldId id="683"/>
            <p14:sldId id="702"/>
            <p14:sldId id="711"/>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D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91933-FAE6-4054-8860-8AC64AE97883}" v="1" dt="2025-09-22T21:36:04.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93464" autoAdjust="0"/>
  </p:normalViewPr>
  <p:slideViewPr>
    <p:cSldViewPr snapToGrid="0">
      <p:cViewPr varScale="1">
        <p:scale>
          <a:sx n="77" d="100"/>
          <a:sy n="77" d="100"/>
        </p:scale>
        <p:origin x="576" y="62"/>
      </p:cViewPr>
      <p:guideLst/>
    </p:cSldViewPr>
  </p:slideViewPr>
  <p:outlineViewPr>
    <p:cViewPr>
      <p:scale>
        <a:sx n="33" d="100"/>
        <a:sy n="33" d="100"/>
      </p:scale>
      <p:origin x="0" y="-143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CB02D-89E5-45FE-AB9F-DCCCC689560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794FAB4-0F88-4DD7-9950-C4366AA0081A}">
      <dgm:prSet/>
      <dgm:spPr/>
      <dgm:t>
        <a:bodyPr/>
        <a:lstStyle/>
        <a:p>
          <a:r>
            <a:rPr lang="en-US" dirty="0">
              <a:latin typeface="Source Sans Pro" panose="020B0503030403020204" pitchFamily="34" charset="0"/>
              <a:ea typeface="Source Sans Pro" panose="020B0503030403020204" pitchFamily="34" charset="0"/>
            </a:rPr>
            <a:t>How is teaching as the instructor of record different from other GE assignments? What will you need to do that you haven’t done before?</a:t>
          </a:r>
        </a:p>
      </dgm:t>
    </dgm:pt>
    <dgm:pt modelId="{5F94F70A-A4DB-4D99-87BD-7316EF21317F}" type="parTrans" cxnId="{A11FCA11-0EB0-4D67-BF8A-44AC0ACA428F}">
      <dgm:prSet/>
      <dgm:spPr/>
      <dgm:t>
        <a:bodyPr/>
        <a:lstStyle/>
        <a:p>
          <a:endParaRPr lang="en-US"/>
        </a:p>
      </dgm:t>
    </dgm:pt>
    <dgm:pt modelId="{DF0F56BA-717D-4BC2-8AD5-49AD0A4F1BD1}" type="sibTrans" cxnId="{A11FCA11-0EB0-4D67-BF8A-44AC0ACA428F}">
      <dgm:prSet/>
      <dgm:spPr/>
      <dgm:t>
        <a:bodyPr/>
        <a:lstStyle/>
        <a:p>
          <a:endParaRPr lang="en-US"/>
        </a:p>
      </dgm:t>
    </dgm:pt>
    <dgm:pt modelId="{1D4757A8-FD67-4550-B0A0-B92FBDF78F7F}">
      <dgm:prSet/>
      <dgm:spPr/>
      <dgm:t>
        <a:bodyPr/>
        <a:lstStyle/>
        <a:p>
          <a:r>
            <a:rPr lang="en-US" dirty="0">
              <a:latin typeface="Source Sans Pro" panose="020B0503030403020204" pitchFamily="34" charset="0"/>
              <a:ea typeface="Source Sans Pro" panose="020B0503030403020204" pitchFamily="34" charset="0"/>
            </a:rPr>
            <a:t>What are you </a:t>
          </a:r>
          <a:r>
            <a:rPr lang="en-US" b="1" dirty="0">
              <a:latin typeface="Source Sans Pro" panose="020B0503030403020204" pitchFamily="34" charset="0"/>
              <a:ea typeface="Source Sans Pro" panose="020B0503030403020204" pitchFamily="34" charset="0"/>
            </a:rPr>
            <a:t>excited</a:t>
          </a:r>
          <a:r>
            <a:rPr lang="en-US" dirty="0">
              <a:latin typeface="Source Sans Pro" panose="020B0503030403020204" pitchFamily="34" charset="0"/>
              <a:ea typeface="Source Sans Pro" panose="020B0503030403020204" pitchFamily="34" charset="0"/>
            </a:rPr>
            <a:t> about helping your students learn to know, do, experience, or feel?</a:t>
          </a:r>
        </a:p>
      </dgm:t>
    </dgm:pt>
    <dgm:pt modelId="{C4AE53ED-5C89-47D1-AE0D-D52086FDBDB2}" type="parTrans" cxnId="{6A9194AD-099B-4752-908D-B2A5CF3593B1}">
      <dgm:prSet/>
      <dgm:spPr/>
      <dgm:t>
        <a:bodyPr/>
        <a:lstStyle/>
        <a:p>
          <a:endParaRPr lang="en-US"/>
        </a:p>
      </dgm:t>
    </dgm:pt>
    <dgm:pt modelId="{29B98C02-1402-4CBA-9D1B-62BEB1FB5B54}" type="sibTrans" cxnId="{6A9194AD-099B-4752-908D-B2A5CF3593B1}">
      <dgm:prSet/>
      <dgm:spPr/>
      <dgm:t>
        <a:bodyPr/>
        <a:lstStyle/>
        <a:p>
          <a:endParaRPr lang="en-US"/>
        </a:p>
      </dgm:t>
    </dgm:pt>
    <dgm:pt modelId="{87FA04F9-4995-4406-853F-756C8A4BE697}">
      <dgm:prSet/>
      <dgm:spPr/>
      <dgm:t>
        <a:bodyPr/>
        <a:lstStyle/>
        <a:p>
          <a:r>
            <a:rPr lang="en-US" dirty="0">
              <a:latin typeface="Source Sans Pro" panose="020B0503030403020204" pitchFamily="34" charset="0"/>
              <a:ea typeface="Source Sans Pro" panose="020B0503030403020204" pitchFamily="34" charset="0"/>
            </a:rPr>
            <a:t>What are you most </a:t>
          </a:r>
          <a:r>
            <a:rPr lang="en-US" b="1" dirty="0">
              <a:latin typeface="Source Sans Pro" panose="020B0503030403020204" pitchFamily="34" charset="0"/>
              <a:ea typeface="Source Sans Pro" panose="020B0503030403020204" pitchFamily="34" charset="0"/>
            </a:rPr>
            <a:t>concerned</a:t>
          </a:r>
          <a:r>
            <a:rPr lang="en-US" dirty="0">
              <a:latin typeface="Source Sans Pro" panose="020B0503030403020204" pitchFamily="34" charset="0"/>
              <a:ea typeface="Source Sans Pro" panose="020B0503030403020204" pitchFamily="34" charset="0"/>
            </a:rPr>
            <a:t> about? Teaching particular content? Course mechanics, administration? Other things?</a:t>
          </a:r>
        </a:p>
      </dgm:t>
    </dgm:pt>
    <dgm:pt modelId="{A011B194-9090-4234-81DD-3B754E9900E4}" type="parTrans" cxnId="{8A818451-F304-4182-B553-F958FA5038D0}">
      <dgm:prSet/>
      <dgm:spPr/>
      <dgm:t>
        <a:bodyPr/>
        <a:lstStyle/>
        <a:p>
          <a:endParaRPr lang="en-US"/>
        </a:p>
      </dgm:t>
    </dgm:pt>
    <dgm:pt modelId="{5D6E8DBD-59E3-45C3-B83E-235B885CB7C2}" type="sibTrans" cxnId="{8A818451-F304-4182-B553-F958FA5038D0}">
      <dgm:prSet/>
      <dgm:spPr/>
      <dgm:t>
        <a:bodyPr/>
        <a:lstStyle/>
        <a:p>
          <a:endParaRPr lang="en-US"/>
        </a:p>
      </dgm:t>
    </dgm:pt>
    <dgm:pt modelId="{82B8FFCC-56B2-47ED-B660-03F1DD13B506}" type="pres">
      <dgm:prSet presAssocID="{117CB02D-89E5-45FE-AB9F-DCCCC6895602}" presName="vert0" presStyleCnt="0">
        <dgm:presLayoutVars>
          <dgm:dir/>
          <dgm:animOne val="branch"/>
          <dgm:animLvl val="lvl"/>
        </dgm:presLayoutVars>
      </dgm:prSet>
      <dgm:spPr/>
    </dgm:pt>
    <dgm:pt modelId="{34C8525A-79DC-4FBD-A8BD-1F7D13E41488}" type="pres">
      <dgm:prSet presAssocID="{E794FAB4-0F88-4DD7-9950-C4366AA0081A}" presName="thickLine" presStyleLbl="alignNode1" presStyleIdx="0" presStyleCnt="3"/>
      <dgm:spPr/>
    </dgm:pt>
    <dgm:pt modelId="{EA86D5B1-A7FB-4C23-B9EF-F92453102AA0}" type="pres">
      <dgm:prSet presAssocID="{E794FAB4-0F88-4DD7-9950-C4366AA0081A}" presName="horz1" presStyleCnt="0"/>
      <dgm:spPr/>
    </dgm:pt>
    <dgm:pt modelId="{A9077106-04DC-43CC-9B9E-A3D67F82E196}" type="pres">
      <dgm:prSet presAssocID="{E794FAB4-0F88-4DD7-9950-C4366AA0081A}" presName="tx1" presStyleLbl="revTx" presStyleIdx="0" presStyleCnt="3"/>
      <dgm:spPr/>
    </dgm:pt>
    <dgm:pt modelId="{D96F8DD2-2A8E-4A01-8E5F-607C358A5373}" type="pres">
      <dgm:prSet presAssocID="{E794FAB4-0F88-4DD7-9950-C4366AA0081A}" presName="vert1" presStyleCnt="0"/>
      <dgm:spPr/>
    </dgm:pt>
    <dgm:pt modelId="{9FAF77D4-0C57-40BC-94CB-212621B12031}" type="pres">
      <dgm:prSet presAssocID="{1D4757A8-FD67-4550-B0A0-B92FBDF78F7F}" presName="thickLine" presStyleLbl="alignNode1" presStyleIdx="1" presStyleCnt="3"/>
      <dgm:spPr/>
    </dgm:pt>
    <dgm:pt modelId="{7639256F-EF22-462D-80C2-4C7BB1E435B7}" type="pres">
      <dgm:prSet presAssocID="{1D4757A8-FD67-4550-B0A0-B92FBDF78F7F}" presName="horz1" presStyleCnt="0"/>
      <dgm:spPr/>
    </dgm:pt>
    <dgm:pt modelId="{869C81EE-2E8D-4207-8C23-AD9E8BB62EA0}" type="pres">
      <dgm:prSet presAssocID="{1D4757A8-FD67-4550-B0A0-B92FBDF78F7F}" presName="tx1" presStyleLbl="revTx" presStyleIdx="1" presStyleCnt="3"/>
      <dgm:spPr/>
    </dgm:pt>
    <dgm:pt modelId="{20BFE1EB-9D6D-4DC7-81A4-79C4FE820E5C}" type="pres">
      <dgm:prSet presAssocID="{1D4757A8-FD67-4550-B0A0-B92FBDF78F7F}" presName="vert1" presStyleCnt="0"/>
      <dgm:spPr/>
    </dgm:pt>
    <dgm:pt modelId="{6D735FCA-0C8E-4455-B54E-72383504801F}" type="pres">
      <dgm:prSet presAssocID="{87FA04F9-4995-4406-853F-756C8A4BE697}" presName="thickLine" presStyleLbl="alignNode1" presStyleIdx="2" presStyleCnt="3"/>
      <dgm:spPr/>
    </dgm:pt>
    <dgm:pt modelId="{9779068B-6835-4CEF-892A-8BE4B7C25B1B}" type="pres">
      <dgm:prSet presAssocID="{87FA04F9-4995-4406-853F-756C8A4BE697}" presName="horz1" presStyleCnt="0"/>
      <dgm:spPr/>
    </dgm:pt>
    <dgm:pt modelId="{82AB5561-41F1-4DD9-84E3-50F67DDDAA12}" type="pres">
      <dgm:prSet presAssocID="{87FA04F9-4995-4406-853F-756C8A4BE697}" presName="tx1" presStyleLbl="revTx" presStyleIdx="2" presStyleCnt="3"/>
      <dgm:spPr/>
    </dgm:pt>
    <dgm:pt modelId="{95CC1BD8-C6DD-4924-B66F-12E91C7C290F}" type="pres">
      <dgm:prSet presAssocID="{87FA04F9-4995-4406-853F-756C8A4BE697}" presName="vert1" presStyleCnt="0"/>
      <dgm:spPr/>
    </dgm:pt>
  </dgm:ptLst>
  <dgm:cxnLst>
    <dgm:cxn modelId="{A11FCA11-0EB0-4D67-BF8A-44AC0ACA428F}" srcId="{117CB02D-89E5-45FE-AB9F-DCCCC6895602}" destId="{E794FAB4-0F88-4DD7-9950-C4366AA0081A}" srcOrd="0" destOrd="0" parTransId="{5F94F70A-A4DB-4D99-87BD-7316EF21317F}" sibTransId="{DF0F56BA-717D-4BC2-8AD5-49AD0A4F1BD1}"/>
    <dgm:cxn modelId="{DCF79064-065E-460A-B867-756DB2CB3DBC}" type="presOf" srcId="{87FA04F9-4995-4406-853F-756C8A4BE697}" destId="{82AB5561-41F1-4DD9-84E3-50F67DDDAA12}" srcOrd="0" destOrd="0" presId="urn:microsoft.com/office/officeart/2008/layout/LinedList"/>
    <dgm:cxn modelId="{8A818451-F304-4182-B553-F958FA5038D0}" srcId="{117CB02D-89E5-45FE-AB9F-DCCCC6895602}" destId="{87FA04F9-4995-4406-853F-756C8A4BE697}" srcOrd="2" destOrd="0" parTransId="{A011B194-9090-4234-81DD-3B754E9900E4}" sibTransId="{5D6E8DBD-59E3-45C3-B83E-235B885CB7C2}"/>
    <dgm:cxn modelId="{2C045B55-E682-4622-B2DB-279AF0D47724}" type="presOf" srcId="{117CB02D-89E5-45FE-AB9F-DCCCC6895602}" destId="{82B8FFCC-56B2-47ED-B660-03F1DD13B506}" srcOrd="0" destOrd="0" presId="urn:microsoft.com/office/officeart/2008/layout/LinedList"/>
    <dgm:cxn modelId="{6A9194AD-099B-4752-908D-B2A5CF3593B1}" srcId="{117CB02D-89E5-45FE-AB9F-DCCCC6895602}" destId="{1D4757A8-FD67-4550-B0A0-B92FBDF78F7F}" srcOrd="1" destOrd="0" parTransId="{C4AE53ED-5C89-47D1-AE0D-D52086FDBDB2}" sibTransId="{29B98C02-1402-4CBA-9D1B-62BEB1FB5B54}"/>
    <dgm:cxn modelId="{874479FB-589B-417C-9CD1-3310D65C5756}" type="presOf" srcId="{E794FAB4-0F88-4DD7-9950-C4366AA0081A}" destId="{A9077106-04DC-43CC-9B9E-A3D67F82E196}" srcOrd="0" destOrd="0" presId="urn:microsoft.com/office/officeart/2008/layout/LinedList"/>
    <dgm:cxn modelId="{0B75DDFE-951A-419C-A6FC-35C00A059F83}" type="presOf" srcId="{1D4757A8-FD67-4550-B0A0-B92FBDF78F7F}" destId="{869C81EE-2E8D-4207-8C23-AD9E8BB62EA0}" srcOrd="0" destOrd="0" presId="urn:microsoft.com/office/officeart/2008/layout/LinedList"/>
    <dgm:cxn modelId="{CFF72EFD-E337-4637-A90B-2603941D6C8E}" type="presParOf" srcId="{82B8FFCC-56B2-47ED-B660-03F1DD13B506}" destId="{34C8525A-79DC-4FBD-A8BD-1F7D13E41488}" srcOrd="0" destOrd="0" presId="urn:microsoft.com/office/officeart/2008/layout/LinedList"/>
    <dgm:cxn modelId="{E4A0D7D5-9122-4D06-B488-3A5EB385A6F3}" type="presParOf" srcId="{82B8FFCC-56B2-47ED-B660-03F1DD13B506}" destId="{EA86D5B1-A7FB-4C23-B9EF-F92453102AA0}" srcOrd="1" destOrd="0" presId="urn:microsoft.com/office/officeart/2008/layout/LinedList"/>
    <dgm:cxn modelId="{F525FDCE-2A4C-4EBE-B6F6-02BCDD4CD4AF}" type="presParOf" srcId="{EA86D5B1-A7FB-4C23-B9EF-F92453102AA0}" destId="{A9077106-04DC-43CC-9B9E-A3D67F82E196}" srcOrd="0" destOrd="0" presId="urn:microsoft.com/office/officeart/2008/layout/LinedList"/>
    <dgm:cxn modelId="{924C31FD-AE9C-49A8-A15D-CFAD3BB42B9A}" type="presParOf" srcId="{EA86D5B1-A7FB-4C23-B9EF-F92453102AA0}" destId="{D96F8DD2-2A8E-4A01-8E5F-607C358A5373}" srcOrd="1" destOrd="0" presId="urn:microsoft.com/office/officeart/2008/layout/LinedList"/>
    <dgm:cxn modelId="{FE367732-12A7-467D-91A1-B74EA00B22EC}" type="presParOf" srcId="{82B8FFCC-56B2-47ED-B660-03F1DD13B506}" destId="{9FAF77D4-0C57-40BC-94CB-212621B12031}" srcOrd="2" destOrd="0" presId="urn:microsoft.com/office/officeart/2008/layout/LinedList"/>
    <dgm:cxn modelId="{68D412C9-29D1-498D-A087-97A02C3A6E12}" type="presParOf" srcId="{82B8FFCC-56B2-47ED-B660-03F1DD13B506}" destId="{7639256F-EF22-462D-80C2-4C7BB1E435B7}" srcOrd="3" destOrd="0" presId="urn:microsoft.com/office/officeart/2008/layout/LinedList"/>
    <dgm:cxn modelId="{49B28311-B241-4D95-918B-0B429A69311E}" type="presParOf" srcId="{7639256F-EF22-462D-80C2-4C7BB1E435B7}" destId="{869C81EE-2E8D-4207-8C23-AD9E8BB62EA0}" srcOrd="0" destOrd="0" presId="urn:microsoft.com/office/officeart/2008/layout/LinedList"/>
    <dgm:cxn modelId="{430C5C89-D86D-4382-884F-A2A2FCF51403}" type="presParOf" srcId="{7639256F-EF22-462D-80C2-4C7BB1E435B7}" destId="{20BFE1EB-9D6D-4DC7-81A4-79C4FE820E5C}" srcOrd="1" destOrd="0" presId="urn:microsoft.com/office/officeart/2008/layout/LinedList"/>
    <dgm:cxn modelId="{FEE0BC5D-E03F-4CBD-A1AC-3D00A90DC494}" type="presParOf" srcId="{82B8FFCC-56B2-47ED-B660-03F1DD13B506}" destId="{6D735FCA-0C8E-4455-B54E-72383504801F}" srcOrd="4" destOrd="0" presId="urn:microsoft.com/office/officeart/2008/layout/LinedList"/>
    <dgm:cxn modelId="{B1040EB9-4137-4C17-A9FF-5646EDD7BE8B}" type="presParOf" srcId="{82B8FFCC-56B2-47ED-B660-03F1DD13B506}" destId="{9779068B-6835-4CEF-892A-8BE4B7C25B1B}" srcOrd="5" destOrd="0" presId="urn:microsoft.com/office/officeart/2008/layout/LinedList"/>
    <dgm:cxn modelId="{B67BC461-BDBD-4DA7-B012-2936B6C50962}" type="presParOf" srcId="{9779068B-6835-4CEF-892A-8BE4B7C25B1B}" destId="{82AB5561-41F1-4DD9-84E3-50F67DDDAA12}" srcOrd="0" destOrd="0" presId="urn:microsoft.com/office/officeart/2008/layout/LinedList"/>
    <dgm:cxn modelId="{48FB5933-27E5-4971-B808-C923BDECE40C}" type="presParOf" srcId="{9779068B-6835-4CEF-892A-8BE4B7C25B1B}" destId="{95CC1BD8-C6DD-4924-B66F-12E91C7C290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A4A735-45D7-BF4F-975D-7730F5E0CA29}" type="doc">
      <dgm:prSet loTypeId="urn:microsoft.com/office/officeart/2005/8/layout/hProcess9" loCatId="" qsTypeId="urn:microsoft.com/office/officeart/2005/8/quickstyle/simple1" qsCatId="simple" csTypeId="urn:microsoft.com/office/officeart/2005/8/colors/colorful1" csCatId="colorful" phldr="1"/>
      <dgm:spPr/>
    </dgm:pt>
    <dgm:pt modelId="{17AF5A60-A5D1-7941-9F58-ECF89FF50A2A}">
      <dgm:prSet phldrT="[Text]" custT="1"/>
      <dgm:spPr>
        <a:solidFill>
          <a:schemeClr val="accent2">
            <a:hueOff val="0"/>
            <a:satOff val="0"/>
            <a:lumOff val="0"/>
          </a:schemeClr>
        </a:solidFill>
        <a:ln>
          <a:noFill/>
        </a:ln>
      </dgm:spPr>
      <dgm:t>
        <a:bodyPr/>
        <a:lstStyle/>
        <a:p>
          <a:r>
            <a:rPr lang="en-US" sz="2000" b="1" dirty="0">
              <a:solidFill>
                <a:schemeClr val="bg1"/>
              </a:solidFill>
              <a:latin typeface="Source Sans Pro" panose="020B0503030403020204" pitchFamily="34" charset="0"/>
              <a:ea typeface="Source Sans Pro" panose="020B0503030403020204" pitchFamily="34" charset="0"/>
            </a:rPr>
            <a:t>Goals</a:t>
          </a:r>
        </a:p>
        <a:p>
          <a:r>
            <a:rPr lang="en-US" sz="1800" b="0" dirty="0">
              <a:solidFill>
                <a:schemeClr val="bg1"/>
              </a:solidFill>
              <a:latin typeface="Source Sans Pro" panose="020B0503030403020204" pitchFamily="34" charset="0"/>
              <a:ea typeface="Source Sans Pro" panose="020B0503030403020204" pitchFamily="34" charset="0"/>
            </a:rPr>
            <a:t>What will students learn?</a:t>
          </a:r>
          <a:endParaRPr lang="en-US" sz="1600" b="0" dirty="0">
            <a:solidFill>
              <a:schemeClr val="tx1"/>
            </a:solidFill>
            <a:latin typeface="Source Sans Pro" panose="020B0503030403020204" pitchFamily="34" charset="0"/>
            <a:ea typeface="Source Sans Pro" panose="020B0503030403020204" pitchFamily="34" charset="0"/>
          </a:endParaRPr>
        </a:p>
      </dgm:t>
    </dgm:pt>
    <dgm:pt modelId="{CC77DD59-284F-8D44-82A6-B12E3D376C28}" type="parTrans" cxnId="{29E854CC-9CB5-714C-9F24-1AFAE01DEA9E}">
      <dgm:prSet/>
      <dgm:spPr/>
      <dgm:t>
        <a:bodyPr/>
        <a:lstStyle/>
        <a:p>
          <a:endParaRPr lang="en-US"/>
        </a:p>
      </dgm:t>
    </dgm:pt>
    <dgm:pt modelId="{A22D0F2E-5A34-394A-8D45-452399EA2705}" type="sibTrans" cxnId="{29E854CC-9CB5-714C-9F24-1AFAE01DEA9E}">
      <dgm:prSet/>
      <dgm:spPr/>
      <dgm:t>
        <a:bodyPr/>
        <a:lstStyle/>
        <a:p>
          <a:endParaRPr lang="en-US"/>
        </a:p>
      </dgm:t>
    </dgm:pt>
    <dgm:pt modelId="{662689E2-D63E-0C45-8324-E599B6107B36}">
      <dgm:prSet phldrT="[Text]" custT="1"/>
      <dgm:spPr>
        <a:solidFill>
          <a:srgbClr val="8D1D58">
            <a:alpha val="80000"/>
          </a:srgbClr>
        </a:solidFill>
        <a:ln>
          <a:noFill/>
        </a:ln>
      </dgm:spPr>
      <dgm:t>
        <a:bodyPr/>
        <a:lstStyle/>
        <a:p>
          <a:r>
            <a:rPr lang="en-US" sz="2000" b="1" dirty="0">
              <a:solidFill>
                <a:schemeClr val="bg1"/>
              </a:solidFill>
              <a:latin typeface="Source Sans Pro" panose="020B0503030403020204" pitchFamily="34" charset="0"/>
              <a:ea typeface="Source Sans Pro" panose="020B0503030403020204" pitchFamily="34" charset="0"/>
            </a:rPr>
            <a:t>Learning Outcomes</a:t>
          </a:r>
        </a:p>
        <a:p>
          <a:r>
            <a:rPr lang="en-US" sz="1800" b="0" dirty="0">
              <a:solidFill>
                <a:schemeClr val="bg1"/>
              </a:solidFill>
              <a:latin typeface="Source Sans Pro" panose="020B0503030403020204" pitchFamily="34" charset="0"/>
              <a:ea typeface="Source Sans Pro" panose="020B0503030403020204" pitchFamily="34" charset="0"/>
            </a:rPr>
            <a:t>What should students know or be able to do?</a:t>
          </a:r>
          <a:endParaRPr lang="en-US" sz="1800" dirty="0">
            <a:solidFill>
              <a:schemeClr val="bg1"/>
            </a:solidFill>
            <a:latin typeface="Source Sans Pro" panose="020B0503030403020204" pitchFamily="34" charset="0"/>
            <a:ea typeface="Source Sans Pro" panose="020B0503030403020204" pitchFamily="34" charset="0"/>
          </a:endParaRPr>
        </a:p>
      </dgm:t>
    </dgm:pt>
    <dgm:pt modelId="{C3723DFA-F4A2-7D44-9904-9B42558F34C7}" type="parTrans" cxnId="{4D2B8D40-CC14-BE45-8DDE-64EDC8BB84DF}">
      <dgm:prSet/>
      <dgm:spPr/>
      <dgm:t>
        <a:bodyPr/>
        <a:lstStyle/>
        <a:p>
          <a:endParaRPr lang="en-US"/>
        </a:p>
      </dgm:t>
    </dgm:pt>
    <dgm:pt modelId="{48887E16-37DC-E742-A628-AD8DE740915D}" type="sibTrans" cxnId="{4D2B8D40-CC14-BE45-8DDE-64EDC8BB84DF}">
      <dgm:prSet/>
      <dgm:spPr/>
      <dgm:t>
        <a:bodyPr/>
        <a:lstStyle/>
        <a:p>
          <a:endParaRPr lang="en-US"/>
        </a:p>
      </dgm:t>
    </dgm:pt>
    <dgm:pt modelId="{F16B1C43-4225-E640-9039-0010357F7B0E}">
      <dgm:prSet phldrT="[Text]" custT="1"/>
      <dgm:spPr>
        <a:solidFill>
          <a:schemeClr val="accent4">
            <a:hueOff val="0"/>
            <a:satOff val="0"/>
            <a:lumOff val="0"/>
            <a:alpha val="80000"/>
          </a:schemeClr>
        </a:solidFill>
        <a:ln>
          <a:noFill/>
        </a:ln>
      </dgm:spPr>
      <dgm:t>
        <a:bodyPr/>
        <a:lstStyle/>
        <a:p>
          <a:r>
            <a:rPr lang="en-US" sz="2000" b="1" dirty="0">
              <a:solidFill>
                <a:schemeClr val="tx1"/>
              </a:solidFill>
              <a:latin typeface="Source Sans Pro" panose="020B0503030403020204" pitchFamily="34" charset="0"/>
              <a:ea typeface="Source Sans Pro" panose="020B0503030403020204" pitchFamily="34" charset="0"/>
            </a:rPr>
            <a:t>Summative Assessment</a:t>
          </a:r>
        </a:p>
        <a:p>
          <a:r>
            <a:rPr lang="en-US" sz="1800" b="0" dirty="0">
              <a:solidFill>
                <a:schemeClr val="tx1"/>
              </a:solidFill>
              <a:latin typeface="Source Sans Pro" panose="020B0503030403020204" pitchFamily="34" charset="0"/>
              <a:ea typeface="Source Sans Pro" panose="020B0503030403020204" pitchFamily="34" charset="0"/>
            </a:rPr>
            <a:t>What evidence will demonstrate student learning?</a:t>
          </a:r>
          <a:endParaRPr lang="en-US" sz="1800" dirty="0">
            <a:solidFill>
              <a:schemeClr val="tx1"/>
            </a:solidFill>
            <a:latin typeface="Source Sans Pro" panose="020B0503030403020204" pitchFamily="34" charset="0"/>
            <a:ea typeface="Source Sans Pro" panose="020B0503030403020204" pitchFamily="34" charset="0"/>
          </a:endParaRPr>
        </a:p>
      </dgm:t>
    </dgm:pt>
    <dgm:pt modelId="{486798B0-E73E-5445-9554-FC5C15E907A8}" type="parTrans" cxnId="{06669B47-0CDB-2F4E-8395-9F8DE954590B}">
      <dgm:prSet/>
      <dgm:spPr/>
      <dgm:t>
        <a:bodyPr/>
        <a:lstStyle/>
        <a:p>
          <a:endParaRPr lang="en-US"/>
        </a:p>
      </dgm:t>
    </dgm:pt>
    <dgm:pt modelId="{C6895F96-88E8-574D-A341-56FA495635B5}" type="sibTrans" cxnId="{06669B47-0CDB-2F4E-8395-9F8DE954590B}">
      <dgm:prSet/>
      <dgm:spPr/>
      <dgm:t>
        <a:bodyPr/>
        <a:lstStyle/>
        <a:p>
          <a:endParaRPr lang="en-US"/>
        </a:p>
      </dgm:t>
    </dgm:pt>
    <dgm:pt modelId="{3AC2E5DF-67FB-C441-9C86-25B212DA8C1D}">
      <dgm:prSet phldrT="[Text]" custT="1"/>
      <dgm:spPr>
        <a:solidFill>
          <a:schemeClr val="accent5">
            <a:lumMod val="60000"/>
            <a:lumOff val="40000"/>
            <a:alpha val="80000"/>
          </a:schemeClr>
        </a:solidFill>
        <a:ln>
          <a:noFill/>
        </a:ln>
      </dgm:spPr>
      <dgm:t>
        <a:bodyPr/>
        <a:lstStyle/>
        <a:p>
          <a:r>
            <a:rPr lang="en-US" sz="2000" b="1" dirty="0">
              <a:solidFill>
                <a:schemeClr val="tx1"/>
              </a:solidFill>
              <a:latin typeface="Source Sans Pro" panose="020B0503030403020204" pitchFamily="34" charset="0"/>
              <a:ea typeface="Source Sans Pro" panose="020B0503030403020204" pitchFamily="34" charset="0"/>
            </a:rPr>
            <a:t>Formative Assessment</a:t>
          </a:r>
        </a:p>
        <a:p>
          <a:r>
            <a:rPr lang="en-US" sz="1800" b="0" dirty="0">
              <a:solidFill>
                <a:schemeClr val="tx1"/>
              </a:solidFill>
              <a:latin typeface="Source Sans Pro" panose="020B0503030403020204" pitchFamily="34" charset="0"/>
              <a:ea typeface="Source Sans Pro" panose="020B0503030403020204" pitchFamily="34" charset="0"/>
            </a:rPr>
            <a:t>How can students get feedback about their learning?</a:t>
          </a:r>
          <a:endParaRPr lang="en-US" sz="1800" dirty="0">
            <a:solidFill>
              <a:schemeClr val="tx1"/>
            </a:solidFill>
            <a:latin typeface="Source Sans Pro" panose="020B0503030403020204" pitchFamily="34" charset="0"/>
            <a:ea typeface="Source Sans Pro" panose="020B0503030403020204" pitchFamily="34" charset="0"/>
          </a:endParaRPr>
        </a:p>
      </dgm:t>
    </dgm:pt>
    <dgm:pt modelId="{8A2DEFE6-4234-3D40-B8E6-5375B5D57F3B}" type="parTrans" cxnId="{97229C1F-56B2-504B-9CF6-49F610376656}">
      <dgm:prSet/>
      <dgm:spPr/>
      <dgm:t>
        <a:bodyPr/>
        <a:lstStyle/>
        <a:p>
          <a:endParaRPr lang="en-US"/>
        </a:p>
      </dgm:t>
    </dgm:pt>
    <dgm:pt modelId="{2C986801-8585-EF48-9CE2-2315744A3ADE}" type="sibTrans" cxnId="{97229C1F-56B2-504B-9CF6-49F610376656}">
      <dgm:prSet/>
      <dgm:spPr/>
      <dgm:t>
        <a:bodyPr/>
        <a:lstStyle/>
        <a:p>
          <a:endParaRPr lang="en-US"/>
        </a:p>
      </dgm:t>
    </dgm:pt>
    <dgm:pt modelId="{92CE80A4-C81D-4745-8EE2-D420DE267C39}">
      <dgm:prSet phldrT="[Text]" custT="1"/>
      <dgm:spPr>
        <a:solidFill>
          <a:schemeClr val="accent6">
            <a:lumMod val="60000"/>
            <a:lumOff val="40000"/>
          </a:schemeClr>
        </a:solidFill>
        <a:ln>
          <a:noFill/>
        </a:ln>
      </dgm:spPr>
      <dgm:t>
        <a:bodyPr/>
        <a:lstStyle/>
        <a:p>
          <a:r>
            <a:rPr lang="en-US" sz="2000" b="1" dirty="0">
              <a:solidFill>
                <a:schemeClr val="tx1"/>
              </a:solidFill>
              <a:latin typeface="Source Sans Pro" panose="020B0503030403020204" pitchFamily="34" charset="0"/>
              <a:ea typeface="Source Sans Pro" panose="020B0503030403020204" pitchFamily="34" charset="0"/>
            </a:rPr>
            <a:t>Activities</a:t>
          </a:r>
        </a:p>
        <a:p>
          <a:r>
            <a:rPr lang="en-US" sz="1800" b="0" dirty="0">
              <a:solidFill>
                <a:schemeClr val="tx1"/>
              </a:solidFill>
              <a:latin typeface="Source Sans Pro" panose="020B0503030403020204" pitchFamily="34" charset="0"/>
              <a:ea typeface="Source Sans Pro" panose="020B0503030403020204" pitchFamily="34" charset="0"/>
            </a:rPr>
            <a:t>How will you help students meet goals?</a:t>
          </a:r>
          <a:endParaRPr lang="en-US" sz="1800" dirty="0">
            <a:solidFill>
              <a:schemeClr val="tx1"/>
            </a:solidFill>
            <a:latin typeface="Source Sans Pro" panose="020B0503030403020204" pitchFamily="34" charset="0"/>
            <a:ea typeface="Source Sans Pro" panose="020B0503030403020204" pitchFamily="34" charset="0"/>
          </a:endParaRPr>
        </a:p>
      </dgm:t>
    </dgm:pt>
    <dgm:pt modelId="{5900A173-6F68-FF49-9869-4A09C50C5E06}" type="parTrans" cxnId="{4E3032A6-0199-3843-8250-467957267179}">
      <dgm:prSet/>
      <dgm:spPr/>
      <dgm:t>
        <a:bodyPr/>
        <a:lstStyle/>
        <a:p>
          <a:endParaRPr lang="en-US"/>
        </a:p>
      </dgm:t>
    </dgm:pt>
    <dgm:pt modelId="{B8E65837-61C8-214A-A674-CA934CC88D84}" type="sibTrans" cxnId="{4E3032A6-0199-3843-8250-467957267179}">
      <dgm:prSet/>
      <dgm:spPr/>
      <dgm:t>
        <a:bodyPr/>
        <a:lstStyle/>
        <a:p>
          <a:endParaRPr lang="en-US"/>
        </a:p>
      </dgm:t>
    </dgm:pt>
    <dgm:pt modelId="{BBEF9D89-BDFD-BF43-B287-ACCEC5ACA9C5}" type="pres">
      <dgm:prSet presAssocID="{B0A4A735-45D7-BF4F-975D-7730F5E0CA29}" presName="CompostProcess" presStyleCnt="0">
        <dgm:presLayoutVars>
          <dgm:dir/>
          <dgm:resizeHandles val="exact"/>
        </dgm:presLayoutVars>
      </dgm:prSet>
      <dgm:spPr/>
    </dgm:pt>
    <dgm:pt modelId="{11CEBC92-6C14-4F49-83DB-9D19F97BEA6E}" type="pres">
      <dgm:prSet presAssocID="{B0A4A735-45D7-BF4F-975D-7730F5E0CA29}" presName="arrow" presStyleLbl="bgShp" presStyleIdx="0" presStyleCnt="1"/>
      <dgm:spPr>
        <a:solidFill>
          <a:schemeClr val="accent2">
            <a:lumMod val="60000"/>
            <a:lumOff val="40000"/>
          </a:schemeClr>
        </a:solidFill>
      </dgm:spPr>
    </dgm:pt>
    <dgm:pt modelId="{A6F657B9-B73C-7944-B0B3-D48A63A22928}" type="pres">
      <dgm:prSet presAssocID="{B0A4A735-45D7-BF4F-975D-7730F5E0CA29}" presName="linearProcess" presStyleCnt="0"/>
      <dgm:spPr/>
    </dgm:pt>
    <dgm:pt modelId="{492DBE78-00F3-3741-912C-546018106ACB}" type="pres">
      <dgm:prSet presAssocID="{17AF5A60-A5D1-7941-9F58-ECF89FF50A2A}" presName="textNode" presStyleLbl="node1" presStyleIdx="0" presStyleCnt="5" custLinFactNeighborX="-8538" custLinFactNeighborY="-422">
        <dgm:presLayoutVars>
          <dgm:bulletEnabled val="1"/>
        </dgm:presLayoutVars>
      </dgm:prSet>
      <dgm:spPr/>
    </dgm:pt>
    <dgm:pt modelId="{8CD0E01E-BA4D-B24E-9F86-751417DFBA7E}" type="pres">
      <dgm:prSet presAssocID="{A22D0F2E-5A34-394A-8D45-452399EA2705}" presName="sibTrans" presStyleCnt="0"/>
      <dgm:spPr/>
    </dgm:pt>
    <dgm:pt modelId="{F4280658-4B3B-7F45-8834-C472C83D87A1}" type="pres">
      <dgm:prSet presAssocID="{662689E2-D63E-0C45-8324-E599B6107B36}" presName="textNode" presStyleLbl="node1" presStyleIdx="1" presStyleCnt="5">
        <dgm:presLayoutVars>
          <dgm:bulletEnabled val="1"/>
        </dgm:presLayoutVars>
      </dgm:prSet>
      <dgm:spPr/>
    </dgm:pt>
    <dgm:pt modelId="{8D4EA171-5BCC-234A-8F88-169F8A5F243C}" type="pres">
      <dgm:prSet presAssocID="{48887E16-37DC-E742-A628-AD8DE740915D}" presName="sibTrans" presStyleCnt="0"/>
      <dgm:spPr/>
    </dgm:pt>
    <dgm:pt modelId="{2D599038-7392-FE46-984C-08B38B4CFEB9}" type="pres">
      <dgm:prSet presAssocID="{F16B1C43-4225-E640-9039-0010357F7B0E}" presName="textNode" presStyleLbl="node1" presStyleIdx="2" presStyleCnt="5">
        <dgm:presLayoutVars>
          <dgm:bulletEnabled val="1"/>
        </dgm:presLayoutVars>
      </dgm:prSet>
      <dgm:spPr/>
    </dgm:pt>
    <dgm:pt modelId="{2CFF389C-7054-C34D-96AE-75935F17BD4F}" type="pres">
      <dgm:prSet presAssocID="{C6895F96-88E8-574D-A341-56FA495635B5}" presName="sibTrans" presStyleCnt="0"/>
      <dgm:spPr/>
    </dgm:pt>
    <dgm:pt modelId="{8A5D4F35-189A-1542-A89E-3FA6EE4304B9}" type="pres">
      <dgm:prSet presAssocID="{3AC2E5DF-67FB-C441-9C86-25B212DA8C1D}" presName="textNode" presStyleLbl="node1" presStyleIdx="3" presStyleCnt="5">
        <dgm:presLayoutVars>
          <dgm:bulletEnabled val="1"/>
        </dgm:presLayoutVars>
      </dgm:prSet>
      <dgm:spPr/>
    </dgm:pt>
    <dgm:pt modelId="{EF7E2D35-10FB-6A4D-9F33-EE4D568BB5BE}" type="pres">
      <dgm:prSet presAssocID="{2C986801-8585-EF48-9CE2-2315744A3ADE}" presName="sibTrans" presStyleCnt="0"/>
      <dgm:spPr/>
    </dgm:pt>
    <dgm:pt modelId="{4B89A815-DE07-DC47-9768-3417EA31F85B}" type="pres">
      <dgm:prSet presAssocID="{92CE80A4-C81D-4745-8EE2-D420DE267C39}" presName="textNode" presStyleLbl="node1" presStyleIdx="4" presStyleCnt="5">
        <dgm:presLayoutVars>
          <dgm:bulletEnabled val="1"/>
        </dgm:presLayoutVars>
      </dgm:prSet>
      <dgm:spPr/>
    </dgm:pt>
  </dgm:ptLst>
  <dgm:cxnLst>
    <dgm:cxn modelId="{97229C1F-56B2-504B-9CF6-49F610376656}" srcId="{B0A4A735-45D7-BF4F-975D-7730F5E0CA29}" destId="{3AC2E5DF-67FB-C441-9C86-25B212DA8C1D}" srcOrd="3" destOrd="0" parTransId="{8A2DEFE6-4234-3D40-B8E6-5375B5D57F3B}" sibTransId="{2C986801-8585-EF48-9CE2-2315744A3ADE}"/>
    <dgm:cxn modelId="{4D2B8D40-CC14-BE45-8DDE-64EDC8BB84DF}" srcId="{B0A4A735-45D7-BF4F-975D-7730F5E0CA29}" destId="{662689E2-D63E-0C45-8324-E599B6107B36}" srcOrd="1" destOrd="0" parTransId="{C3723DFA-F4A2-7D44-9904-9B42558F34C7}" sibTransId="{48887E16-37DC-E742-A628-AD8DE740915D}"/>
    <dgm:cxn modelId="{02AC6144-8205-3E47-8D65-BF44BEE270D0}" type="presOf" srcId="{92CE80A4-C81D-4745-8EE2-D420DE267C39}" destId="{4B89A815-DE07-DC47-9768-3417EA31F85B}" srcOrd="0" destOrd="0" presId="urn:microsoft.com/office/officeart/2005/8/layout/hProcess9"/>
    <dgm:cxn modelId="{06669B47-0CDB-2F4E-8395-9F8DE954590B}" srcId="{B0A4A735-45D7-BF4F-975D-7730F5E0CA29}" destId="{F16B1C43-4225-E640-9039-0010357F7B0E}" srcOrd="2" destOrd="0" parTransId="{486798B0-E73E-5445-9554-FC5C15E907A8}" sibTransId="{C6895F96-88E8-574D-A341-56FA495635B5}"/>
    <dgm:cxn modelId="{8BEA6649-695A-3A4C-9132-653C98FD1BF7}" type="presOf" srcId="{17AF5A60-A5D1-7941-9F58-ECF89FF50A2A}" destId="{492DBE78-00F3-3741-912C-546018106ACB}" srcOrd="0" destOrd="0" presId="urn:microsoft.com/office/officeart/2005/8/layout/hProcess9"/>
    <dgm:cxn modelId="{0219C073-97BB-804C-B599-1874970AF807}" type="presOf" srcId="{3AC2E5DF-67FB-C441-9C86-25B212DA8C1D}" destId="{8A5D4F35-189A-1542-A89E-3FA6EE4304B9}" srcOrd="0" destOrd="0" presId="urn:microsoft.com/office/officeart/2005/8/layout/hProcess9"/>
    <dgm:cxn modelId="{8C765559-F627-1243-85C8-E1C891BB9A57}" type="presOf" srcId="{662689E2-D63E-0C45-8324-E599B6107B36}" destId="{F4280658-4B3B-7F45-8834-C472C83D87A1}" srcOrd="0" destOrd="0" presId="urn:microsoft.com/office/officeart/2005/8/layout/hProcess9"/>
    <dgm:cxn modelId="{4E3032A6-0199-3843-8250-467957267179}" srcId="{B0A4A735-45D7-BF4F-975D-7730F5E0CA29}" destId="{92CE80A4-C81D-4745-8EE2-D420DE267C39}" srcOrd="4" destOrd="0" parTransId="{5900A173-6F68-FF49-9869-4A09C50C5E06}" sibTransId="{B8E65837-61C8-214A-A674-CA934CC88D84}"/>
    <dgm:cxn modelId="{7AA0DEB5-535E-0F47-825A-0B1C5B6863F5}" type="presOf" srcId="{B0A4A735-45D7-BF4F-975D-7730F5E0CA29}" destId="{BBEF9D89-BDFD-BF43-B287-ACCEC5ACA9C5}" srcOrd="0" destOrd="0" presId="urn:microsoft.com/office/officeart/2005/8/layout/hProcess9"/>
    <dgm:cxn modelId="{29E854CC-9CB5-714C-9F24-1AFAE01DEA9E}" srcId="{B0A4A735-45D7-BF4F-975D-7730F5E0CA29}" destId="{17AF5A60-A5D1-7941-9F58-ECF89FF50A2A}" srcOrd="0" destOrd="0" parTransId="{CC77DD59-284F-8D44-82A6-B12E3D376C28}" sibTransId="{A22D0F2E-5A34-394A-8D45-452399EA2705}"/>
    <dgm:cxn modelId="{8B8097DC-8AD1-9544-BC02-DD307DA9FB9D}" type="presOf" srcId="{F16B1C43-4225-E640-9039-0010357F7B0E}" destId="{2D599038-7392-FE46-984C-08B38B4CFEB9}" srcOrd="0" destOrd="0" presId="urn:microsoft.com/office/officeart/2005/8/layout/hProcess9"/>
    <dgm:cxn modelId="{FEDFCA26-9C1C-0743-9EB7-CF882B73194E}" type="presParOf" srcId="{BBEF9D89-BDFD-BF43-B287-ACCEC5ACA9C5}" destId="{11CEBC92-6C14-4F49-83DB-9D19F97BEA6E}" srcOrd="0" destOrd="0" presId="urn:microsoft.com/office/officeart/2005/8/layout/hProcess9"/>
    <dgm:cxn modelId="{845D8C65-1D5A-DD4C-8DAD-93EBDF3C0796}" type="presParOf" srcId="{BBEF9D89-BDFD-BF43-B287-ACCEC5ACA9C5}" destId="{A6F657B9-B73C-7944-B0B3-D48A63A22928}" srcOrd="1" destOrd="0" presId="urn:microsoft.com/office/officeart/2005/8/layout/hProcess9"/>
    <dgm:cxn modelId="{CD210041-7895-AB44-9C06-5C31519E8E49}" type="presParOf" srcId="{A6F657B9-B73C-7944-B0B3-D48A63A22928}" destId="{492DBE78-00F3-3741-912C-546018106ACB}" srcOrd="0" destOrd="0" presId="urn:microsoft.com/office/officeart/2005/8/layout/hProcess9"/>
    <dgm:cxn modelId="{69C28A78-AAC4-394F-8B5D-1B5FF463C95D}" type="presParOf" srcId="{A6F657B9-B73C-7944-B0B3-D48A63A22928}" destId="{8CD0E01E-BA4D-B24E-9F86-751417DFBA7E}" srcOrd="1" destOrd="0" presId="urn:microsoft.com/office/officeart/2005/8/layout/hProcess9"/>
    <dgm:cxn modelId="{CDD99ADD-CF24-7B42-AD10-34376E72F42F}" type="presParOf" srcId="{A6F657B9-B73C-7944-B0B3-D48A63A22928}" destId="{F4280658-4B3B-7F45-8834-C472C83D87A1}" srcOrd="2" destOrd="0" presId="urn:microsoft.com/office/officeart/2005/8/layout/hProcess9"/>
    <dgm:cxn modelId="{8921B2CD-BB80-5C4D-9085-744CFC5544D1}" type="presParOf" srcId="{A6F657B9-B73C-7944-B0B3-D48A63A22928}" destId="{8D4EA171-5BCC-234A-8F88-169F8A5F243C}" srcOrd="3" destOrd="0" presId="urn:microsoft.com/office/officeart/2005/8/layout/hProcess9"/>
    <dgm:cxn modelId="{6A985F3E-21E3-2B4A-B548-A61E03DC3FB5}" type="presParOf" srcId="{A6F657B9-B73C-7944-B0B3-D48A63A22928}" destId="{2D599038-7392-FE46-984C-08B38B4CFEB9}" srcOrd="4" destOrd="0" presId="urn:microsoft.com/office/officeart/2005/8/layout/hProcess9"/>
    <dgm:cxn modelId="{589D9CAF-40E3-4040-A0FD-941ED216A6C9}" type="presParOf" srcId="{A6F657B9-B73C-7944-B0B3-D48A63A22928}" destId="{2CFF389C-7054-C34D-96AE-75935F17BD4F}" srcOrd="5" destOrd="0" presId="urn:microsoft.com/office/officeart/2005/8/layout/hProcess9"/>
    <dgm:cxn modelId="{3563E895-3210-B648-89E7-C7D0A50FDE04}" type="presParOf" srcId="{A6F657B9-B73C-7944-B0B3-D48A63A22928}" destId="{8A5D4F35-189A-1542-A89E-3FA6EE4304B9}" srcOrd="6" destOrd="0" presId="urn:microsoft.com/office/officeart/2005/8/layout/hProcess9"/>
    <dgm:cxn modelId="{C5DC4E2F-9833-384D-9B1B-0586CCEEB9DB}" type="presParOf" srcId="{A6F657B9-B73C-7944-B0B3-D48A63A22928}" destId="{EF7E2D35-10FB-6A4D-9F33-EE4D568BB5BE}" srcOrd="7" destOrd="0" presId="urn:microsoft.com/office/officeart/2005/8/layout/hProcess9"/>
    <dgm:cxn modelId="{303EDC52-8889-1141-ADBB-98FE0940D538}" type="presParOf" srcId="{A6F657B9-B73C-7944-B0B3-D48A63A22928}" destId="{4B89A815-DE07-DC47-9768-3417EA31F85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38C897-F269-4F4B-93C1-A69391AD20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3984DF-69EB-484D-9359-A7AEB25C8C4D}">
      <dgm:prSet phldrT="[Text]"/>
      <dgm:spPr/>
      <dgm:t>
        <a:bodyPr/>
        <a:lstStyle/>
        <a:p>
          <a:r>
            <a:rPr lang="en-US"/>
            <a:t>Happens throughout the course</a:t>
          </a:r>
        </a:p>
      </dgm:t>
      <dgm:extLst>
        <a:ext uri="{E40237B7-FDA0-4F09-8148-C483321AD2D9}">
          <dgm14:cNvPr xmlns:dgm14="http://schemas.microsoft.com/office/drawing/2010/diagram" id="0" name="" descr="Happens throughout the course, identifies gaps and improves learning, focuses on the process"/>
        </a:ext>
      </dgm:extLst>
    </dgm:pt>
    <dgm:pt modelId="{277037DE-CC42-437A-9A16-CAD72DFEB2CA}" type="parTrans" cxnId="{C8C27CF3-5526-4705-AC48-8318D5455CCF}">
      <dgm:prSet/>
      <dgm:spPr/>
      <dgm:t>
        <a:bodyPr/>
        <a:lstStyle/>
        <a:p>
          <a:endParaRPr lang="en-US"/>
        </a:p>
      </dgm:t>
    </dgm:pt>
    <dgm:pt modelId="{F6406F63-1D7F-4B95-921C-B5CFF248D785}" type="sibTrans" cxnId="{C8C27CF3-5526-4705-AC48-8318D5455CCF}">
      <dgm:prSet/>
      <dgm:spPr/>
      <dgm:t>
        <a:bodyPr/>
        <a:lstStyle/>
        <a:p>
          <a:endParaRPr lang="en-US"/>
        </a:p>
      </dgm:t>
    </dgm:pt>
    <dgm:pt modelId="{57920796-A2D9-4836-B62B-7B6022955113}">
      <dgm:prSet/>
      <dgm:spPr/>
      <dgm:t>
        <a:bodyPr/>
        <a:lstStyle/>
        <a:p>
          <a:r>
            <a:rPr lang="en-US"/>
            <a:t>Identifies gaps and improves learning</a:t>
          </a:r>
        </a:p>
      </dgm:t>
    </dgm:pt>
    <dgm:pt modelId="{BD3433E0-50C1-47C1-B68F-FC512F108637}" type="parTrans" cxnId="{A7EB2185-3D2A-4383-BF10-ABA1D18EE57D}">
      <dgm:prSet/>
      <dgm:spPr/>
      <dgm:t>
        <a:bodyPr/>
        <a:lstStyle/>
        <a:p>
          <a:endParaRPr lang="en-US"/>
        </a:p>
      </dgm:t>
    </dgm:pt>
    <dgm:pt modelId="{06491508-9D68-4F6E-8F1F-B0E8859D31D9}" type="sibTrans" cxnId="{A7EB2185-3D2A-4383-BF10-ABA1D18EE57D}">
      <dgm:prSet/>
      <dgm:spPr/>
      <dgm:t>
        <a:bodyPr/>
        <a:lstStyle/>
        <a:p>
          <a:endParaRPr lang="en-US"/>
        </a:p>
      </dgm:t>
    </dgm:pt>
    <dgm:pt modelId="{CB293497-6D1D-4DE4-9AAD-B7BE10767001}">
      <dgm:prSet/>
      <dgm:spPr/>
      <dgm:t>
        <a:bodyPr/>
        <a:lstStyle/>
        <a:p>
          <a:r>
            <a:rPr lang="en-US"/>
            <a:t>Focuses on the process</a:t>
          </a:r>
        </a:p>
      </dgm:t>
    </dgm:pt>
    <dgm:pt modelId="{5BA0FF21-FF5B-4657-B4B8-CBBB19807408}" type="parTrans" cxnId="{13DB16E8-A511-434E-A020-A1A4BD75218B}">
      <dgm:prSet/>
      <dgm:spPr/>
      <dgm:t>
        <a:bodyPr/>
        <a:lstStyle/>
        <a:p>
          <a:endParaRPr lang="en-US"/>
        </a:p>
      </dgm:t>
    </dgm:pt>
    <dgm:pt modelId="{17BD325E-54C1-4748-B143-4B2DF18DE95D}" type="sibTrans" cxnId="{13DB16E8-A511-434E-A020-A1A4BD75218B}">
      <dgm:prSet/>
      <dgm:spPr/>
      <dgm:t>
        <a:bodyPr/>
        <a:lstStyle/>
        <a:p>
          <a:endParaRPr lang="en-US"/>
        </a:p>
      </dgm:t>
    </dgm:pt>
    <dgm:pt modelId="{C4FE4141-64CD-4273-94FB-12DE29CC6D71}" type="pres">
      <dgm:prSet presAssocID="{0C38C897-F269-4F4B-93C1-A69391AD2081}" presName="linear" presStyleCnt="0">
        <dgm:presLayoutVars>
          <dgm:animLvl val="lvl"/>
          <dgm:resizeHandles val="exact"/>
        </dgm:presLayoutVars>
      </dgm:prSet>
      <dgm:spPr/>
    </dgm:pt>
    <dgm:pt modelId="{313BE4F8-0E23-4B4F-9BEC-8C034F41AEE2}" type="pres">
      <dgm:prSet presAssocID="{843984DF-69EB-484D-9359-A7AEB25C8C4D}" presName="parentText" presStyleLbl="node1" presStyleIdx="0" presStyleCnt="3">
        <dgm:presLayoutVars>
          <dgm:chMax val="0"/>
          <dgm:bulletEnabled val="1"/>
        </dgm:presLayoutVars>
      </dgm:prSet>
      <dgm:spPr/>
    </dgm:pt>
    <dgm:pt modelId="{CACDF7B6-94A5-4FC9-A196-EE831606436A}" type="pres">
      <dgm:prSet presAssocID="{F6406F63-1D7F-4B95-921C-B5CFF248D785}" presName="spacer" presStyleCnt="0"/>
      <dgm:spPr/>
    </dgm:pt>
    <dgm:pt modelId="{E9286AC8-2F6E-4BA5-A6A5-288A6E66F0C8}" type="pres">
      <dgm:prSet presAssocID="{57920796-A2D9-4836-B62B-7B6022955113}" presName="parentText" presStyleLbl="node1" presStyleIdx="1" presStyleCnt="3">
        <dgm:presLayoutVars>
          <dgm:chMax val="0"/>
          <dgm:bulletEnabled val="1"/>
        </dgm:presLayoutVars>
      </dgm:prSet>
      <dgm:spPr/>
    </dgm:pt>
    <dgm:pt modelId="{B83DA155-0F73-4DF5-9051-A4A63DFF4F5D}" type="pres">
      <dgm:prSet presAssocID="{06491508-9D68-4F6E-8F1F-B0E8859D31D9}" presName="spacer" presStyleCnt="0"/>
      <dgm:spPr/>
    </dgm:pt>
    <dgm:pt modelId="{91DE188C-ED2E-4639-8B30-677F85AF124A}" type="pres">
      <dgm:prSet presAssocID="{CB293497-6D1D-4DE4-9AAD-B7BE10767001}" presName="parentText" presStyleLbl="node1" presStyleIdx="2" presStyleCnt="3">
        <dgm:presLayoutVars>
          <dgm:chMax val="0"/>
          <dgm:bulletEnabled val="1"/>
        </dgm:presLayoutVars>
      </dgm:prSet>
      <dgm:spPr/>
    </dgm:pt>
  </dgm:ptLst>
  <dgm:cxnLst>
    <dgm:cxn modelId="{40952516-4515-405C-B2F9-FDF9C4E47B66}" type="presOf" srcId="{57920796-A2D9-4836-B62B-7B6022955113}" destId="{E9286AC8-2F6E-4BA5-A6A5-288A6E66F0C8}" srcOrd="0" destOrd="0" presId="urn:microsoft.com/office/officeart/2005/8/layout/vList2"/>
    <dgm:cxn modelId="{3AD6D120-522C-41C9-A471-4037F60E1D1D}" type="presOf" srcId="{843984DF-69EB-484D-9359-A7AEB25C8C4D}" destId="{313BE4F8-0E23-4B4F-9BEC-8C034F41AEE2}" srcOrd="0" destOrd="0" presId="urn:microsoft.com/office/officeart/2005/8/layout/vList2"/>
    <dgm:cxn modelId="{DC028174-4075-480D-9E3E-BBC87D26D73A}" type="presOf" srcId="{CB293497-6D1D-4DE4-9AAD-B7BE10767001}" destId="{91DE188C-ED2E-4639-8B30-677F85AF124A}" srcOrd="0" destOrd="0" presId="urn:microsoft.com/office/officeart/2005/8/layout/vList2"/>
    <dgm:cxn modelId="{A7EB2185-3D2A-4383-BF10-ABA1D18EE57D}" srcId="{0C38C897-F269-4F4B-93C1-A69391AD2081}" destId="{57920796-A2D9-4836-B62B-7B6022955113}" srcOrd="1" destOrd="0" parTransId="{BD3433E0-50C1-47C1-B68F-FC512F108637}" sibTransId="{06491508-9D68-4F6E-8F1F-B0E8859D31D9}"/>
    <dgm:cxn modelId="{CED93FBC-7AFE-43D0-AFC9-F541CB9E6473}" type="presOf" srcId="{0C38C897-F269-4F4B-93C1-A69391AD2081}" destId="{C4FE4141-64CD-4273-94FB-12DE29CC6D71}" srcOrd="0" destOrd="0" presId="urn:microsoft.com/office/officeart/2005/8/layout/vList2"/>
    <dgm:cxn modelId="{13DB16E8-A511-434E-A020-A1A4BD75218B}" srcId="{0C38C897-F269-4F4B-93C1-A69391AD2081}" destId="{CB293497-6D1D-4DE4-9AAD-B7BE10767001}" srcOrd="2" destOrd="0" parTransId="{5BA0FF21-FF5B-4657-B4B8-CBBB19807408}" sibTransId="{17BD325E-54C1-4748-B143-4B2DF18DE95D}"/>
    <dgm:cxn modelId="{C8C27CF3-5526-4705-AC48-8318D5455CCF}" srcId="{0C38C897-F269-4F4B-93C1-A69391AD2081}" destId="{843984DF-69EB-484D-9359-A7AEB25C8C4D}" srcOrd="0" destOrd="0" parTransId="{277037DE-CC42-437A-9A16-CAD72DFEB2CA}" sibTransId="{F6406F63-1D7F-4B95-921C-B5CFF248D785}"/>
    <dgm:cxn modelId="{3AD87C41-D5EA-48B4-BA3B-7506D84CD2BB}" type="presParOf" srcId="{C4FE4141-64CD-4273-94FB-12DE29CC6D71}" destId="{313BE4F8-0E23-4B4F-9BEC-8C034F41AEE2}" srcOrd="0" destOrd="0" presId="urn:microsoft.com/office/officeart/2005/8/layout/vList2"/>
    <dgm:cxn modelId="{B707FB89-AF25-443F-9F99-B97D97B7F17A}" type="presParOf" srcId="{C4FE4141-64CD-4273-94FB-12DE29CC6D71}" destId="{CACDF7B6-94A5-4FC9-A196-EE831606436A}" srcOrd="1" destOrd="0" presId="urn:microsoft.com/office/officeart/2005/8/layout/vList2"/>
    <dgm:cxn modelId="{AB2C79CD-EF14-4BFD-83F9-A977BFDA555C}" type="presParOf" srcId="{C4FE4141-64CD-4273-94FB-12DE29CC6D71}" destId="{E9286AC8-2F6E-4BA5-A6A5-288A6E66F0C8}" srcOrd="2" destOrd="0" presId="urn:microsoft.com/office/officeart/2005/8/layout/vList2"/>
    <dgm:cxn modelId="{9E2D927E-87DD-4D99-ABDC-DFE7D115927C}" type="presParOf" srcId="{C4FE4141-64CD-4273-94FB-12DE29CC6D71}" destId="{B83DA155-0F73-4DF5-9051-A4A63DFF4F5D}" srcOrd="3" destOrd="0" presId="urn:microsoft.com/office/officeart/2005/8/layout/vList2"/>
    <dgm:cxn modelId="{8A8010D4-313D-454D-9AAA-29C840C2C1BC}" type="presParOf" srcId="{C4FE4141-64CD-4273-94FB-12DE29CC6D71}" destId="{91DE188C-ED2E-4639-8B30-677F85AF12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38C897-F269-4F4B-93C1-A69391AD20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3984DF-69EB-484D-9359-A7AEB25C8C4D}">
      <dgm:prSet phldrT="[Text]"/>
      <dgm:spPr/>
      <dgm:t>
        <a:bodyPr/>
        <a:lstStyle/>
        <a:p>
          <a:r>
            <a:rPr lang="en-US"/>
            <a:t>Happens at the end of an instructional period</a:t>
          </a:r>
        </a:p>
      </dgm:t>
      <dgm:extLst>
        <a:ext uri="{E40237B7-FDA0-4F09-8148-C483321AD2D9}">
          <dgm14:cNvPr xmlns:dgm14="http://schemas.microsoft.com/office/drawing/2010/diagram" id="0" name="" descr="1. Happens at the end of an instructional period&#10;2. Collect evidence of student knowledge and skills&#10;3. Focuses on end result&#10;&#10;"/>
        </a:ext>
      </dgm:extLst>
    </dgm:pt>
    <dgm:pt modelId="{277037DE-CC42-437A-9A16-CAD72DFEB2CA}" type="parTrans" cxnId="{C8C27CF3-5526-4705-AC48-8318D5455CCF}">
      <dgm:prSet/>
      <dgm:spPr/>
      <dgm:t>
        <a:bodyPr/>
        <a:lstStyle/>
        <a:p>
          <a:endParaRPr lang="en-US"/>
        </a:p>
      </dgm:t>
    </dgm:pt>
    <dgm:pt modelId="{F6406F63-1D7F-4B95-921C-B5CFF248D785}" type="sibTrans" cxnId="{C8C27CF3-5526-4705-AC48-8318D5455CCF}">
      <dgm:prSet/>
      <dgm:spPr/>
      <dgm:t>
        <a:bodyPr/>
        <a:lstStyle/>
        <a:p>
          <a:endParaRPr lang="en-US"/>
        </a:p>
      </dgm:t>
    </dgm:pt>
    <dgm:pt modelId="{88CE2E70-7E5C-4AD7-A3A0-5649BA014CDD}">
      <dgm:prSet/>
      <dgm:spPr/>
      <dgm:t>
        <a:bodyPr/>
        <a:lstStyle/>
        <a:p>
          <a:r>
            <a:rPr lang="en-US"/>
            <a:t>Collect evidence of student knowledge and skills</a:t>
          </a:r>
        </a:p>
      </dgm:t>
      <dgm:extLst>
        <a:ext uri="{E40237B7-FDA0-4F09-8148-C483321AD2D9}">
          <dgm14:cNvPr xmlns:dgm14="http://schemas.microsoft.com/office/drawing/2010/diagram" id="0" name="" descr="1. Happens at the end of an instructional period&#10;2. Collect evidence of student knowledge and skills&#10;3. Focuses on end result&#10;"/>
        </a:ext>
      </dgm:extLst>
    </dgm:pt>
    <dgm:pt modelId="{C164659A-FF96-4CE2-86BA-24FD97B3E8A7}" type="parTrans" cxnId="{8D279DBE-7026-4BC7-8414-9D4BFF564D6E}">
      <dgm:prSet/>
      <dgm:spPr/>
      <dgm:t>
        <a:bodyPr/>
        <a:lstStyle/>
        <a:p>
          <a:endParaRPr lang="en-US"/>
        </a:p>
      </dgm:t>
    </dgm:pt>
    <dgm:pt modelId="{31FC5078-49B3-474D-A8F3-21686C5E9B11}" type="sibTrans" cxnId="{8D279DBE-7026-4BC7-8414-9D4BFF564D6E}">
      <dgm:prSet/>
      <dgm:spPr/>
      <dgm:t>
        <a:bodyPr/>
        <a:lstStyle/>
        <a:p>
          <a:endParaRPr lang="en-US"/>
        </a:p>
      </dgm:t>
    </dgm:pt>
    <dgm:pt modelId="{B8AFD075-0E67-44B7-979C-B7854D461233}">
      <dgm:prSet/>
      <dgm:spPr/>
      <dgm:t>
        <a:bodyPr/>
        <a:lstStyle/>
        <a:p>
          <a:r>
            <a:rPr lang="en-US"/>
            <a:t>Focuses on end result</a:t>
          </a:r>
        </a:p>
      </dgm:t>
      <dgm:extLst>
        <a:ext uri="{E40237B7-FDA0-4F09-8148-C483321AD2D9}">
          <dgm14:cNvPr xmlns:dgm14="http://schemas.microsoft.com/office/drawing/2010/diagram" id="0" name="" descr="1. Happens at the end of an instructional period&#10;2. Collect evidence of student knowledge and skills&#10;3. Focuses on end result&#10;"/>
        </a:ext>
      </dgm:extLst>
    </dgm:pt>
    <dgm:pt modelId="{853E6A7F-9988-427F-8792-FD507E555FB2}" type="parTrans" cxnId="{5B4320E1-8BF9-42C9-B0E2-8C3DA809895E}">
      <dgm:prSet/>
      <dgm:spPr/>
      <dgm:t>
        <a:bodyPr/>
        <a:lstStyle/>
        <a:p>
          <a:endParaRPr lang="en-US"/>
        </a:p>
      </dgm:t>
    </dgm:pt>
    <dgm:pt modelId="{DC25357F-4809-4142-A339-0AC581B38586}" type="sibTrans" cxnId="{5B4320E1-8BF9-42C9-B0E2-8C3DA809895E}">
      <dgm:prSet/>
      <dgm:spPr/>
      <dgm:t>
        <a:bodyPr/>
        <a:lstStyle/>
        <a:p>
          <a:endParaRPr lang="en-US"/>
        </a:p>
      </dgm:t>
    </dgm:pt>
    <dgm:pt modelId="{C4FE4141-64CD-4273-94FB-12DE29CC6D71}" type="pres">
      <dgm:prSet presAssocID="{0C38C897-F269-4F4B-93C1-A69391AD2081}" presName="linear" presStyleCnt="0">
        <dgm:presLayoutVars>
          <dgm:animLvl val="lvl"/>
          <dgm:resizeHandles val="exact"/>
        </dgm:presLayoutVars>
      </dgm:prSet>
      <dgm:spPr/>
    </dgm:pt>
    <dgm:pt modelId="{313BE4F8-0E23-4B4F-9BEC-8C034F41AEE2}" type="pres">
      <dgm:prSet presAssocID="{843984DF-69EB-484D-9359-A7AEB25C8C4D}" presName="parentText" presStyleLbl="node1" presStyleIdx="0" presStyleCnt="3">
        <dgm:presLayoutVars>
          <dgm:chMax val="0"/>
          <dgm:bulletEnabled val="1"/>
        </dgm:presLayoutVars>
      </dgm:prSet>
      <dgm:spPr/>
    </dgm:pt>
    <dgm:pt modelId="{CACDF7B6-94A5-4FC9-A196-EE831606436A}" type="pres">
      <dgm:prSet presAssocID="{F6406F63-1D7F-4B95-921C-B5CFF248D785}" presName="spacer" presStyleCnt="0"/>
      <dgm:spPr/>
    </dgm:pt>
    <dgm:pt modelId="{0385A189-BA33-4F94-A24B-A45972F03121}" type="pres">
      <dgm:prSet presAssocID="{88CE2E70-7E5C-4AD7-A3A0-5649BA014CDD}" presName="parentText" presStyleLbl="node1" presStyleIdx="1" presStyleCnt="3">
        <dgm:presLayoutVars>
          <dgm:chMax val="0"/>
          <dgm:bulletEnabled val="1"/>
        </dgm:presLayoutVars>
      </dgm:prSet>
      <dgm:spPr/>
    </dgm:pt>
    <dgm:pt modelId="{C6A7E6D8-6913-442A-8A75-0DD58B03F295}" type="pres">
      <dgm:prSet presAssocID="{31FC5078-49B3-474D-A8F3-21686C5E9B11}" presName="spacer" presStyleCnt="0"/>
      <dgm:spPr/>
    </dgm:pt>
    <dgm:pt modelId="{447F3476-06E5-41CC-9481-FBAD3E40DA7F}" type="pres">
      <dgm:prSet presAssocID="{B8AFD075-0E67-44B7-979C-B7854D461233}" presName="parentText" presStyleLbl="node1" presStyleIdx="2" presStyleCnt="3">
        <dgm:presLayoutVars>
          <dgm:chMax val="0"/>
          <dgm:bulletEnabled val="1"/>
        </dgm:presLayoutVars>
      </dgm:prSet>
      <dgm:spPr/>
    </dgm:pt>
  </dgm:ptLst>
  <dgm:cxnLst>
    <dgm:cxn modelId="{3AD6D120-522C-41C9-A471-4037F60E1D1D}" type="presOf" srcId="{843984DF-69EB-484D-9359-A7AEB25C8C4D}" destId="{313BE4F8-0E23-4B4F-9BEC-8C034F41AEE2}" srcOrd="0" destOrd="0" presId="urn:microsoft.com/office/officeart/2005/8/layout/vList2"/>
    <dgm:cxn modelId="{D3FB2E61-5228-48EB-9028-FB9FA0F07E8F}" type="presOf" srcId="{88CE2E70-7E5C-4AD7-A3A0-5649BA014CDD}" destId="{0385A189-BA33-4F94-A24B-A45972F03121}" srcOrd="0" destOrd="0" presId="urn:microsoft.com/office/officeart/2005/8/layout/vList2"/>
    <dgm:cxn modelId="{87B79242-BD67-45C4-8491-CF0BD83CD21F}" type="presOf" srcId="{B8AFD075-0E67-44B7-979C-B7854D461233}" destId="{447F3476-06E5-41CC-9481-FBAD3E40DA7F}" srcOrd="0" destOrd="0" presId="urn:microsoft.com/office/officeart/2005/8/layout/vList2"/>
    <dgm:cxn modelId="{CED93FBC-7AFE-43D0-AFC9-F541CB9E6473}" type="presOf" srcId="{0C38C897-F269-4F4B-93C1-A69391AD2081}" destId="{C4FE4141-64CD-4273-94FB-12DE29CC6D71}" srcOrd="0" destOrd="0" presId="urn:microsoft.com/office/officeart/2005/8/layout/vList2"/>
    <dgm:cxn modelId="{8D279DBE-7026-4BC7-8414-9D4BFF564D6E}" srcId="{0C38C897-F269-4F4B-93C1-A69391AD2081}" destId="{88CE2E70-7E5C-4AD7-A3A0-5649BA014CDD}" srcOrd="1" destOrd="0" parTransId="{C164659A-FF96-4CE2-86BA-24FD97B3E8A7}" sibTransId="{31FC5078-49B3-474D-A8F3-21686C5E9B11}"/>
    <dgm:cxn modelId="{5B4320E1-8BF9-42C9-B0E2-8C3DA809895E}" srcId="{0C38C897-F269-4F4B-93C1-A69391AD2081}" destId="{B8AFD075-0E67-44B7-979C-B7854D461233}" srcOrd="2" destOrd="0" parTransId="{853E6A7F-9988-427F-8792-FD507E555FB2}" sibTransId="{DC25357F-4809-4142-A339-0AC581B38586}"/>
    <dgm:cxn modelId="{C8C27CF3-5526-4705-AC48-8318D5455CCF}" srcId="{0C38C897-F269-4F4B-93C1-A69391AD2081}" destId="{843984DF-69EB-484D-9359-A7AEB25C8C4D}" srcOrd="0" destOrd="0" parTransId="{277037DE-CC42-437A-9A16-CAD72DFEB2CA}" sibTransId="{F6406F63-1D7F-4B95-921C-B5CFF248D785}"/>
    <dgm:cxn modelId="{3AD87C41-D5EA-48B4-BA3B-7506D84CD2BB}" type="presParOf" srcId="{C4FE4141-64CD-4273-94FB-12DE29CC6D71}" destId="{313BE4F8-0E23-4B4F-9BEC-8C034F41AEE2}" srcOrd="0" destOrd="0" presId="urn:microsoft.com/office/officeart/2005/8/layout/vList2"/>
    <dgm:cxn modelId="{B707FB89-AF25-443F-9F99-B97D97B7F17A}" type="presParOf" srcId="{C4FE4141-64CD-4273-94FB-12DE29CC6D71}" destId="{CACDF7B6-94A5-4FC9-A196-EE831606436A}" srcOrd="1" destOrd="0" presId="urn:microsoft.com/office/officeart/2005/8/layout/vList2"/>
    <dgm:cxn modelId="{9C452D98-4384-46B7-AB77-5BB63C9459D2}" type="presParOf" srcId="{C4FE4141-64CD-4273-94FB-12DE29CC6D71}" destId="{0385A189-BA33-4F94-A24B-A45972F03121}" srcOrd="2" destOrd="0" presId="urn:microsoft.com/office/officeart/2005/8/layout/vList2"/>
    <dgm:cxn modelId="{F0DFCD46-11F1-4568-93C8-B66441F749F2}" type="presParOf" srcId="{C4FE4141-64CD-4273-94FB-12DE29CC6D71}" destId="{C6A7E6D8-6913-442A-8A75-0DD58B03F295}" srcOrd="3" destOrd="0" presId="urn:microsoft.com/office/officeart/2005/8/layout/vList2"/>
    <dgm:cxn modelId="{39C035B7-71B3-488D-BFD2-E8C785FEE925}" type="presParOf" srcId="{C4FE4141-64CD-4273-94FB-12DE29CC6D71}" destId="{447F3476-06E5-41CC-9481-FBAD3E40DA7F}"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8525A-79DC-4FBD-A8BD-1F7D13E4148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77106-04DC-43CC-9B9E-A3D67F82E19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Source Sans Pro" panose="020B0503030403020204" pitchFamily="34" charset="0"/>
              <a:ea typeface="Source Sans Pro" panose="020B0503030403020204" pitchFamily="34" charset="0"/>
            </a:rPr>
            <a:t>How is teaching as the instructor of record different from other GE assignments? What will you need to do that you haven’t done before?</a:t>
          </a:r>
        </a:p>
      </dsp:txBody>
      <dsp:txXfrm>
        <a:off x="0" y="2703"/>
        <a:ext cx="6900512" cy="1843578"/>
      </dsp:txXfrm>
    </dsp:sp>
    <dsp:sp modelId="{9FAF77D4-0C57-40BC-94CB-212621B12031}">
      <dsp:nvSpPr>
        <dsp:cNvPr id="0" name=""/>
        <dsp:cNvSpPr/>
      </dsp:nvSpPr>
      <dsp:spPr>
        <a:xfrm>
          <a:off x="0" y="1846281"/>
          <a:ext cx="6900512" cy="0"/>
        </a:xfrm>
        <a:prstGeom prst="line">
          <a:avLst/>
        </a:prstGeom>
        <a:solidFill>
          <a:schemeClr val="accent2">
            <a:hueOff val="-1034369"/>
            <a:satOff val="7213"/>
            <a:lumOff val="3627"/>
            <a:alphaOff val="0"/>
          </a:schemeClr>
        </a:solidFill>
        <a:ln w="12700" cap="flat" cmpd="sng" algn="ctr">
          <a:solidFill>
            <a:schemeClr val="accent2">
              <a:hueOff val="-1034369"/>
              <a:satOff val="7213"/>
              <a:lumOff val="36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C81EE-2E8D-4207-8C23-AD9E8BB62EA0}">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Source Sans Pro" panose="020B0503030403020204" pitchFamily="34" charset="0"/>
              <a:ea typeface="Source Sans Pro" panose="020B0503030403020204" pitchFamily="34" charset="0"/>
            </a:rPr>
            <a:t>What are you </a:t>
          </a:r>
          <a:r>
            <a:rPr lang="en-US" sz="2800" b="1" kern="1200" dirty="0">
              <a:latin typeface="Source Sans Pro" panose="020B0503030403020204" pitchFamily="34" charset="0"/>
              <a:ea typeface="Source Sans Pro" panose="020B0503030403020204" pitchFamily="34" charset="0"/>
            </a:rPr>
            <a:t>excited</a:t>
          </a:r>
          <a:r>
            <a:rPr lang="en-US" sz="2800" kern="1200" dirty="0">
              <a:latin typeface="Source Sans Pro" panose="020B0503030403020204" pitchFamily="34" charset="0"/>
              <a:ea typeface="Source Sans Pro" panose="020B0503030403020204" pitchFamily="34" charset="0"/>
            </a:rPr>
            <a:t> about helping your students learn to know, do, experience, or feel?</a:t>
          </a:r>
        </a:p>
      </dsp:txBody>
      <dsp:txXfrm>
        <a:off x="0" y="1846281"/>
        <a:ext cx="6900512" cy="1843578"/>
      </dsp:txXfrm>
    </dsp:sp>
    <dsp:sp modelId="{6D735FCA-0C8E-4455-B54E-72383504801F}">
      <dsp:nvSpPr>
        <dsp:cNvPr id="0" name=""/>
        <dsp:cNvSpPr/>
      </dsp:nvSpPr>
      <dsp:spPr>
        <a:xfrm>
          <a:off x="0" y="3689859"/>
          <a:ext cx="6900512" cy="0"/>
        </a:xfrm>
        <a:prstGeom prst="line">
          <a:avLst/>
        </a:prstGeom>
        <a:solidFill>
          <a:schemeClr val="accent2">
            <a:hueOff val="-2068738"/>
            <a:satOff val="14426"/>
            <a:lumOff val="7255"/>
            <a:alphaOff val="0"/>
          </a:schemeClr>
        </a:solidFill>
        <a:ln w="12700" cap="flat" cmpd="sng" algn="ctr">
          <a:solidFill>
            <a:schemeClr val="accent2">
              <a:hueOff val="-2068738"/>
              <a:satOff val="14426"/>
              <a:lumOff val="7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AB5561-41F1-4DD9-84E3-50F67DDDAA12}">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Source Sans Pro" panose="020B0503030403020204" pitchFamily="34" charset="0"/>
              <a:ea typeface="Source Sans Pro" panose="020B0503030403020204" pitchFamily="34" charset="0"/>
            </a:rPr>
            <a:t>What are you most </a:t>
          </a:r>
          <a:r>
            <a:rPr lang="en-US" sz="2800" b="1" kern="1200" dirty="0">
              <a:latin typeface="Source Sans Pro" panose="020B0503030403020204" pitchFamily="34" charset="0"/>
              <a:ea typeface="Source Sans Pro" panose="020B0503030403020204" pitchFamily="34" charset="0"/>
            </a:rPr>
            <a:t>concerned</a:t>
          </a:r>
          <a:r>
            <a:rPr lang="en-US" sz="2800" kern="1200" dirty="0">
              <a:latin typeface="Source Sans Pro" panose="020B0503030403020204" pitchFamily="34" charset="0"/>
              <a:ea typeface="Source Sans Pro" panose="020B0503030403020204" pitchFamily="34" charset="0"/>
            </a:rPr>
            <a:t> about? Teaching particular content? Course mechanics, administration? Other things?</a:t>
          </a:r>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EBC92-6C14-4F49-83DB-9D19F97BEA6E}">
      <dsp:nvSpPr>
        <dsp:cNvPr id="0" name=""/>
        <dsp:cNvSpPr/>
      </dsp:nvSpPr>
      <dsp:spPr>
        <a:xfrm>
          <a:off x="694451" y="0"/>
          <a:ext cx="7870450" cy="5348997"/>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492DBE78-00F3-3741-912C-546018106ACB}">
      <dsp:nvSpPr>
        <dsp:cNvPr id="0" name=""/>
        <dsp:cNvSpPr/>
      </dsp:nvSpPr>
      <dsp:spPr>
        <a:xfrm>
          <a:off x="0" y="1595670"/>
          <a:ext cx="1633046" cy="2139599"/>
        </a:xfrm>
        <a:prstGeom prst="roundRect">
          <a:avLst/>
        </a:prstGeom>
        <a:solidFill>
          <a:schemeClr val="accent2">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Source Sans Pro" panose="020B0503030403020204" pitchFamily="34" charset="0"/>
              <a:ea typeface="Source Sans Pro" panose="020B0503030403020204" pitchFamily="34" charset="0"/>
            </a:rPr>
            <a:t>Goals</a:t>
          </a:r>
        </a:p>
        <a:p>
          <a:pPr marL="0" lvl="0" indent="0" algn="ctr" defTabSz="889000">
            <a:lnSpc>
              <a:spcPct val="90000"/>
            </a:lnSpc>
            <a:spcBef>
              <a:spcPct val="0"/>
            </a:spcBef>
            <a:spcAft>
              <a:spcPct val="35000"/>
            </a:spcAft>
            <a:buNone/>
          </a:pPr>
          <a:r>
            <a:rPr lang="en-US" sz="1800" b="0" kern="1200" dirty="0">
              <a:solidFill>
                <a:schemeClr val="bg1"/>
              </a:solidFill>
              <a:latin typeface="Source Sans Pro" panose="020B0503030403020204" pitchFamily="34" charset="0"/>
              <a:ea typeface="Source Sans Pro" panose="020B0503030403020204" pitchFamily="34" charset="0"/>
            </a:rPr>
            <a:t>What will students learn?</a:t>
          </a:r>
          <a:endParaRPr lang="en-US" sz="1600" b="0" kern="1200" dirty="0">
            <a:solidFill>
              <a:schemeClr val="tx1"/>
            </a:solidFill>
            <a:latin typeface="Source Sans Pro" panose="020B0503030403020204" pitchFamily="34" charset="0"/>
            <a:ea typeface="Source Sans Pro" panose="020B0503030403020204" pitchFamily="34" charset="0"/>
          </a:endParaRPr>
        </a:p>
      </dsp:txBody>
      <dsp:txXfrm>
        <a:off x="79719" y="1675389"/>
        <a:ext cx="1473608" cy="1980161"/>
      </dsp:txXfrm>
    </dsp:sp>
    <dsp:sp modelId="{F4280658-4B3B-7F45-8834-C472C83D87A1}">
      <dsp:nvSpPr>
        <dsp:cNvPr id="0" name=""/>
        <dsp:cNvSpPr/>
      </dsp:nvSpPr>
      <dsp:spPr>
        <a:xfrm>
          <a:off x="1907933" y="1604699"/>
          <a:ext cx="1633046" cy="2139599"/>
        </a:xfrm>
        <a:prstGeom prst="roundRect">
          <a:avLst/>
        </a:prstGeom>
        <a:solidFill>
          <a:srgbClr val="8D1D58">
            <a:alpha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Source Sans Pro" panose="020B0503030403020204" pitchFamily="34" charset="0"/>
              <a:ea typeface="Source Sans Pro" panose="020B0503030403020204" pitchFamily="34" charset="0"/>
            </a:rPr>
            <a:t>Learning Outcomes</a:t>
          </a:r>
        </a:p>
        <a:p>
          <a:pPr marL="0" lvl="0" indent="0" algn="ctr" defTabSz="889000">
            <a:lnSpc>
              <a:spcPct val="90000"/>
            </a:lnSpc>
            <a:spcBef>
              <a:spcPct val="0"/>
            </a:spcBef>
            <a:spcAft>
              <a:spcPct val="35000"/>
            </a:spcAft>
            <a:buNone/>
          </a:pPr>
          <a:r>
            <a:rPr lang="en-US" sz="1800" b="0" kern="1200" dirty="0">
              <a:solidFill>
                <a:schemeClr val="bg1"/>
              </a:solidFill>
              <a:latin typeface="Source Sans Pro" panose="020B0503030403020204" pitchFamily="34" charset="0"/>
              <a:ea typeface="Source Sans Pro" panose="020B0503030403020204" pitchFamily="34" charset="0"/>
            </a:rPr>
            <a:t>What should students know or be able to do?</a:t>
          </a:r>
          <a:endParaRPr lang="en-US" sz="1800" kern="1200" dirty="0">
            <a:solidFill>
              <a:schemeClr val="bg1"/>
            </a:solidFill>
            <a:latin typeface="Source Sans Pro" panose="020B0503030403020204" pitchFamily="34" charset="0"/>
            <a:ea typeface="Source Sans Pro" panose="020B0503030403020204" pitchFamily="34" charset="0"/>
          </a:endParaRPr>
        </a:p>
      </dsp:txBody>
      <dsp:txXfrm>
        <a:off x="1987652" y="1684418"/>
        <a:ext cx="1473608" cy="1980161"/>
      </dsp:txXfrm>
    </dsp:sp>
    <dsp:sp modelId="{2D599038-7392-FE46-984C-08B38B4CFEB9}">
      <dsp:nvSpPr>
        <dsp:cNvPr id="0" name=""/>
        <dsp:cNvSpPr/>
      </dsp:nvSpPr>
      <dsp:spPr>
        <a:xfrm>
          <a:off x="3813153" y="1604699"/>
          <a:ext cx="1633046" cy="2139599"/>
        </a:xfrm>
        <a:prstGeom prst="roundRect">
          <a:avLst/>
        </a:prstGeom>
        <a:solidFill>
          <a:schemeClr val="accent4">
            <a:hueOff val="0"/>
            <a:satOff val="0"/>
            <a:lumOff val="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Source Sans Pro" panose="020B0503030403020204" pitchFamily="34" charset="0"/>
              <a:ea typeface="Source Sans Pro" panose="020B0503030403020204" pitchFamily="34" charset="0"/>
            </a:rPr>
            <a:t>Summative Assessment</a:t>
          </a:r>
        </a:p>
        <a:p>
          <a:pPr marL="0" lvl="0" indent="0" algn="ctr" defTabSz="889000">
            <a:lnSpc>
              <a:spcPct val="90000"/>
            </a:lnSpc>
            <a:spcBef>
              <a:spcPct val="0"/>
            </a:spcBef>
            <a:spcAft>
              <a:spcPct val="35000"/>
            </a:spcAft>
            <a:buNone/>
          </a:pPr>
          <a:r>
            <a:rPr lang="en-US" sz="1800" b="0" kern="1200" dirty="0">
              <a:solidFill>
                <a:schemeClr val="tx1"/>
              </a:solidFill>
              <a:latin typeface="Source Sans Pro" panose="020B0503030403020204" pitchFamily="34" charset="0"/>
              <a:ea typeface="Source Sans Pro" panose="020B0503030403020204" pitchFamily="34" charset="0"/>
            </a:rPr>
            <a:t>What evidence will demonstrate student learning?</a:t>
          </a:r>
          <a:endParaRPr lang="en-US" sz="1800" kern="1200" dirty="0">
            <a:solidFill>
              <a:schemeClr val="tx1"/>
            </a:solidFill>
            <a:latin typeface="Source Sans Pro" panose="020B0503030403020204" pitchFamily="34" charset="0"/>
            <a:ea typeface="Source Sans Pro" panose="020B0503030403020204" pitchFamily="34" charset="0"/>
          </a:endParaRPr>
        </a:p>
      </dsp:txBody>
      <dsp:txXfrm>
        <a:off x="3892872" y="1684418"/>
        <a:ext cx="1473608" cy="1980161"/>
      </dsp:txXfrm>
    </dsp:sp>
    <dsp:sp modelId="{8A5D4F35-189A-1542-A89E-3FA6EE4304B9}">
      <dsp:nvSpPr>
        <dsp:cNvPr id="0" name=""/>
        <dsp:cNvSpPr/>
      </dsp:nvSpPr>
      <dsp:spPr>
        <a:xfrm>
          <a:off x="5718374" y="1604699"/>
          <a:ext cx="1633046" cy="2139599"/>
        </a:xfrm>
        <a:prstGeom prst="roundRect">
          <a:avLst/>
        </a:prstGeom>
        <a:solidFill>
          <a:schemeClr val="accent5">
            <a:lumMod val="60000"/>
            <a:lumOff val="4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Source Sans Pro" panose="020B0503030403020204" pitchFamily="34" charset="0"/>
              <a:ea typeface="Source Sans Pro" panose="020B0503030403020204" pitchFamily="34" charset="0"/>
            </a:rPr>
            <a:t>Formative Assessment</a:t>
          </a:r>
        </a:p>
        <a:p>
          <a:pPr marL="0" lvl="0" indent="0" algn="ctr" defTabSz="889000">
            <a:lnSpc>
              <a:spcPct val="90000"/>
            </a:lnSpc>
            <a:spcBef>
              <a:spcPct val="0"/>
            </a:spcBef>
            <a:spcAft>
              <a:spcPct val="35000"/>
            </a:spcAft>
            <a:buNone/>
          </a:pPr>
          <a:r>
            <a:rPr lang="en-US" sz="1800" b="0" kern="1200" dirty="0">
              <a:solidFill>
                <a:schemeClr val="tx1"/>
              </a:solidFill>
              <a:latin typeface="Source Sans Pro" panose="020B0503030403020204" pitchFamily="34" charset="0"/>
              <a:ea typeface="Source Sans Pro" panose="020B0503030403020204" pitchFamily="34" charset="0"/>
            </a:rPr>
            <a:t>How can students get feedback about their learning?</a:t>
          </a:r>
          <a:endParaRPr lang="en-US" sz="1800" kern="1200" dirty="0">
            <a:solidFill>
              <a:schemeClr val="tx1"/>
            </a:solidFill>
            <a:latin typeface="Source Sans Pro" panose="020B0503030403020204" pitchFamily="34" charset="0"/>
            <a:ea typeface="Source Sans Pro" panose="020B0503030403020204" pitchFamily="34" charset="0"/>
          </a:endParaRPr>
        </a:p>
      </dsp:txBody>
      <dsp:txXfrm>
        <a:off x="5798093" y="1684418"/>
        <a:ext cx="1473608" cy="1980161"/>
      </dsp:txXfrm>
    </dsp:sp>
    <dsp:sp modelId="{4B89A815-DE07-DC47-9768-3417EA31F85B}">
      <dsp:nvSpPr>
        <dsp:cNvPr id="0" name=""/>
        <dsp:cNvSpPr/>
      </dsp:nvSpPr>
      <dsp:spPr>
        <a:xfrm>
          <a:off x="7623595" y="1604699"/>
          <a:ext cx="1633046" cy="2139599"/>
        </a:xfrm>
        <a:prstGeom prst="roundRect">
          <a:avLst/>
        </a:prstGeom>
        <a:solidFill>
          <a:schemeClr val="accent6">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Source Sans Pro" panose="020B0503030403020204" pitchFamily="34" charset="0"/>
              <a:ea typeface="Source Sans Pro" panose="020B0503030403020204" pitchFamily="34" charset="0"/>
            </a:rPr>
            <a:t>Activities</a:t>
          </a:r>
        </a:p>
        <a:p>
          <a:pPr marL="0" lvl="0" indent="0" algn="ctr" defTabSz="889000">
            <a:lnSpc>
              <a:spcPct val="90000"/>
            </a:lnSpc>
            <a:spcBef>
              <a:spcPct val="0"/>
            </a:spcBef>
            <a:spcAft>
              <a:spcPct val="35000"/>
            </a:spcAft>
            <a:buNone/>
          </a:pPr>
          <a:r>
            <a:rPr lang="en-US" sz="1800" b="0" kern="1200" dirty="0">
              <a:solidFill>
                <a:schemeClr val="tx1"/>
              </a:solidFill>
              <a:latin typeface="Source Sans Pro" panose="020B0503030403020204" pitchFamily="34" charset="0"/>
              <a:ea typeface="Source Sans Pro" panose="020B0503030403020204" pitchFamily="34" charset="0"/>
            </a:rPr>
            <a:t>How will you help students meet goals?</a:t>
          </a:r>
          <a:endParaRPr lang="en-US" sz="1800" kern="1200" dirty="0">
            <a:solidFill>
              <a:schemeClr val="tx1"/>
            </a:solidFill>
            <a:latin typeface="Source Sans Pro" panose="020B0503030403020204" pitchFamily="34" charset="0"/>
            <a:ea typeface="Source Sans Pro" panose="020B0503030403020204" pitchFamily="34" charset="0"/>
          </a:endParaRPr>
        </a:p>
      </dsp:txBody>
      <dsp:txXfrm>
        <a:off x="7703314" y="1684418"/>
        <a:ext cx="1473608" cy="1980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BE4F8-0E23-4B4F-9BEC-8C034F41AEE2}">
      <dsp:nvSpPr>
        <dsp:cNvPr id="0" name=""/>
        <dsp:cNvSpPr/>
      </dsp:nvSpPr>
      <dsp:spPr>
        <a:xfrm>
          <a:off x="0" y="30910"/>
          <a:ext cx="426226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Happens throughout the course</a:t>
          </a:r>
        </a:p>
      </dsp:txBody>
      <dsp:txXfrm>
        <a:off x="52431" y="83341"/>
        <a:ext cx="4157406" cy="969198"/>
      </dsp:txXfrm>
    </dsp:sp>
    <dsp:sp modelId="{E9286AC8-2F6E-4BA5-A6A5-288A6E66F0C8}">
      <dsp:nvSpPr>
        <dsp:cNvPr id="0" name=""/>
        <dsp:cNvSpPr/>
      </dsp:nvSpPr>
      <dsp:spPr>
        <a:xfrm>
          <a:off x="0" y="1182730"/>
          <a:ext cx="426226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Identifies gaps and improves learning</a:t>
          </a:r>
        </a:p>
      </dsp:txBody>
      <dsp:txXfrm>
        <a:off x="52431" y="1235161"/>
        <a:ext cx="4157406" cy="969198"/>
      </dsp:txXfrm>
    </dsp:sp>
    <dsp:sp modelId="{91DE188C-ED2E-4639-8B30-677F85AF124A}">
      <dsp:nvSpPr>
        <dsp:cNvPr id="0" name=""/>
        <dsp:cNvSpPr/>
      </dsp:nvSpPr>
      <dsp:spPr>
        <a:xfrm>
          <a:off x="0" y="2334550"/>
          <a:ext cx="426226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Focuses on the process</a:t>
          </a:r>
        </a:p>
      </dsp:txBody>
      <dsp:txXfrm>
        <a:off x="52431" y="2386981"/>
        <a:ext cx="4157406" cy="969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BE4F8-0E23-4B4F-9BEC-8C034F41AEE2}">
      <dsp:nvSpPr>
        <dsp:cNvPr id="0" name=""/>
        <dsp:cNvSpPr/>
      </dsp:nvSpPr>
      <dsp:spPr>
        <a:xfrm>
          <a:off x="0" y="30910"/>
          <a:ext cx="426226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Happens at the end of an instructional period</a:t>
          </a:r>
        </a:p>
      </dsp:txBody>
      <dsp:txXfrm>
        <a:off x="52431" y="83341"/>
        <a:ext cx="4157406" cy="969198"/>
      </dsp:txXfrm>
    </dsp:sp>
    <dsp:sp modelId="{0385A189-BA33-4F94-A24B-A45972F03121}">
      <dsp:nvSpPr>
        <dsp:cNvPr id="0" name=""/>
        <dsp:cNvSpPr/>
      </dsp:nvSpPr>
      <dsp:spPr>
        <a:xfrm>
          <a:off x="0" y="1182730"/>
          <a:ext cx="426226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Collect evidence of student knowledge and skills</a:t>
          </a:r>
        </a:p>
      </dsp:txBody>
      <dsp:txXfrm>
        <a:off x="52431" y="1235161"/>
        <a:ext cx="4157406" cy="969198"/>
      </dsp:txXfrm>
    </dsp:sp>
    <dsp:sp modelId="{447F3476-06E5-41CC-9481-FBAD3E40DA7F}">
      <dsp:nvSpPr>
        <dsp:cNvPr id="0" name=""/>
        <dsp:cNvSpPr/>
      </dsp:nvSpPr>
      <dsp:spPr>
        <a:xfrm>
          <a:off x="0" y="2334550"/>
          <a:ext cx="4262268"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Focuses on end result</a:t>
          </a:r>
        </a:p>
      </dsp:txBody>
      <dsp:txXfrm>
        <a:off x="52431" y="2386981"/>
        <a:ext cx="4157406" cy="9691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5FD75854-5449-5742-91FA-1BEFEDB4C830}" type="datetimeFigureOut">
              <a:rPr lang="en-US" smtClean="0"/>
              <a:t>9/17/2025</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7B52C29B-0625-D449-A9A3-8E855D4044E2}" type="slidenum">
              <a:rPr lang="en-US" smtClean="0"/>
              <a:t>‹#›</a:t>
            </a:fld>
            <a:endParaRPr lang="en-US"/>
          </a:p>
        </p:txBody>
      </p:sp>
    </p:spTree>
    <p:extLst>
      <p:ext uri="{BB962C8B-B14F-4D97-AF65-F5344CB8AC3E}">
        <p14:creationId xmlns:p14="http://schemas.microsoft.com/office/powerpoint/2010/main" val="250706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a:t>
            </a:r>
          </a:p>
        </p:txBody>
      </p:sp>
      <p:sp>
        <p:nvSpPr>
          <p:cNvPr id="4" name="Slide Number Placeholder 3"/>
          <p:cNvSpPr>
            <a:spLocks noGrp="1"/>
          </p:cNvSpPr>
          <p:nvPr>
            <p:ph type="sldNum" sz="quarter" idx="5"/>
          </p:nvPr>
        </p:nvSpPr>
        <p:spPr/>
        <p:txBody>
          <a:bodyPr/>
          <a:lstStyle/>
          <a:p>
            <a:fld id="{7B52C29B-0625-D449-A9A3-8E855D4044E2}" type="slidenum">
              <a:rPr lang="en-US" smtClean="0"/>
              <a:t>2</a:t>
            </a:fld>
            <a:endParaRPr lang="en-US"/>
          </a:p>
        </p:txBody>
      </p:sp>
    </p:spTree>
    <p:extLst>
      <p:ext uri="{BB962C8B-B14F-4D97-AF65-F5344CB8AC3E}">
        <p14:creationId xmlns:p14="http://schemas.microsoft.com/office/powerpoint/2010/main" val="282191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Very brief</a:t>
            </a:r>
          </a:p>
        </p:txBody>
      </p:sp>
      <p:sp>
        <p:nvSpPr>
          <p:cNvPr id="4" name="Slide Number Placeholder 3"/>
          <p:cNvSpPr>
            <a:spLocks noGrp="1"/>
          </p:cNvSpPr>
          <p:nvPr>
            <p:ph type="sldNum" sz="quarter" idx="5"/>
          </p:nvPr>
        </p:nvSpPr>
        <p:spPr/>
        <p:txBody>
          <a:bodyPr/>
          <a:lstStyle/>
          <a:p>
            <a:fld id="{7B52C29B-0625-D449-A9A3-8E855D4044E2}" type="slidenum">
              <a:rPr lang="en-US" smtClean="0"/>
              <a:t>6</a:t>
            </a:fld>
            <a:endParaRPr lang="en-US"/>
          </a:p>
        </p:txBody>
      </p:sp>
    </p:spTree>
    <p:extLst>
      <p:ext uri="{BB962C8B-B14F-4D97-AF65-F5344CB8AC3E}">
        <p14:creationId xmlns:p14="http://schemas.microsoft.com/office/powerpoint/2010/main" val="162549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Professional</a:t>
            </a:r>
            <a:r>
              <a:rPr lang="en-US" dirty="0"/>
              <a:t>: </a:t>
            </a:r>
            <a:r>
              <a:rPr lang="en-US" sz="1200" dirty="0">
                <a:latin typeface="Source Sans Pro"/>
                <a:ea typeface="Source Sans Pro"/>
              </a:rPr>
              <a:t>Course is organized. Communication is timely and clear. Activities maximize student learning.</a:t>
            </a:r>
          </a:p>
          <a:p>
            <a:endParaRPr lang="en-US" sz="1200" dirty="0">
              <a:latin typeface="Source Sans Pro"/>
              <a:ea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these are not just internal TEP definitions. This is a definition the University created and are how faculty teaching is evaluated. Departments choose how GEs get evaluated, and hopefully would closely follow these.</a:t>
            </a:r>
            <a:endParaRPr lang="en-US" sz="1200" dirty="0">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ource Sans Pro"/>
              </a:rPr>
              <a:t>Each of these have specific actions associated with them to guide instructors in how to be a good teacher. Learn more at link!</a:t>
            </a:r>
            <a:endParaRPr lang="en-US" dirty="0"/>
          </a:p>
        </p:txBody>
      </p:sp>
      <p:sp>
        <p:nvSpPr>
          <p:cNvPr id="4" name="Slide Number Placeholder 3"/>
          <p:cNvSpPr>
            <a:spLocks noGrp="1"/>
          </p:cNvSpPr>
          <p:nvPr>
            <p:ph type="sldNum" sz="quarter" idx="5"/>
          </p:nvPr>
        </p:nvSpPr>
        <p:spPr/>
        <p:txBody>
          <a:bodyPr/>
          <a:lstStyle/>
          <a:p>
            <a:fld id="{7B52C29B-0625-D449-A9A3-8E855D4044E2}" type="slidenum">
              <a:rPr lang="en-US" smtClean="0"/>
              <a:t>11</a:t>
            </a:fld>
            <a:endParaRPr lang="en-US"/>
          </a:p>
        </p:txBody>
      </p:sp>
    </p:spTree>
    <p:extLst>
      <p:ext uri="{BB962C8B-B14F-4D97-AF65-F5344CB8AC3E}">
        <p14:creationId xmlns:p14="http://schemas.microsoft.com/office/powerpoint/2010/main" val="131294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52C29B-0625-D449-A9A3-8E855D4044E2}" type="slidenum">
              <a:rPr lang="en-US" smtClean="0"/>
              <a:t>13</a:t>
            </a:fld>
            <a:endParaRPr lang="en-US"/>
          </a:p>
        </p:txBody>
      </p:sp>
    </p:spTree>
    <p:extLst>
      <p:ext uri="{BB962C8B-B14F-4D97-AF65-F5344CB8AC3E}">
        <p14:creationId xmlns:p14="http://schemas.microsoft.com/office/powerpoint/2010/main" val="386624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7854B-B45B-8148-A35C-1202AB4D9B9E}"/>
              </a:ext>
            </a:extLst>
          </p:cNvPr>
          <p:cNvSpPr>
            <a:spLocks noGrp="1" noRot="1" noChangeAspect="1"/>
          </p:cNvSpPr>
          <p:nvPr>
            <p:ph type="sldImg"/>
          </p:nvPr>
        </p:nvSpPr>
        <p:spPr>
          <a:xfrm>
            <a:off x="2382838" y="536575"/>
            <a:ext cx="4767262" cy="2681288"/>
          </a:xfrm>
        </p:spPr>
      </p:sp>
      <p:sp>
        <p:nvSpPr>
          <p:cNvPr id="3" name="Notes Placeholder 2">
            <a:extLst>
              <a:ext uri="{FF2B5EF4-FFF2-40B4-BE49-F238E27FC236}">
                <a16:creationId xmlns:a16="http://schemas.microsoft.com/office/drawing/2014/main" id="{11ABF093-515F-7B4E-94F5-BDA97FEAE752}"/>
              </a:ext>
            </a:extLst>
          </p:cNvPr>
          <p:cNvSpPr>
            <a:spLocks noGrp="1"/>
          </p:cNvSpPr>
          <p:nvPr>
            <p:ph type="body" idx="1"/>
          </p:nvPr>
        </p:nvSpPr>
        <p:spPr/>
        <p:txBody>
          <a:bodyPr/>
          <a:lstStyle/>
          <a:p>
            <a:r>
              <a:rPr lang="en-US" altLang="en-US" dirty="0">
                <a:latin typeface="Arial"/>
                <a:ea typeface="ＭＳ Ｐゴシック"/>
                <a:cs typeface="Arial"/>
              </a:rPr>
              <a:t>Backward design is an approach to course design that focuses on student learning rather than on teacher performance.  It is called “backward” because it starts with what students should know, understand or be able to do by the end of the unit/course/degree and works backward from there to inform development of course materials that specifically target successful achievement of the learning goals.  </a:t>
            </a:r>
            <a:endParaRPr lang="en-US" altLang="en-US" dirty="0">
              <a:latin typeface="Arial" panose="020B0604020202020204" pitchFamily="34" charset="0"/>
              <a:ea typeface="ＭＳ Ｐゴシック" panose="020B0600070205080204" pitchFamily="34" charset="-128"/>
              <a:cs typeface="Arial"/>
            </a:endParaRPr>
          </a:p>
          <a:p>
            <a:r>
              <a:rPr lang="en-US" altLang="en-US" dirty="0">
                <a:latin typeface="Arial" panose="020B0604020202020204" pitchFamily="34" charset="0"/>
                <a:ea typeface="ＭＳ Ｐゴシック" panose="020B0600070205080204" pitchFamily="34" charset="-128"/>
              </a:rPr>
              <a:t>-The first step is to identify the learning goals/outcomes.  Next, determine what evidence will convince you that students achieved the desire goals which become the course assessments. And, finally, with the achievement target clearly defined, create learning activities that will help students achieve the desired goals.  </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6944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60</a:t>
            </a:fld>
            <a:endParaRPr lang="en-US"/>
          </a:p>
        </p:txBody>
      </p:sp>
    </p:spTree>
    <p:extLst>
      <p:ext uri="{BB962C8B-B14F-4D97-AF65-F5344CB8AC3E}">
        <p14:creationId xmlns:p14="http://schemas.microsoft.com/office/powerpoint/2010/main" val="820476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Option 1 — UO Green">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7443B6-44A9-90AC-9DAD-B065161EE09D}"/>
              </a:ext>
            </a:extLst>
          </p:cNvPr>
          <p:cNvSpPr>
            <a:spLocks noGrp="1"/>
          </p:cNvSpPr>
          <p:nvPr>
            <p:ph type="title" hasCustomPrompt="1"/>
          </p:nvPr>
        </p:nvSpPr>
        <p:spPr>
          <a:xfrm>
            <a:off x="742949" y="762401"/>
            <a:ext cx="10706101" cy="1920390"/>
          </a:xfrm>
          <a:prstGeom prst="rect">
            <a:avLst/>
          </a:prstGeom>
        </p:spPr>
        <p:txBody>
          <a:bodyPr lIns="0" tIns="0" rIns="0" bIns="0" anchor="b" anchorCtr="0"/>
          <a:lstStyle>
            <a:lvl1pPr>
              <a:lnSpc>
                <a:spcPct val="80000"/>
              </a:lnSpc>
              <a:defRPr sz="5000" b="1" i="0">
                <a:solidFill>
                  <a:schemeClr val="bg2"/>
                </a:solidFill>
                <a:latin typeface="Source Sans Pro Black" panose="020B0503030403020204" pitchFamily="34" charset="0"/>
              </a:defRPr>
            </a:lvl1pPr>
          </a:lstStyle>
          <a:p>
            <a:r>
              <a:rPr lang="en-US"/>
              <a:t>UO Presentation Headline</a:t>
            </a:r>
          </a:p>
        </p:txBody>
      </p:sp>
      <p:sp>
        <p:nvSpPr>
          <p:cNvPr id="3" name="Text Placeholder 7">
            <a:extLst>
              <a:ext uri="{FF2B5EF4-FFF2-40B4-BE49-F238E27FC236}">
                <a16:creationId xmlns:a16="http://schemas.microsoft.com/office/drawing/2014/main" id="{481D98FB-BF12-3D10-68F2-B7117A79E3C7}"/>
              </a:ext>
            </a:extLst>
          </p:cNvPr>
          <p:cNvSpPr>
            <a:spLocks noGrp="1"/>
          </p:cNvSpPr>
          <p:nvPr>
            <p:ph type="body" sz="quarter" idx="11" hasCustomPrompt="1"/>
          </p:nvPr>
        </p:nvSpPr>
        <p:spPr>
          <a:xfrm>
            <a:off x="742950" y="2788420"/>
            <a:ext cx="10706100" cy="831273"/>
          </a:xfrm>
          <a:prstGeom prst="rect">
            <a:avLst/>
          </a:prstGeom>
        </p:spPr>
        <p:txBody>
          <a:bodyPr lIns="0" tIns="0" rIns="0" bIns="0"/>
          <a:lstStyle>
            <a:lvl1pPr marL="0" indent="0">
              <a:buNone/>
              <a:defRPr sz="3000" b="0" i="0">
                <a:solidFill>
                  <a:schemeClr val="bg2"/>
                </a:solidFill>
                <a:latin typeface="Source Sans Pro" panose="020B0503030403020204" pitchFamily="34" charset="0"/>
              </a:defRPr>
            </a:lvl1pPr>
          </a:lstStyle>
          <a:p>
            <a:pPr lvl="0"/>
            <a:r>
              <a:rPr lang="en-US"/>
              <a:t>Presentation sub-headline</a:t>
            </a:r>
          </a:p>
        </p:txBody>
      </p:sp>
      <p:sp>
        <p:nvSpPr>
          <p:cNvPr id="2" name="Text Placeholder 7">
            <a:extLst>
              <a:ext uri="{FF2B5EF4-FFF2-40B4-BE49-F238E27FC236}">
                <a16:creationId xmlns:a16="http://schemas.microsoft.com/office/drawing/2014/main" id="{9870E1DA-05DA-91D0-330A-1CEAE1BE4011}"/>
              </a:ext>
            </a:extLst>
          </p:cNvPr>
          <p:cNvSpPr>
            <a:spLocks noGrp="1"/>
          </p:cNvSpPr>
          <p:nvPr>
            <p:ph type="body" sz="quarter" idx="13" hasCustomPrompt="1"/>
          </p:nvPr>
        </p:nvSpPr>
        <p:spPr>
          <a:xfrm>
            <a:off x="742950" y="3868096"/>
            <a:ext cx="10706100" cy="381000"/>
          </a:xfrm>
          <a:prstGeom prst="rect">
            <a:avLst/>
          </a:prstGeom>
        </p:spPr>
        <p:txBody>
          <a:bodyPr lIns="0" tIns="0" rIns="0" bIns="0" anchor="b" anchorCtr="0"/>
          <a:lstStyle>
            <a:lvl1pPr marL="0" indent="0">
              <a:buNone/>
              <a:defRPr sz="2300" b="0" i="0">
                <a:solidFill>
                  <a:schemeClr val="bg2"/>
                </a:solidFill>
                <a:latin typeface="Source Sans Pro" panose="020B0503030403020204" pitchFamily="34" charset="0"/>
              </a:defRPr>
            </a:lvl1pPr>
          </a:lstStyle>
          <a:p>
            <a:pPr lvl="0"/>
            <a:r>
              <a:rPr lang="en-US"/>
              <a:t>Presenter Name and Title</a:t>
            </a:r>
          </a:p>
        </p:txBody>
      </p:sp>
      <p:sp>
        <p:nvSpPr>
          <p:cNvPr id="5" name="Text Placeholder 9">
            <a:extLst>
              <a:ext uri="{FF2B5EF4-FFF2-40B4-BE49-F238E27FC236}">
                <a16:creationId xmlns:a16="http://schemas.microsoft.com/office/drawing/2014/main" id="{D3A98DA2-8FC1-7F06-DE4C-C18206EFC83C}"/>
              </a:ext>
            </a:extLst>
          </p:cNvPr>
          <p:cNvSpPr>
            <a:spLocks noGrp="1"/>
          </p:cNvSpPr>
          <p:nvPr>
            <p:ph type="body" sz="quarter" idx="12" hasCustomPrompt="1"/>
          </p:nvPr>
        </p:nvSpPr>
        <p:spPr>
          <a:xfrm>
            <a:off x="742950" y="4338104"/>
            <a:ext cx="10706100" cy="221605"/>
          </a:xfrm>
          <a:prstGeom prst="rect">
            <a:avLst/>
          </a:prstGeom>
        </p:spPr>
        <p:txBody>
          <a:bodyPr lIns="0" tIns="0" rIns="0" bIns="0"/>
          <a:lstStyle>
            <a:lvl1pPr marL="0" indent="0">
              <a:buNone/>
              <a:defRPr sz="1800" b="0" i="0">
                <a:solidFill>
                  <a:schemeClr val="bg2"/>
                </a:solidFill>
                <a:latin typeface="Source Sans Pro" panose="020B0503030403020204" pitchFamily="34" charset="0"/>
              </a:defRPr>
            </a:lvl1pPr>
          </a:lstStyle>
          <a:p>
            <a:pPr lvl="0"/>
            <a:r>
              <a:rPr lang="en-US"/>
              <a:t>Month XX, XXXX</a:t>
            </a:r>
          </a:p>
        </p:txBody>
      </p:sp>
      <p:pic>
        <p:nvPicPr>
          <p:cNvPr id="13" name="Picture 12">
            <a:extLst>
              <a:ext uri="{FF2B5EF4-FFF2-40B4-BE49-F238E27FC236}">
                <a16:creationId xmlns:a16="http://schemas.microsoft.com/office/drawing/2014/main" id="{8AB01874-7900-8159-E8AE-C4066F269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80241" y="5533739"/>
            <a:ext cx="6005561" cy="1123720"/>
          </a:xfrm>
          <a:prstGeom prst="rect">
            <a:avLst/>
          </a:prstGeom>
        </p:spPr>
      </p:pic>
    </p:spTree>
    <p:extLst>
      <p:ext uri="{BB962C8B-B14F-4D97-AF65-F5344CB8AC3E}">
        <p14:creationId xmlns:p14="http://schemas.microsoft.com/office/powerpoint/2010/main" val="693802177"/>
      </p:ext>
    </p:extLst>
  </p:cSld>
  <p:clrMapOvr>
    <a:masterClrMapping/>
  </p:clrMapOvr>
  <p:extLst>
    <p:ext uri="{DCECCB84-F9BA-43D5-87BE-67443E8EF086}">
      <p15:sldGuideLst xmlns:p15="http://schemas.microsoft.com/office/powerpoint/2012/main">
        <p15:guide id="3" orient="horz" pos="480" userDrawn="1">
          <p15:clr>
            <a:srgbClr val="FBAE40"/>
          </p15:clr>
        </p15:guide>
        <p15:guide id="4"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 Title, Subtitle, Text">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42950" y="762000"/>
            <a:ext cx="10706102" cy="105765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42950" y="1919544"/>
            <a:ext cx="10706102" cy="516834"/>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BFE9442F-F91B-8011-4986-88E654BF5302}"/>
              </a:ext>
            </a:extLst>
          </p:cNvPr>
          <p:cNvSpPr>
            <a:spLocks noGrp="1"/>
          </p:cNvSpPr>
          <p:nvPr>
            <p:ph type="body" sz="quarter" idx="10" hasCustomPrompt="1"/>
          </p:nvPr>
        </p:nvSpPr>
        <p:spPr>
          <a:xfrm>
            <a:off x="742950" y="2543462"/>
            <a:ext cx="10706102" cy="3514438"/>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7" name="Google Shape;56;p30">
            <a:extLst>
              <a:ext uri="{FF2B5EF4-FFF2-40B4-BE49-F238E27FC236}">
                <a16:creationId xmlns:a16="http://schemas.microsoft.com/office/drawing/2014/main" id="{2CBC39E8-83F4-ECEB-7664-073993286341}"/>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3992638810"/>
      </p:ext>
    </p:extLst>
  </p:cSld>
  <p:clrMapOvr>
    <a:masterClrMapping/>
  </p:clrMapOvr>
  <p:extLst>
    <p:ext uri="{DCECCB84-F9BA-43D5-87BE-67443E8EF086}">
      <p15:sldGuideLst xmlns:p15="http://schemas.microsoft.com/office/powerpoint/2012/main">
        <p15:guide id="8" orient="horz" pos="1200"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480" userDrawn="1">
          <p15:clr>
            <a:srgbClr val="FBAE40"/>
          </p15:clr>
        </p15:guide>
        <p15:guide id="13" orient="horz" pos="38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 Title, Text, Photo">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6105144" y="723787"/>
            <a:ext cx="5667756"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6105144" y="1929300"/>
            <a:ext cx="5667756" cy="3586837"/>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2" name="Picture Placeholder 1">
            <a:extLst>
              <a:ext uri="{FF2B5EF4-FFF2-40B4-BE49-F238E27FC236}">
                <a16:creationId xmlns:a16="http://schemas.microsoft.com/office/drawing/2014/main" id="{232765BB-2E8A-9C00-E95A-0E5E0847B41E}"/>
              </a:ext>
            </a:extLst>
          </p:cNvPr>
          <p:cNvSpPr>
            <a:spLocks noGrp="1"/>
          </p:cNvSpPr>
          <p:nvPr>
            <p:ph type="pic" sz="quarter" idx="13" hasCustomPrompt="1"/>
          </p:nvPr>
        </p:nvSpPr>
        <p:spPr>
          <a:xfrm>
            <a:off x="734786" y="736387"/>
            <a:ext cx="4751426" cy="5345354"/>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a:t>Place photo on the left by double-clicking the icon</a:t>
            </a:r>
          </a:p>
        </p:txBody>
      </p:sp>
      <p:sp>
        <p:nvSpPr>
          <p:cNvPr id="8" name="Google Shape;56;p30">
            <a:extLst>
              <a:ext uri="{FF2B5EF4-FFF2-40B4-BE49-F238E27FC236}">
                <a16:creationId xmlns:a16="http://schemas.microsoft.com/office/drawing/2014/main" id="{18B2290B-9462-2197-59D1-3072199A7B66}"/>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381127760"/>
      </p:ext>
    </p:extLst>
  </p:cSld>
  <p:clrMapOvr>
    <a:masterClrMapping/>
  </p:clrMapOvr>
  <p:extLst>
    <p:ext uri="{DCECCB84-F9BA-43D5-87BE-67443E8EF086}">
      <p15:sldGuideLst xmlns:p15="http://schemas.microsoft.com/office/powerpoint/2012/main">
        <p15:guide id="2" orient="horz" pos="1224" userDrawn="1">
          <p15:clr>
            <a:srgbClr val="FBAE40"/>
          </p15:clr>
        </p15:guide>
        <p15:guide id="3" pos="3840">
          <p15:clr>
            <a:srgbClr val="FBAE40"/>
          </p15:clr>
        </p15:guide>
        <p15:guide id="4" pos="456">
          <p15:clr>
            <a:srgbClr val="FBAE40"/>
          </p15:clr>
        </p15:guide>
        <p15:guide id="5" pos="7416">
          <p15:clr>
            <a:srgbClr val="FBAE40"/>
          </p15:clr>
        </p15:guide>
        <p15:guide id="6" orient="horz" pos="456">
          <p15:clr>
            <a:srgbClr val="FBAE40"/>
          </p15:clr>
        </p15:guide>
        <p15:guide id="7" orient="horz" pos="3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 Title, Subtitle, Text, Photo">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6105144" y="723787"/>
            <a:ext cx="5667756"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6105144" y="1863988"/>
            <a:ext cx="5667756"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6105144" y="2707983"/>
            <a:ext cx="5667756" cy="2775705"/>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2" name="Picture Placeholder 1">
            <a:extLst>
              <a:ext uri="{FF2B5EF4-FFF2-40B4-BE49-F238E27FC236}">
                <a16:creationId xmlns:a16="http://schemas.microsoft.com/office/drawing/2014/main" id="{232765BB-2E8A-9C00-E95A-0E5E0847B41E}"/>
              </a:ext>
            </a:extLst>
          </p:cNvPr>
          <p:cNvSpPr>
            <a:spLocks noGrp="1"/>
          </p:cNvSpPr>
          <p:nvPr>
            <p:ph type="pic" sz="quarter" idx="13" hasCustomPrompt="1"/>
          </p:nvPr>
        </p:nvSpPr>
        <p:spPr>
          <a:xfrm>
            <a:off x="734787" y="736387"/>
            <a:ext cx="4751426" cy="5345354"/>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a:t>Place photo on the left by double-clicking the icon</a:t>
            </a:r>
          </a:p>
        </p:txBody>
      </p:sp>
      <p:sp>
        <p:nvSpPr>
          <p:cNvPr id="9" name="Google Shape;56;p30">
            <a:extLst>
              <a:ext uri="{FF2B5EF4-FFF2-40B4-BE49-F238E27FC236}">
                <a16:creationId xmlns:a16="http://schemas.microsoft.com/office/drawing/2014/main" id="{BB51F7FC-9799-5FC0-88FE-08718B3025D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1332390153"/>
      </p:ext>
    </p:extLst>
  </p:cSld>
  <p:clrMapOvr>
    <a:masterClrMapping/>
  </p:clrMapOvr>
  <p:extLst>
    <p:ext uri="{DCECCB84-F9BA-43D5-87BE-67443E8EF086}">
      <p15:sldGuideLst xmlns:p15="http://schemas.microsoft.com/office/powerpoint/2012/main">
        <p15:guide id="3" pos="3840">
          <p15:clr>
            <a:srgbClr val="FBAE40"/>
          </p15:clr>
        </p15:guide>
        <p15:guide id="5" pos="7416">
          <p15:clr>
            <a:srgbClr val="FBAE40"/>
          </p15:clr>
        </p15:guide>
        <p15:guide id="8" orient="horz" pos="1176" userDrawn="1">
          <p15:clr>
            <a:srgbClr val="FBAE40"/>
          </p15:clr>
        </p15:guide>
        <p15:guide id="9" pos="456" userDrawn="1">
          <p15:clr>
            <a:srgbClr val="FBAE40"/>
          </p15:clr>
        </p15:guide>
        <p15:guide id="10" orient="horz" pos="456" userDrawn="1">
          <p15:clr>
            <a:srgbClr val="FBAE40"/>
          </p15:clr>
        </p15:guide>
        <p15:guide id="11" orient="horz" pos="38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Title, Subtitle, Text, Two-Column">
    <p:spTree>
      <p:nvGrpSpPr>
        <p:cNvPr id="1" name=""/>
        <p:cNvGrpSpPr/>
        <p:nvPr/>
      </p:nvGrpSpPr>
      <p:grpSpPr>
        <a:xfrm>
          <a:off x="0" y="0"/>
          <a:ext cx="0" cy="0"/>
          <a:chOff x="0" y="0"/>
          <a:chExt cx="0" cy="0"/>
        </a:xfrm>
      </p:grpSpPr>
      <p:sp>
        <p:nvSpPr>
          <p:cNvPr id="10" name="Google Shape;45;p28">
            <a:extLst>
              <a:ext uri="{FF2B5EF4-FFF2-40B4-BE49-F238E27FC236}">
                <a16:creationId xmlns:a16="http://schemas.microsoft.com/office/drawing/2014/main" id="{4BD74D56-E1F6-8DB5-4F5D-C5DE1BB2E9A5}"/>
              </a:ext>
            </a:extLst>
          </p:cNvPr>
          <p:cNvSpPr txBox="1">
            <a:spLocks noGrp="1"/>
          </p:cNvSpPr>
          <p:nvPr>
            <p:ph type="ctrTitle" hasCustomPrompt="1"/>
          </p:nvPr>
        </p:nvSpPr>
        <p:spPr>
          <a:xfrm>
            <a:off x="742950" y="767774"/>
            <a:ext cx="10706102" cy="10412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42950" y="1904808"/>
            <a:ext cx="5026914"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42950" y="2748626"/>
            <a:ext cx="5026914" cy="3309274"/>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4" name="Text Placeholder 2">
            <a:extLst>
              <a:ext uri="{FF2B5EF4-FFF2-40B4-BE49-F238E27FC236}">
                <a16:creationId xmlns:a16="http://schemas.microsoft.com/office/drawing/2014/main" id="{9EBADC78-3800-CDA6-CC9F-BB2080B8B478}"/>
              </a:ext>
            </a:extLst>
          </p:cNvPr>
          <p:cNvSpPr>
            <a:spLocks noGrp="1"/>
          </p:cNvSpPr>
          <p:nvPr>
            <p:ph type="body" sz="quarter" idx="13" hasCustomPrompt="1"/>
          </p:nvPr>
        </p:nvSpPr>
        <p:spPr>
          <a:xfrm>
            <a:off x="6422136" y="1904808"/>
            <a:ext cx="5026914"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3" name="Text Placeholder 2">
            <a:extLst>
              <a:ext uri="{FF2B5EF4-FFF2-40B4-BE49-F238E27FC236}">
                <a16:creationId xmlns:a16="http://schemas.microsoft.com/office/drawing/2014/main" id="{A6869DDB-E550-F551-961B-6D23DB873418}"/>
              </a:ext>
            </a:extLst>
          </p:cNvPr>
          <p:cNvSpPr>
            <a:spLocks noGrp="1"/>
          </p:cNvSpPr>
          <p:nvPr>
            <p:ph type="body" sz="quarter" idx="12" hasCustomPrompt="1"/>
          </p:nvPr>
        </p:nvSpPr>
        <p:spPr>
          <a:xfrm>
            <a:off x="6422136" y="2748626"/>
            <a:ext cx="5026914" cy="3309274"/>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9" name="Google Shape;56;p30">
            <a:extLst>
              <a:ext uri="{FF2B5EF4-FFF2-40B4-BE49-F238E27FC236}">
                <a16:creationId xmlns:a16="http://schemas.microsoft.com/office/drawing/2014/main" id="{B36A7888-F8BA-1246-089A-D11EE5DBB53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2656984232"/>
      </p:ext>
    </p:extLst>
  </p:cSld>
  <p:clrMapOvr>
    <a:masterClrMapping/>
  </p:clrMapOvr>
  <p:extLst>
    <p:ext uri="{DCECCB84-F9BA-43D5-87BE-67443E8EF086}">
      <p15:sldGuideLst xmlns:p15="http://schemas.microsoft.com/office/powerpoint/2012/main">
        <p15:guide id="2" orient="horz" pos="1176">
          <p15:clr>
            <a:srgbClr val="FBAE40"/>
          </p15:clr>
        </p15:guide>
        <p15:guide id="3" pos="3840">
          <p15:clr>
            <a:srgbClr val="FBAE40"/>
          </p15:clr>
        </p15:guide>
        <p15:guide id="4" pos="456">
          <p15:clr>
            <a:srgbClr val="FBAE40"/>
          </p15:clr>
        </p15:guide>
        <p15:guide id="7" orient="horz" pos="3816">
          <p15:clr>
            <a:srgbClr val="FBAE40"/>
          </p15:clr>
        </p15:guide>
        <p15:guide id="8" pos="7224" userDrawn="1">
          <p15:clr>
            <a:srgbClr val="FBAE40"/>
          </p15:clr>
        </p15:guide>
        <p15:guide id="9" orient="horz" pos="4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9D41EF-A1B2-6709-F0E5-925F78FCCB0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35846" y="1240930"/>
            <a:ext cx="4120308" cy="4010844"/>
          </a:xfrm>
          <a:prstGeom prst="rect">
            <a:avLst/>
          </a:prstGeom>
        </p:spPr>
      </p:pic>
      <p:sp>
        <p:nvSpPr>
          <p:cNvPr id="3" name="Title 1">
            <a:extLst>
              <a:ext uri="{FF2B5EF4-FFF2-40B4-BE49-F238E27FC236}">
                <a16:creationId xmlns:a16="http://schemas.microsoft.com/office/drawing/2014/main" id="{600DD216-C07C-6779-DECC-B8E3537DE3CC}"/>
              </a:ext>
            </a:extLst>
          </p:cNvPr>
          <p:cNvSpPr>
            <a:spLocks noGrp="1"/>
          </p:cNvSpPr>
          <p:nvPr>
            <p:ph type="title" idx="4294967295" hasCustomPrompt="1"/>
          </p:nvPr>
        </p:nvSpPr>
        <p:spPr>
          <a:xfrm>
            <a:off x="0" y="-1325563"/>
            <a:ext cx="12192000" cy="815975"/>
          </a:xfrm>
          <a:prstGeom prst="rect">
            <a:avLst/>
          </a:prstGeom>
        </p:spPr>
        <p:txBody>
          <a:bodyPr anchor="b"/>
          <a:lstStyle/>
          <a:p>
            <a:pPr algn="ctr"/>
            <a:r>
              <a:rPr lang="en-US" sz="1800"/>
              <a:t>Place Slide Title Here</a:t>
            </a:r>
          </a:p>
        </p:txBody>
      </p:sp>
    </p:spTree>
    <p:extLst>
      <p:ext uri="{BB962C8B-B14F-4D97-AF65-F5344CB8AC3E}">
        <p14:creationId xmlns:p14="http://schemas.microsoft.com/office/powerpoint/2010/main" val="1731176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2BFFD-2A7F-4CB1-B3B1-AB7951B3F384}"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21693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5FDD97-6BB3-B345-9926-44BF9BAA3257}"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77951-62E2-7A46-8A97-69CABC3B47FE}" type="slidenum">
              <a:rPr lang="en-US" smtClean="0"/>
              <a:pPr/>
              <a:t>‹#›</a:t>
            </a:fld>
            <a:endParaRPr lang="en-US"/>
          </a:p>
        </p:txBody>
      </p:sp>
    </p:spTree>
    <p:extLst>
      <p:ext uri="{BB962C8B-B14F-4D97-AF65-F5344CB8AC3E}">
        <p14:creationId xmlns:p14="http://schemas.microsoft.com/office/powerpoint/2010/main" val="2273925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05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F4451-2DAC-0347-A617-CC65580FD15F}" type="datetime1">
              <a:rPr lang="en-US" smtClean="0"/>
              <a:t>9/17/2025</a:t>
            </a:fld>
            <a:endParaRPr lang="en-US"/>
          </a:p>
        </p:txBody>
      </p:sp>
      <p:sp>
        <p:nvSpPr>
          <p:cNvPr id="3" name="Footer Placeholder 2"/>
          <p:cNvSpPr>
            <a:spLocks noGrp="1"/>
          </p:cNvSpPr>
          <p:nvPr>
            <p:ph type="ftr" sz="quarter" idx="11"/>
          </p:nvPr>
        </p:nvSpPr>
        <p:spPr/>
        <p:txBody>
          <a:bodyPr/>
          <a:lstStyle/>
          <a:p>
            <a:r>
              <a:rPr lang="en-US"/>
              <a:t>Jason Schreiner, University of Oregon Teaching Effectiveness Program - </a:t>
            </a:r>
            <a:r>
              <a:rPr lang="is-IS"/>
              <a:t>2018</a:t>
            </a:r>
            <a:endParaRPr lang="en-US"/>
          </a:p>
        </p:txBody>
      </p:sp>
      <p:sp>
        <p:nvSpPr>
          <p:cNvPr id="4" name="Slide Number Placeholder 3"/>
          <p:cNvSpPr>
            <a:spLocks noGrp="1"/>
          </p:cNvSpPr>
          <p:nvPr>
            <p:ph type="sldNum" sz="quarter" idx="12"/>
          </p:nvPr>
        </p:nvSpPr>
        <p:spPr/>
        <p:txBody>
          <a:bodyPr/>
          <a:lstStyle/>
          <a:p>
            <a:fld id="{702FCC5D-B08B-984B-B74E-6ED721D14799}" type="slidenum">
              <a:rPr lang="en-US" smtClean="0"/>
              <a:t>‹#›</a:t>
            </a:fld>
            <a:endParaRPr lang="en-US"/>
          </a:p>
        </p:txBody>
      </p:sp>
    </p:spTree>
    <p:extLst>
      <p:ext uri="{BB962C8B-B14F-4D97-AF65-F5344CB8AC3E}">
        <p14:creationId xmlns:p14="http://schemas.microsoft.com/office/powerpoint/2010/main" val="1248406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D2BFFD-2A7F-4CB1-B3B1-AB7951B3F384}"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9F4AB-CA78-4BC3-9BC2-CD6EE3ABF19F}" type="slidenum">
              <a:rPr lang="en-US" smtClean="0"/>
              <a:t>‹#›</a:t>
            </a:fld>
            <a:endParaRPr lang="en-US"/>
          </a:p>
        </p:txBody>
      </p:sp>
    </p:spTree>
    <p:extLst>
      <p:ext uri="{BB962C8B-B14F-4D97-AF65-F5344CB8AC3E}">
        <p14:creationId xmlns:p14="http://schemas.microsoft.com/office/powerpoint/2010/main" val="140280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 UO Yellow">
    <p:bg>
      <p:bgPr>
        <a:solidFill>
          <a:schemeClr val="bg2"/>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9F17F2D-2A3F-F447-BB13-2DEB2EAE837F}"/>
              </a:ext>
            </a:extLst>
          </p:cNvPr>
          <p:cNvSpPr>
            <a:spLocks noGrp="1"/>
          </p:cNvSpPr>
          <p:nvPr>
            <p:ph type="title" hasCustomPrompt="1"/>
          </p:nvPr>
        </p:nvSpPr>
        <p:spPr>
          <a:xfrm>
            <a:off x="742949" y="762401"/>
            <a:ext cx="10706101" cy="1920390"/>
          </a:xfrm>
          <a:prstGeom prst="rect">
            <a:avLst/>
          </a:prstGeom>
        </p:spPr>
        <p:txBody>
          <a:bodyPr lIns="0" tIns="0" rIns="0" bIns="0" anchor="b" anchorCtr="0"/>
          <a:lstStyle>
            <a:lvl1pPr>
              <a:lnSpc>
                <a:spcPct val="80000"/>
              </a:lnSpc>
              <a:defRPr sz="5000" b="1" i="0">
                <a:solidFill>
                  <a:schemeClr val="tx2"/>
                </a:solidFill>
                <a:latin typeface="Source Sans Pro Black" panose="020B0503030403020204" pitchFamily="34" charset="0"/>
              </a:defRPr>
            </a:lvl1pPr>
          </a:lstStyle>
          <a:p>
            <a:r>
              <a:rPr lang="en-US"/>
              <a:t>UO Presentation Headline</a:t>
            </a:r>
          </a:p>
        </p:txBody>
      </p:sp>
      <p:sp>
        <p:nvSpPr>
          <p:cNvPr id="4" name="Text Placeholder 7">
            <a:extLst>
              <a:ext uri="{FF2B5EF4-FFF2-40B4-BE49-F238E27FC236}">
                <a16:creationId xmlns:a16="http://schemas.microsoft.com/office/drawing/2014/main" id="{D7DA4A95-E4B0-B9A1-1A1F-0781D81E017F}"/>
              </a:ext>
            </a:extLst>
          </p:cNvPr>
          <p:cNvSpPr>
            <a:spLocks noGrp="1"/>
          </p:cNvSpPr>
          <p:nvPr>
            <p:ph type="body" sz="quarter" idx="11" hasCustomPrompt="1"/>
          </p:nvPr>
        </p:nvSpPr>
        <p:spPr>
          <a:xfrm>
            <a:off x="742950" y="2788420"/>
            <a:ext cx="10706100" cy="831273"/>
          </a:xfrm>
          <a:prstGeom prst="rect">
            <a:avLst/>
          </a:prstGeom>
        </p:spPr>
        <p:txBody>
          <a:bodyPr lIns="0" tIns="0" rIns="0" bIns="0"/>
          <a:lstStyle>
            <a:lvl1pPr marL="0" indent="0">
              <a:buNone/>
              <a:defRPr sz="3000" b="0" i="0">
                <a:solidFill>
                  <a:schemeClr val="tx2"/>
                </a:solidFill>
                <a:latin typeface="Source Sans Pro" panose="020B0503030403020204" pitchFamily="34" charset="0"/>
              </a:defRPr>
            </a:lvl1pPr>
          </a:lstStyle>
          <a:p>
            <a:pPr lvl="0"/>
            <a:r>
              <a:rPr lang="en-US"/>
              <a:t>Presentation sub-headline</a:t>
            </a:r>
          </a:p>
        </p:txBody>
      </p:sp>
      <p:sp>
        <p:nvSpPr>
          <p:cNvPr id="9" name="Text Placeholder 7">
            <a:extLst>
              <a:ext uri="{FF2B5EF4-FFF2-40B4-BE49-F238E27FC236}">
                <a16:creationId xmlns:a16="http://schemas.microsoft.com/office/drawing/2014/main" id="{9602ED48-E1F5-F40D-3B59-03D9246B8AF8}"/>
              </a:ext>
            </a:extLst>
          </p:cNvPr>
          <p:cNvSpPr>
            <a:spLocks noGrp="1"/>
          </p:cNvSpPr>
          <p:nvPr>
            <p:ph type="body" sz="quarter" idx="13" hasCustomPrompt="1"/>
          </p:nvPr>
        </p:nvSpPr>
        <p:spPr>
          <a:xfrm>
            <a:off x="742950" y="3868096"/>
            <a:ext cx="10706100" cy="381000"/>
          </a:xfrm>
          <a:prstGeom prst="rect">
            <a:avLst/>
          </a:prstGeom>
        </p:spPr>
        <p:txBody>
          <a:bodyPr lIns="0" tIns="0" rIns="0" bIns="0" anchor="b" anchorCtr="0"/>
          <a:lstStyle>
            <a:lvl1pPr marL="0" indent="0">
              <a:buNone/>
              <a:defRPr sz="2300" b="0" i="0">
                <a:solidFill>
                  <a:schemeClr val="tx2"/>
                </a:solidFill>
                <a:latin typeface="Source Sans Pro" panose="020B0503030403020204" pitchFamily="34" charset="0"/>
              </a:defRPr>
            </a:lvl1pPr>
          </a:lstStyle>
          <a:p>
            <a:pPr lvl="0"/>
            <a:r>
              <a:rPr lang="en-US"/>
              <a:t>Presenter Name and Title</a:t>
            </a:r>
          </a:p>
        </p:txBody>
      </p:sp>
      <p:sp>
        <p:nvSpPr>
          <p:cNvPr id="8" name="Text Placeholder 9">
            <a:extLst>
              <a:ext uri="{FF2B5EF4-FFF2-40B4-BE49-F238E27FC236}">
                <a16:creationId xmlns:a16="http://schemas.microsoft.com/office/drawing/2014/main" id="{A701C3FA-EF80-7355-20CC-D4696335D393}"/>
              </a:ext>
            </a:extLst>
          </p:cNvPr>
          <p:cNvSpPr>
            <a:spLocks noGrp="1"/>
          </p:cNvSpPr>
          <p:nvPr>
            <p:ph type="body" sz="quarter" idx="12" hasCustomPrompt="1"/>
          </p:nvPr>
        </p:nvSpPr>
        <p:spPr>
          <a:xfrm>
            <a:off x="742950" y="4338104"/>
            <a:ext cx="10706100" cy="221605"/>
          </a:xfrm>
          <a:prstGeom prst="rect">
            <a:avLst/>
          </a:prstGeom>
        </p:spPr>
        <p:txBody>
          <a:bodyPr lIns="0" tIns="0" rIns="0" bIns="0"/>
          <a:lstStyle>
            <a:lvl1pPr marL="0" indent="0">
              <a:buNone/>
              <a:defRPr sz="1800" b="0" i="0">
                <a:solidFill>
                  <a:schemeClr val="tx2"/>
                </a:solidFill>
                <a:latin typeface="Source Sans Pro" panose="020B0503030403020204" pitchFamily="34" charset="0"/>
              </a:defRPr>
            </a:lvl1pPr>
          </a:lstStyle>
          <a:p>
            <a:pPr lvl="0"/>
            <a:r>
              <a:rPr lang="en-US"/>
              <a:t>Month XX, XXXX</a:t>
            </a:r>
          </a:p>
        </p:txBody>
      </p:sp>
      <p:pic>
        <p:nvPicPr>
          <p:cNvPr id="7" name="Picture 6">
            <a:extLst>
              <a:ext uri="{FF2B5EF4-FFF2-40B4-BE49-F238E27FC236}">
                <a16:creationId xmlns:a16="http://schemas.microsoft.com/office/drawing/2014/main" id="{E2F3CDFF-D854-C5BC-8A22-31E072AF6EB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34476" y="5635092"/>
            <a:ext cx="4908705" cy="921013"/>
          </a:xfrm>
          <a:prstGeom prst="rect">
            <a:avLst/>
          </a:prstGeom>
        </p:spPr>
      </p:pic>
    </p:spTree>
    <p:extLst>
      <p:ext uri="{BB962C8B-B14F-4D97-AF65-F5344CB8AC3E}">
        <p14:creationId xmlns:p14="http://schemas.microsoft.com/office/powerpoint/2010/main" val="1957451344"/>
      </p:ext>
    </p:extLst>
  </p:cSld>
  <p:clrMapOvr>
    <a:masterClrMapping/>
  </p:clrMapOvr>
  <p:extLst>
    <p:ext uri="{DCECCB84-F9BA-43D5-87BE-67443E8EF086}">
      <p15:sldGuideLst xmlns:p15="http://schemas.microsoft.com/office/powerpoint/2012/main">
        <p15:guide id="1" orient="horz" pos="480">
          <p15:clr>
            <a:srgbClr val="FBAE40"/>
          </p15:clr>
        </p15:guide>
        <p15:guide id="2" pos="45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 Title, Text, Photo (Mirrored)">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24847" y="726448"/>
            <a:ext cx="5371153"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Headline: Source Sans Pro Black 37pt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24847" y="1931961"/>
            <a:ext cx="5371153" cy="4139841"/>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dirty="0"/>
              <a:t>Body text standard — Source Sans Pro Regular 22pt</a:t>
            </a:r>
          </a:p>
          <a:p>
            <a:pPr lvl="1"/>
            <a:r>
              <a:rPr lang="en-US" dirty="0"/>
              <a:t>Bullet 1 — Source Sans Pro Regular 20pt</a:t>
            </a:r>
          </a:p>
          <a:p>
            <a:pPr lvl="2"/>
            <a:r>
              <a:rPr lang="en-US" dirty="0"/>
              <a:t>Bullet 2 — Source Sans Pro Regular 18pt</a:t>
            </a:r>
          </a:p>
          <a:p>
            <a:pPr lvl="3"/>
            <a:r>
              <a:rPr lang="en-US" dirty="0"/>
              <a:t>Bullet 3 — Source Sans Pro Regular 16pt</a:t>
            </a:r>
          </a:p>
        </p:txBody>
      </p:sp>
      <p:sp>
        <p:nvSpPr>
          <p:cNvPr id="8" name="Google Shape;56;p30">
            <a:extLst>
              <a:ext uri="{FF2B5EF4-FFF2-40B4-BE49-F238E27FC236}">
                <a16:creationId xmlns:a16="http://schemas.microsoft.com/office/drawing/2014/main" id="{18B2290B-9462-2197-59D1-3072199A7B66}"/>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dirty="0">
                <a:solidFill>
                  <a:schemeClr val="tx2"/>
                </a:solidFill>
                <a:latin typeface="Source Sans Pro" panose="020B0503030403020204" pitchFamily="34" charset="0"/>
              </a:rPr>
              <a:t>TEACHING ENGAGEMENT PROGRAM</a:t>
            </a:r>
            <a:r>
              <a:rPr lang="en-US" sz="1100" spc="500" baseline="0" dirty="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dirty="0">
              <a:solidFill>
                <a:schemeClr val="tx2"/>
              </a:solidFill>
              <a:latin typeface="Source Sans Pro" panose="020B0503030403020204" pitchFamily="34" charset="0"/>
            </a:endParaRPr>
          </a:p>
        </p:txBody>
      </p:sp>
      <p:sp>
        <p:nvSpPr>
          <p:cNvPr id="4" name="Picture Placeholder 3">
            <a:extLst>
              <a:ext uri="{FF2B5EF4-FFF2-40B4-BE49-F238E27FC236}">
                <a16:creationId xmlns:a16="http://schemas.microsoft.com/office/drawing/2014/main" id="{1274DC6D-C1E8-0578-740B-F42CFFEE0DE2}"/>
              </a:ext>
            </a:extLst>
          </p:cNvPr>
          <p:cNvSpPr>
            <a:spLocks noGrp="1"/>
          </p:cNvSpPr>
          <p:nvPr>
            <p:ph type="pic" sz="quarter" idx="14" hasCustomPrompt="1"/>
          </p:nvPr>
        </p:nvSpPr>
        <p:spPr>
          <a:xfrm>
            <a:off x="6697921" y="722376"/>
            <a:ext cx="4751387" cy="5345113"/>
          </a:xfrm>
          <a:custGeom>
            <a:avLst/>
            <a:gdLst>
              <a:gd name="connsiteX0" fmla="*/ 0 w 4751387"/>
              <a:gd name="connsiteY0" fmla="*/ 0 h 5345113"/>
              <a:gd name="connsiteX1" fmla="*/ 4751387 w 4751387"/>
              <a:gd name="connsiteY1" fmla="*/ 0 h 5345113"/>
              <a:gd name="connsiteX2" fmla="*/ 4751387 w 4751387"/>
              <a:gd name="connsiteY2" fmla="*/ 5345113 h 5345113"/>
              <a:gd name="connsiteX3" fmla="*/ 546484 w 4751387"/>
              <a:gd name="connsiteY3" fmla="*/ 5345113 h 5345113"/>
              <a:gd name="connsiteX4" fmla="*/ 0 w 4751387"/>
              <a:gd name="connsiteY4" fmla="*/ 4798629 h 534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87" h="5345113">
                <a:moveTo>
                  <a:pt x="0" y="0"/>
                </a:moveTo>
                <a:lnTo>
                  <a:pt x="4751387" y="0"/>
                </a:lnTo>
                <a:lnTo>
                  <a:pt x="4751387" y="5345113"/>
                </a:lnTo>
                <a:lnTo>
                  <a:pt x="546484" y="5345113"/>
                </a:lnTo>
                <a:lnTo>
                  <a:pt x="0" y="4798629"/>
                </a:lnTo>
                <a:close/>
              </a:path>
            </a:pathLst>
          </a:custGeom>
        </p:spPr>
        <p:txBody>
          <a:bodyPr wrap="square">
            <a:noAutofit/>
          </a:bodyPr>
          <a:lstStyle>
            <a:lvl1pPr>
              <a:defRPr sz="1400"/>
            </a:lvl1pPr>
          </a:lstStyle>
          <a:p>
            <a:r>
              <a:rPr lang="en-US" dirty="0"/>
              <a:t>Place photo on the left by double-clicking the icon</a:t>
            </a:r>
          </a:p>
        </p:txBody>
      </p:sp>
      <p:cxnSp>
        <p:nvCxnSpPr>
          <p:cNvPr id="2" name="Straight Connector 1">
            <a:extLst>
              <a:ext uri="{FF2B5EF4-FFF2-40B4-BE49-F238E27FC236}">
                <a16:creationId xmlns:a16="http://schemas.microsoft.com/office/drawing/2014/main" id="{197F2AEE-3C3A-4A76-B3FE-66398AE89657}"/>
              </a:ext>
              <a:ext uri="{C183D7F6-B498-43B3-948B-1728B52AA6E4}">
                <adec:decorative xmlns:adec="http://schemas.microsoft.com/office/drawing/2017/decorative" val="1"/>
              </a:ext>
            </a:extLst>
          </p:cNvPr>
          <p:cNvCxnSpPr>
            <a:cxnSpLocks/>
          </p:cNvCxnSpPr>
          <p:nvPr userDrawn="1"/>
        </p:nvCxnSpPr>
        <p:spPr>
          <a:xfrm>
            <a:off x="724847" y="1769392"/>
            <a:ext cx="537115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368006"/>
      </p:ext>
    </p:extLst>
  </p:cSld>
  <p:clrMapOvr>
    <a:masterClrMapping/>
  </p:clrMapOvr>
  <p:extLst>
    <p:ext uri="{DCECCB84-F9BA-43D5-87BE-67443E8EF086}">
      <p15:sldGuideLst xmlns:p15="http://schemas.microsoft.com/office/powerpoint/2012/main">
        <p15:guide id="2" orient="horz" pos="1224">
          <p15:clr>
            <a:srgbClr val="FBAE40"/>
          </p15:clr>
        </p15:guide>
        <p15:guide id="3" pos="3840">
          <p15:clr>
            <a:srgbClr val="FBAE40"/>
          </p15:clr>
        </p15:guide>
        <p15:guide id="4" pos="456">
          <p15:clr>
            <a:srgbClr val="FBAE40"/>
          </p15:clr>
        </p15:guide>
        <p15:guide id="5" pos="7416">
          <p15:clr>
            <a:srgbClr val="FBAE40"/>
          </p15:clr>
        </p15:guide>
        <p15:guide id="6" orient="horz" pos="456">
          <p15:clr>
            <a:srgbClr val="FBAE40"/>
          </p15:clr>
        </p15:guide>
        <p15:guide id="7" orient="horz" pos="3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A — Photo R">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ACEAED-0095-252E-6BCD-9549F08D5869}"/>
              </a:ext>
            </a:extLst>
          </p:cNvPr>
          <p:cNvSpPr>
            <a:spLocks noGrp="1"/>
          </p:cNvSpPr>
          <p:nvPr>
            <p:ph type="title" hasCustomPrompt="1"/>
          </p:nvPr>
        </p:nvSpPr>
        <p:spPr>
          <a:xfrm>
            <a:off x="742949" y="758825"/>
            <a:ext cx="4761558" cy="1916925"/>
          </a:xfrm>
          <a:prstGeom prst="rect">
            <a:avLst/>
          </a:prstGeom>
        </p:spPr>
        <p:txBody>
          <a:bodyPr lIns="0" tIns="0" rIns="0" bIns="0" anchor="b" anchorCtr="0"/>
          <a:lstStyle>
            <a:lvl1pPr>
              <a:lnSpc>
                <a:spcPct val="80000"/>
              </a:lnSpc>
              <a:defRPr sz="4500" b="1" i="0">
                <a:solidFill>
                  <a:schemeClr val="tx2"/>
                </a:solidFill>
                <a:latin typeface="Source Sans Pro Black" panose="020B0503030403020204" pitchFamily="34" charset="0"/>
              </a:defRPr>
            </a:lvl1pPr>
          </a:lstStyle>
          <a:p>
            <a:r>
              <a:rPr lang="en-US"/>
              <a:t>UO Presentation Headline</a:t>
            </a:r>
          </a:p>
        </p:txBody>
      </p:sp>
      <p:sp>
        <p:nvSpPr>
          <p:cNvPr id="2" name="Text Placeholder 7">
            <a:extLst>
              <a:ext uri="{FF2B5EF4-FFF2-40B4-BE49-F238E27FC236}">
                <a16:creationId xmlns:a16="http://schemas.microsoft.com/office/drawing/2014/main" id="{F7D265AC-6D65-C41D-F65A-3094C7E679C2}"/>
              </a:ext>
            </a:extLst>
          </p:cNvPr>
          <p:cNvSpPr>
            <a:spLocks noGrp="1"/>
          </p:cNvSpPr>
          <p:nvPr>
            <p:ph type="body" sz="quarter" idx="11" hasCustomPrompt="1"/>
          </p:nvPr>
        </p:nvSpPr>
        <p:spPr>
          <a:xfrm>
            <a:off x="742949" y="2775205"/>
            <a:ext cx="4761558" cy="993896"/>
          </a:xfrm>
          <a:prstGeom prst="rect">
            <a:avLst/>
          </a:prstGeom>
        </p:spPr>
        <p:txBody>
          <a:bodyPr lIns="0" tIns="0" rIns="0" bIns="0"/>
          <a:lstStyle>
            <a:lvl1pPr marL="0" indent="0">
              <a:lnSpc>
                <a:spcPct val="100000"/>
              </a:lnSpc>
              <a:buNone/>
              <a:defRPr sz="2200" b="0" i="0">
                <a:solidFill>
                  <a:schemeClr val="tx2"/>
                </a:solidFill>
                <a:latin typeface="Source Sans Pro" panose="020B0503030403020204" pitchFamily="34" charset="0"/>
              </a:defRPr>
            </a:lvl1pPr>
          </a:lstStyle>
          <a:p>
            <a:pPr lvl="0"/>
            <a:r>
              <a:rPr lang="en-US"/>
              <a:t>Presentation sub-headline</a:t>
            </a:r>
          </a:p>
        </p:txBody>
      </p:sp>
      <p:sp>
        <p:nvSpPr>
          <p:cNvPr id="4" name="Text Placeholder 7">
            <a:extLst>
              <a:ext uri="{FF2B5EF4-FFF2-40B4-BE49-F238E27FC236}">
                <a16:creationId xmlns:a16="http://schemas.microsoft.com/office/drawing/2014/main" id="{0505C424-E15B-C1C1-AD7D-08DBBC7972E0}"/>
              </a:ext>
            </a:extLst>
          </p:cNvPr>
          <p:cNvSpPr>
            <a:spLocks noGrp="1"/>
          </p:cNvSpPr>
          <p:nvPr>
            <p:ph type="body" sz="quarter" idx="14" hasCustomPrompt="1"/>
          </p:nvPr>
        </p:nvSpPr>
        <p:spPr>
          <a:xfrm>
            <a:off x="742950" y="4064229"/>
            <a:ext cx="4761557" cy="381000"/>
          </a:xfrm>
          <a:prstGeom prst="rect">
            <a:avLst/>
          </a:prstGeom>
        </p:spPr>
        <p:txBody>
          <a:bodyPr lIns="0" tIns="0" rIns="0" bIns="0" anchor="b" anchorCtr="0"/>
          <a:lstStyle>
            <a:lvl1pPr marL="0" indent="0">
              <a:buNone/>
              <a:defRPr sz="1800" b="0" i="0">
                <a:solidFill>
                  <a:schemeClr val="tx2"/>
                </a:solidFill>
                <a:latin typeface="Source Sans Pro" panose="020B0503030403020204" pitchFamily="34" charset="0"/>
              </a:defRPr>
            </a:lvl1pPr>
          </a:lstStyle>
          <a:p>
            <a:pPr lvl="0"/>
            <a:r>
              <a:rPr lang="en-US"/>
              <a:t>Presenter Name and Title</a:t>
            </a:r>
          </a:p>
        </p:txBody>
      </p:sp>
      <p:sp>
        <p:nvSpPr>
          <p:cNvPr id="3" name="Text Placeholder 9">
            <a:extLst>
              <a:ext uri="{FF2B5EF4-FFF2-40B4-BE49-F238E27FC236}">
                <a16:creationId xmlns:a16="http://schemas.microsoft.com/office/drawing/2014/main" id="{DA94F0AF-B4CF-0F2D-0F0A-631FA241C76D}"/>
              </a:ext>
            </a:extLst>
          </p:cNvPr>
          <p:cNvSpPr>
            <a:spLocks noGrp="1"/>
          </p:cNvSpPr>
          <p:nvPr>
            <p:ph type="body" sz="quarter" idx="12" hasCustomPrompt="1"/>
          </p:nvPr>
        </p:nvSpPr>
        <p:spPr>
          <a:xfrm>
            <a:off x="742950" y="4500053"/>
            <a:ext cx="4761557" cy="221605"/>
          </a:xfrm>
          <a:prstGeom prst="rect">
            <a:avLst/>
          </a:prstGeom>
        </p:spPr>
        <p:txBody>
          <a:bodyPr lIns="0" tIns="0" rIns="0" bIns="0"/>
          <a:lstStyle>
            <a:lvl1pPr marL="0" indent="0">
              <a:buNone/>
              <a:defRPr sz="1600" b="0" i="0">
                <a:solidFill>
                  <a:schemeClr val="tx2"/>
                </a:solidFill>
                <a:latin typeface="Source Sans Pro" panose="020B0503030403020204" pitchFamily="34" charset="0"/>
              </a:defRPr>
            </a:lvl1pPr>
          </a:lstStyle>
          <a:p>
            <a:pPr lvl="0"/>
            <a:r>
              <a:rPr lang="en-US"/>
              <a:t>Month XX, XXXX</a:t>
            </a:r>
          </a:p>
        </p:txBody>
      </p:sp>
      <p:sp>
        <p:nvSpPr>
          <p:cNvPr id="44" name="Picture Placeholder 43">
            <a:extLst>
              <a:ext uri="{FF2B5EF4-FFF2-40B4-BE49-F238E27FC236}">
                <a16:creationId xmlns:a16="http://schemas.microsoft.com/office/drawing/2014/main" id="{E006F138-48B4-A8E1-FA8D-4D3B83B4A50E}"/>
              </a:ext>
            </a:extLst>
          </p:cNvPr>
          <p:cNvSpPr>
            <a:spLocks noGrp="1"/>
          </p:cNvSpPr>
          <p:nvPr>
            <p:ph type="pic" sz="quarter" idx="13" hasCustomPrompt="1"/>
          </p:nvPr>
        </p:nvSpPr>
        <p:spPr>
          <a:xfrm>
            <a:off x="6099313"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758688 w 6096000"/>
              <a:gd name="connsiteY3" fmla="*/ 6858000 h 6858000"/>
              <a:gd name="connsiteX4" fmla="*/ 0 w 6096000"/>
              <a:gd name="connsiteY4" fmla="*/ 60993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758688" y="6858000"/>
                </a:lnTo>
                <a:lnTo>
                  <a:pt x="0" y="6099312"/>
                </a:lnTo>
                <a:close/>
              </a:path>
            </a:pathLst>
          </a:custGeom>
        </p:spPr>
        <p:txBody>
          <a:bodyPr wrap="square">
            <a:noAutofit/>
          </a:bodyPr>
          <a:lstStyle>
            <a:lvl1pPr>
              <a:defRPr sz="1800">
                <a:latin typeface="Source Sans Pro" panose="020B0503030403020204" pitchFamily="34" charset="0"/>
              </a:defRPr>
            </a:lvl1pPr>
          </a:lstStyle>
          <a:p>
            <a:r>
              <a:rPr lang="en-US"/>
              <a:t>Place photo on the right by double-clicking the icon</a:t>
            </a:r>
          </a:p>
        </p:txBody>
      </p:sp>
      <p:pic>
        <p:nvPicPr>
          <p:cNvPr id="15" name="Picture 14">
            <a:extLst>
              <a:ext uri="{FF2B5EF4-FFF2-40B4-BE49-F238E27FC236}">
                <a16:creationId xmlns:a16="http://schemas.microsoft.com/office/drawing/2014/main" id="{9E6AA0AF-C6AF-C364-6F5A-97FED8AC06D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37881" y="5474013"/>
            <a:ext cx="5166626" cy="969406"/>
          </a:xfrm>
          <a:prstGeom prst="rect">
            <a:avLst/>
          </a:prstGeom>
        </p:spPr>
      </p:pic>
    </p:spTree>
    <p:extLst>
      <p:ext uri="{BB962C8B-B14F-4D97-AF65-F5344CB8AC3E}">
        <p14:creationId xmlns:p14="http://schemas.microsoft.com/office/powerpoint/2010/main" val="1378708056"/>
      </p:ext>
    </p:extLst>
  </p:cSld>
  <p:clrMapOvr>
    <a:masterClrMapping/>
  </p:clrMapOvr>
  <p:extLst>
    <p:ext uri="{DCECCB84-F9BA-43D5-87BE-67443E8EF086}">
      <p15:sldGuideLst xmlns:p15="http://schemas.microsoft.com/office/powerpoint/2012/main">
        <p15:guide id="1" pos="3840">
          <p15:clr>
            <a:srgbClr val="FBAE40"/>
          </p15:clr>
        </p15:guide>
        <p15:guide id="2" pos="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B — Photo L">
    <p:bg>
      <p:bgPr>
        <a:solidFill>
          <a:schemeClr val="bg1"/>
        </a:solid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DE933D0-9586-12CD-5709-D42A131A41F6}"/>
              </a:ext>
            </a:extLst>
          </p:cNvPr>
          <p:cNvSpPr>
            <a:spLocks noGrp="1"/>
          </p:cNvSpPr>
          <p:nvPr>
            <p:ph type="title" hasCustomPrompt="1"/>
          </p:nvPr>
        </p:nvSpPr>
        <p:spPr>
          <a:xfrm>
            <a:off x="6866772" y="758825"/>
            <a:ext cx="4761558" cy="1916925"/>
          </a:xfrm>
          <a:prstGeom prst="rect">
            <a:avLst/>
          </a:prstGeom>
        </p:spPr>
        <p:txBody>
          <a:bodyPr lIns="0" tIns="0" rIns="0" bIns="0" anchor="b" anchorCtr="0"/>
          <a:lstStyle>
            <a:lvl1pPr>
              <a:lnSpc>
                <a:spcPct val="80000"/>
              </a:lnSpc>
              <a:defRPr sz="4500" b="1" i="0">
                <a:solidFill>
                  <a:schemeClr val="tx2"/>
                </a:solidFill>
                <a:latin typeface="Source Sans Pro Black" panose="020B0503030403020204" pitchFamily="34" charset="0"/>
              </a:defRPr>
            </a:lvl1pPr>
          </a:lstStyle>
          <a:p>
            <a:r>
              <a:rPr lang="en-US"/>
              <a:t>UO Presentation Headline</a:t>
            </a:r>
          </a:p>
        </p:txBody>
      </p:sp>
      <p:sp>
        <p:nvSpPr>
          <p:cNvPr id="10" name="Picture Placeholder 9">
            <a:extLst>
              <a:ext uri="{FF2B5EF4-FFF2-40B4-BE49-F238E27FC236}">
                <a16:creationId xmlns:a16="http://schemas.microsoft.com/office/drawing/2014/main" id="{379E8019-2D45-3619-8F03-505FEE724154}"/>
              </a:ext>
            </a:extLst>
          </p:cNvPr>
          <p:cNvSpPr>
            <a:spLocks noGrp="1"/>
          </p:cNvSpPr>
          <p:nvPr>
            <p:ph type="pic" sz="quarter" idx="13"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a:t>Place photo on the left by double-clicking the icon</a:t>
            </a:r>
          </a:p>
        </p:txBody>
      </p:sp>
      <p:pic>
        <p:nvPicPr>
          <p:cNvPr id="7" name="Picture 6">
            <a:extLst>
              <a:ext uri="{FF2B5EF4-FFF2-40B4-BE49-F238E27FC236}">
                <a16:creationId xmlns:a16="http://schemas.microsoft.com/office/drawing/2014/main" id="{2C6A87D9-546C-7196-DF94-E2D4C7F5CC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598977" y="5684695"/>
            <a:ext cx="5297147" cy="993896"/>
          </a:xfrm>
          <a:prstGeom prst="rect">
            <a:avLst/>
          </a:prstGeom>
        </p:spPr>
      </p:pic>
      <p:sp>
        <p:nvSpPr>
          <p:cNvPr id="3" name="Text Placeholder 7">
            <a:extLst>
              <a:ext uri="{FF2B5EF4-FFF2-40B4-BE49-F238E27FC236}">
                <a16:creationId xmlns:a16="http://schemas.microsoft.com/office/drawing/2014/main" id="{5D0AAECF-C455-00C9-3CC1-30A58DF024C7}"/>
              </a:ext>
            </a:extLst>
          </p:cNvPr>
          <p:cNvSpPr>
            <a:spLocks noGrp="1"/>
          </p:cNvSpPr>
          <p:nvPr>
            <p:ph type="body" sz="quarter" idx="11" hasCustomPrompt="1"/>
          </p:nvPr>
        </p:nvSpPr>
        <p:spPr>
          <a:xfrm>
            <a:off x="6866772" y="2775205"/>
            <a:ext cx="4761558" cy="993896"/>
          </a:xfrm>
          <a:prstGeom prst="rect">
            <a:avLst/>
          </a:prstGeom>
        </p:spPr>
        <p:txBody>
          <a:bodyPr lIns="0" tIns="0" rIns="0" bIns="0"/>
          <a:lstStyle>
            <a:lvl1pPr marL="0" indent="0">
              <a:lnSpc>
                <a:spcPct val="100000"/>
              </a:lnSpc>
              <a:buNone/>
              <a:defRPr sz="2200" b="0" i="0">
                <a:solidFill>
                  <a:schemeClr val="tx2"/>
                </a:solidFill>
                <a:latin typeface="Source Sans Pro" panose="020B0503030403020204" pitchFamily="34" charset="0"/>
              </a:defRPr>
            </a:lvl1pPr>
          </a:lstStyle>
          <a:p>
            <a:pPr lvl="0"/>
            <a:r>
              <a:rPr lang="en-US"/>
              <a:t>Presentation sub-headline</a:t>
            </a:r>
          </a:p>
        </p:txBody>
      </p:sp>
      <p:sp>
        <p:nvSpPr>
          <p:cNvPr id="5" name="Text Placeholder 7">
            <a:extLst>
              <a:ext uri="{FF2B5EF4-FFF2-40B4-BE49-F238E27FC236}">
                <a16:creationId xmlns:a16="http://schemas.microsoft.com/office/drawing/2014/main" id="{64A75658-328B-3D32-3A92-E2A38CC19BB4}"/>
              </a:ext>
            </a:extLst>
          </p:cNvPr>
          <p:cNvSpPr>
            <a:spLocks noGrp="1"/>
          </p:cNvSpPr>
          <p:nvPr>
            <p:ph type="body" sz="quarter" idx="14" hasCustomPrompt="1"/>
          </p:nvPr>
        </p:nvSpPr>
        <p:spPr>
          <a:xfrm>
            <a:off x="6866773" y="4064229"/>
            <a:ext cx="4761557" cy="381000"/>
          </a:xfrm>
          <a:prstGeom prst="rect">
            <a:avLst/>
          </a:prstGeom>
        </p:spPr>
        <p:txBody>
          <a:bodyPr lIns="0" tIns="0" rIns="0" bIns="0" anchor="b" anchorCtr="0"/>
          <a:lstStyle>
            <a:lvl1pPr marL="0" indent="0">
              <a:buNone/>
              <a:defRPr sz="1800" b="0" i="0">
                <a:solidFill>
                  <a:schemeClr val="tx2"/>
                </a:solidFill>
                <a:latin typeface="Source Sans Pro" panose="020B0503030403020204" pitchFamily="34" charset="0"/>
              </a:defRPr>
            </a:lvl1pPr>
          </a:lstStyle>
          <a:p>
            <a:pPr lvl="0"/>
            <a:r>
              <a:rPr lang="en-US"/>
              <a:t>Presenter Name and Title</a:t>
            </a:r>
          </a:p>
        </p:txBody>
      </p:sp>
      <p:sp>
        <p:nvSpPr>
          <p:cNvPr id="4" name="Text Placeholder 9">
            <a:extLst>
              <a:ext uri="{FF2B5EF4-FFF2-40B4-BE49-F238E27FC236}">
                <a16:creationId xmlns:a16="http://schemas.microsoft.com/office/drawing/2014/main" id="{EA55C378-0E48-5EA9-4718-5ED8F0E960C9}"/>
              </a:ext>
            </a:extLst>
          </p:cNvPr>
          <p:cNvSpPr>
            <a:spLocks noGrp="1"/>
          </p:cNvSpPr>
          <p:nvPr>
            <p:ph type="body" sz="quarter" idx="12" hasCustomPrompt="1"/>
          </p:nvPr>
        </p:nvSpPr>
        <p:spPr>
          <a:xfrm>
            <a:off x="6866773" y="4500053"/>
            <a:ext cx="4761557" cy="221605"/>
          </a:xfrm>
          <a:prstGeom prst="rect">
            <a:avLst/>
          </a:prstGeom>
        </p:spPr>
        <p:txBody>
          <a:bodyPr lIns="0" tIns="0" rIns="0" bIns="0"/>
          <a:lstStyle>
            <a:lvl1pPr marL="0" indent="0">
              <a:buNone/>
              <a:defRPr sz="1600" b="0" i="0">
                <a:solidFill>
                  <a:schemeClr val="tx2"/>
                </a:solidFill>
                <a:latin typeface="Source Sans Pro" panose="020B0503030403020204" pitchFamily="34" charset="0"/>
              </a:defRPr>
            </a:lvl1pPr>
          </a:lstStyle>
          <a:p>
            <a:pPr lvl="0"/>
            <a:r>
              <a:rPr lang="en-US"/>
              <a:t>Month XX, XXXX</a:t>
            </a:r>
          </a:p>
        </p:txBody>
      </p:sp>
    </p:spTree>
    <p:extLst>
      <p:ext uri="{BB962C8B-B14F-4D97-AF65-F5344CB8AC3E}">
        <p14:creationId xmlns:p14="http://schemas.microsoft.com/office/powerpoint/2010/main" val="1470125627"/>
      </p:ext>
    </p:extLst>
  </p:cSld>
  <p:clrMapOvr>
    <a:masterClrMapping/>
  </p:clrMapOvr>
  <p:extLst>
    <p:ext uri="{DCECCB84-F9BA-43D5-87BE-67443E8EF086}">
      <p15:sldGuideLst xmlns:p15="http://schemas.microsoft.com/office/powerpoint/2012/main">
        <p15:guide id="1" pos="3840">
          <p15:clr>
            <a:srgbClr val="FBAE40"/>
          </p15:clr>
        </p15:guide>
        <p15:guide id="2" pos="43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Option 2 — UO Green">
    <p:bg>
      <p:bgPr>
        <a:solidFill>
          <a:schemeClr val="tx2"/>
        </a:solidFill>
        <a:effectLst/>
      </p:bgPr>
    </p:bg>
    <p:spTree>
      <p:nvGrpSpPr>
        <p:cNvPr id="1" name=""/>
        <p:cNvGrpSpPr/>
        <p:nvPr/>
      </p:nvGrpSpPr>
      <p:grpSpPr>
        <a:xfrm>
          <a:off x="0" y="0"/>
          <a:ext cx="0" cy="0"/>
          <a:chOff x="0" y="0"/>
          <a:chExt cx="0" cy="0"/>
        </a:xfrm>
      </p:grpSpPr>
      <p:sp>
        <p:nvSpPr>
          <p:cNvPr id="28" name="Title 12">
            <a:extLst>
              <a:ext uri="{FF2B5EF4-FFF2-40B4-BE49-F238E27FC236}">
                <a16:creationId xmlns:a16="http://schemas.microsoft.com/office/drawing/2014/main" id="{321D16EE-41E6-F564-7C06-5376FF2ED0DE}"/>
              </a:ext>
            </a:extLst>
          </p:cNvPr>
          <p:cNvSpPr>
            <a:spLocks noGrp="1"/>
          </p:cNvSpPr>
          <p:nvPr>
            <p:ph type="title" hasCustomPrompt="1"/>
          </p:nvPr>
        </p:nvSpPr>
        <p:spPr>
          <a:xfrm>
            <a:off x="723900" y="2038432"/>
            <a:ext cx="7038561" cy="2281187"/>
          </a:xfrm>
          <a:prstGeom prst="rect">
            <a:avLst/>
          </a:prstGeom>
        </p:spPr>
        <p:txBody>
          <a:bodyPr lIns="0" tIns="0" rIns="0" bIns="0" anchor="ctr" anchorCtr="0"/>
          <a:lstStyle>
            <a:lvl1pPr>
              <a:defRPr sz="5000" b="1" i="0">
                <a:solidFill>
                  <a:schemeClr val="bg2"/>
                </a:solidFill>
                <a:latin typeface="Source Sans Pro Black" panose="020B0503030403020204" pitchFamily="34" charset="0"/>
              </a:defRPr>
            </a:lvl1pPr>
          </a:lstStyle>
          <a:p>
            <a:r>
              <a:rPr lang="en-US"/>
              <a:t>Divider Slide</a:t>
            </a:r>
          </a:p>
        </p:txBody>
      </p:sp>
      <p:pic>
        <p:nvPicPr>
          <p:cNvPr id="4" name="Picture 3">
            <a:extLst>
              <a:ext uri="{FF2B5EF4-FFF2-40B4-BE49-F238E27FC236}">
                <a16:creationId xmlns:a16="http://schemas.microsoft.com/office/drawing/2014/main" id="{10E285AE-5098-8A4B-A356-FD8C1BD685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9598" y="5629885"/>
            <a:ext cx="5474257" cy="1024301"/>
          </a:xfrm>
          <a:prstGeom prst="rect">
            <a:avLst/>
          </a:prstGeom>
        </p:spPr>
      </p:pic>
      <p:pic>
        <p:nvPicPr>
          <p:cNvPr id="6" name="Picture 5">
            <a:extLst>
              <a:ext uri="{FF2B5EF4-FFF2-40B4-BE49-F238E27FC236}">
                <a16:creationId xmlns:a16="http://schemas.microsoft.com/office/drawing/2014/main" id="{2EB9C27F-79FD-95E4-0D69-55073CEB2D1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20125" y="-1123951"/>
            <a:ext cx="8918575" cy="8918575"/>
          </a:xfrm>
          <a:prstGeom prst="rect">
            <a:avLst/>
          </a:prstGeom>
        </p:spPr>
      </p:pic>
    </p:spTree>
    <p:extLst>
      <p:ext uri="{BB962C8B-B14F-4D97-AF65-F5344CB8AC3E}">
        <p14:creationId xmlns:p14="http://schemas.microsoft.com/office/powerpoint/2010/main" val="918225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Option 3 - UO Yellow">
    <p:bg>
      <p:bgPr>
        <a:solidFill>
          <a:schemeClr val="bg2"/>
        </a:solidFill>
        <a:effectLst/>
      </p:bgPr>
    </p:bg>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A84A4BE6-5ECB-0344-E318-D9A74C87C94E}"/>
              </a:ext>
            </a:extLst>
          </p:cNvPr>
          <p:cNvSpPr>
            <a:spLocks noGrp="1"/>
          </p:cNvSpPr>
          <p:nvPr>
            <p:ph type="title" hasCustomPrompt="1"/>
          </p:nvPr>
        </p:nvSpPr>
        <p:spPr>
          <a:xfrm>
            <a:off x="723900" y="2038432"/>
            <a:ext cx="7038561" cy="2281187"/>
          </a:xfrm>
          <a:prstGeom prst="rect">
            <a:avLst/>
          </a:prstGeom>
        </p:spPr>
        <p:txBody>
          <a:bodyPr lIns="0" tIns="0" rIns="0" bIns="0" anchor="ctr" anchorCtr="0"/>
          <a:lstStyle>
            <a:lvl1pPr>
              <a:defRPr sz="5000" b="1" i="0">
                <a:solidFill>
                  <a:schemeClr val="tx2"/>
                </a:solidFill>
                <a:latin typeface="Source Sans Pro Black" panose="020B0503030403020204" pitchFamily="34" charset="0"/>
              </a:defRPr>
            </a:lvl1pPr>
          </a:lstStyle>
          <a:p>
            <a:r>
              <a:rPr lang="en-US"/>
              <a:t>Divider Slide</a:t>
            </a:r>
          </a:p>
        </p:txBody>
      </p:sp>
      <p:pic>
        <p:nvPicPr>
          <p:cNvPr id="3" name="Picture 2">
            <a:extLst>
              <a:ext uri="{FF2B5EF4-FFF2-40B4-BE49-F238E27FC236}">
                <a16:creationId xmlns:a16="http://schemas.microsoft.com/office/drawing/2014/main" id="{3F7489C1-F5D4-8B37-F4EA-C314F38CAD7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2209" y="5596568"/>
            <a:ext cx="5460634" cy="1024567"/>
          </a:xfrm>
          <a:prstGeom prst="rect">
            <a:avLst/>
          </a:prstGeom>
        </p:spPr>
      </p:pic>
      <p:pic>
        <p:nvPicPr>
          <p:cNvPr id="6" name="Picture 5">
            <a:extLst>
              <a:ext uri="{FF2B5EF4-FFF2-40B4-BE49-F238E27FC236}">
                <a16:creationId xmlns:a16="http://schemas.microsoft.com/office/drawing/2014/main" id="{8F27E1C9-CAFA-5723-6F3E-A943037927C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11891" y="-1126232"/>
            <a:ext cx="8930593" cy="8930593"/>
          </a:xfrm>
          <a:prstGeom prst="rect">
            <a:avLst/>
          </a:prstGeom>
        </p:spPr>
      </p:pic>
    </p:spTree>
    <p:extLst>
      <p:ext uri="{BB962C8B-B14F-4D97-AF65-F5344CB8AC3E}">
        <p14:creationId xmlns:p14="http://schemas.microsoft.com/office/powerpoint/2010/main" val="379551509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Option 1 — White">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951EC1-789D-F339-FB6E-398F0CEC1562}"/>
              </a:ext>
            </a:extLst>
          </p:cNvPr>
          <p:cNvSpPr>
            <a:spLocks noGrp="1"/>
          </p:cNvSpPr>
          <p:nvPr>
            <p:ph type="title" hasCustomPrompt="1"/>
          </p:nvPr>
        </p:nvSpPr>
        <p:spPr>
          <a:xfrm>
            <a:off x="723900" y="2038432"/>
            <a:ext cx="7038561" cy="2281187"/>
          </a:xfrm>
          <a:prstGeom prst="rect">
            <a:avLst/>
          </a:prstGeom>
        </p:spPr>
        <p:txBody>
          <a:bodyPr lIns="0" tIns="0" rIns="0" bIns="0" anchor="ctr" anchorCtr="0"/>
          <a:lstStyle>
            <a:lvl1pPr>
              <a:defRPr sz="5000" b="1" i="0">
                <a:solidFill>
                  <a:schemeClr val="tx2"/>
                </a:solidFill>
                <a:latin typeface="Source Sans Pro Black" panose="020B0503030403020204" pitchFamily="34" charset="0"/>
              </a:defRPr>
            </a:lvl1pPr>
          </a:lstStyle>
          <a:p>
            <a:r>
              <a:rPr lang="en-US"/>
              <a:t>Divider Slide</a:t>
            </a:r>
          </a:p>
        </p:txBody>
      </p:sp>
      <p:pic>
        <p:nvPicPr>
          <p:cNvPr id="16" name="Picture 15">
            <a:extLst>
              <a:ext uri="{FF2B5EF4-FFF2-40B4-BE49-F238E27FC236}">
                <a16:creationId xmlns:a16="http://schemas.microsoft.com/office/drawing/2014/main" id="{56BAB75F-0A3D-C118-EF4E-D27B4731909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0259" y="5541484"/>
            <a:ext cx="5401918" cy="1013551"/>
          </a:xfrm>
          <a:prstGeom prst="rect">
            <a:avLst/>
          </a:prstGeom>
        </p:spPr>
      </p:pic>
      <p:pic>
        <p:nvPicPr>
          <p:cNvPr id="9" name="Picture 8">
            <a:extLst>
              <a:ext uri="{FF2B5EF4-FFF2-40B4-BE49-F238E27FC236}">
                <a16:creationId xmlns:a16="http://schemas.microsoft.com/office/drawing/2014/main" id="{316C449F-2ED2-1A8D-8C82-D5622A72372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11891" y="-1129407"/>
            <a:ext cx="8930593" cy="8930593"/>
          </a:xfrm>
          <a:prstGeom prst="rect">
            <a:avLst/>
          </a:prstGeom>
        </p:spPr>
      </p:pic>
    </p:spTree>
    <p:extLst>
      <p:ext uri="{BB962C8B-B14F-4D97-AF65-F5344CB8AC3E}">
        <p14:creationId xmlns:p14="http://schemas.microsoft.com/office/powerpoint/2010/main" val="30038431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 Title and Content">
    <p:spTree>
      <p:nvGrpSpPr>
        <p:cNvPr id="1" name=""/>
        <p:cNvGrpSpPr/>
        <p:nvPr/>
      </p:nvGrpSpPr>
      <p:grpSpPr>
        <a:xfrm>
          <a:off x="0" y="0"/>
          <a:ext cx="0" cy="0"/>
          <a:chOff x="0" y="0"/>
          <a:chExt cx="0" cy="0"/>
        </a:xfrm>
      </p:grpSpPr>
      <p:sp>
        <p:nvSpPr>
          <p:cNvPr id="33" name="Google Shape;45;p28">
            <a:extLst>
              <a:ext uri="{FF2B5EF4-FFF2-40B4-BE49-F238E27FC236}">
                <a16:creationId xmlns:a16="http://schemas.microsoft.com/office/drawing/2014/main" id="{8B225902-0B72-B34D-C190-021EF2AA1385}"/>
              </a:ext>
            </a:extLst>
          </p:cNvPr>
          <p:cNvSpPr txBox="1">
            <a:spLocks noGrp="1"/>
          </p:cNvSpPr>
          <p:nvPr>
            <p:ph type="ctrTitle" hasCustomPrompt="1"/>
          </p:nvPr>
        </p:nvSpPr>
        <p:spPr>
          <a:xfrm>
            <a:off x="742950" y="767774"/>
            <a:ext cx="10706102" cy="10412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Content Placeholder 5">
            <a:extLst>
              <a:ext uri="{FF2B5EF4-FFF2-40B4-BE49-F238E27FC236}">
                <a16:creationId xmlns:a16="http://schemas.microsoft.com/office/drawing/2014/main" id="{2A32150B-A2EC-90BB-46D4-1C524F370E12}"/>
              </a:ext>
            </a:extLst>
          </p:cNvPr>
          <p:cNvSpPr>
            <a:spLocks noGrp="1"/>
          </p:cNvSpPr>
          <p:nvPr>
            <p:ph sz="quarter" idx="10" hasCustomPrompt="1"/>
          </p:nvPr>
        </p:nvSpPr>
        <p:spPr>
          <a:xfrm>
            <a:off x="742950" y="1940546"/>
            <a:ext cx="10706100" cy="4154524"/>
          </a:xfrm>
          <a:prstGeom prst="rect">
            <a:avLst/>
          </a:prstGeom>
        </p:spPr>
        <p:txBody>
          <a:bodyPr lIns="0" tIns="0" rIns="0" bIns="0"/>
          <a:lstStyle>
            <a:lvl1pPr marL="0" indent="0">
              <a:spcAft>
                <a:spcPts val="600"/>
              </a:spcAft>
              <a:buNone/>
              <a:defRPr sz="2200">
                <a:latin typeface="Source Sans Pro" panose="020B0503030403020204" pitchFamily="34" charset="0"/>
              </a:defRPr>
            </a:lvl1pPr>
            <a:lvl2pPr marL="800100" indent="-342900">
              <a:spcAft>
                <a:spcPts val="600"/>
              </a:spcAft>
              <a:buClr>
                <a:schemeClr val="tx2"/>
              </a:buClr>
              <a:buFont typeface="Arial" panose="020B0604020202020204" pitchFamily="34" charset="0"/>
              <a:buChar char="•"/>
              <a:defRPr sz="2200">
                <a:latin typeface="Source Sans Pro" panose="020B0503030403020204" pitchFamily="34" charset="0"/>
              </a:defRPr>
            </a:lvl2pPr>
            <a:lvl3pPr>
              <a:spcAft>
                <a:spcPts val="600"/>
              </a:spcAft>
              <a:buClr>
                <a:schemeClr val="tx2"/>
              </a:buClr>
              <a:defRPr>
                <a:latin typeface="Source Sans Pro" panose="020B0503030403020204" pitchFamily="34" charset="0"/>
              </a:defRPr>
            </a:lvl3pPr>
            <a:lvl4pPr marL="1600200" indent="-228600">
              <a:spcAft>
                <a:spcPts val="600"/>
              </a:spcAft>
              <a:buClr>
                <a:schemeClr val="tx2"/>
              </a:buClr>
              <a:buFont typeface="System Font Regular"/>
              <a:buChar char="–"/>
              <a:defRPr>
                <a:latin typeface="Source Sans Pro" panose="020B0503030403020204" pitchFamily="34" charset="0"/>
              </a:defRPr>
            </a:lvl4pPr>
          </a:lstStyle>
          <a:p>
            <a:r>
              <a:rPr lang="en-US"/>
              <a:t>Select an icon below to select the type of content you wish to display here</a:t>
            </a:r>
          </a:p>
        </p:txBody>
      </p:sp>
      <p:sp>
        <p:nvSpPr>
          <p:cNvPr id="2" name="Google Shape;56;p30">
            <a:extLst>
              <a:ext uri="{FF2B5EF4-FFF2-40B4-BE49-F238E27FC236}">
                <a16:creationId xmlns:a16="http://schemas.microsoft.com/office/drawing/2014/main" id="{5621EB89-6E9E-7210-BB50-96492CA355AA}"/>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4100488556"/>
      </p:ext>
    </p:extLst>
  </p:cSld>
  <p:clrMapOvr>
    <a:masterClrMapping/>
  </p:clrMapOvr>
  <p:extLst>
    <p:ext uri="{DCECCB84-F9BA-43D5-87BE-67443E8EF086}">
      <p15:sldGuideLst xmlns:p15="http://schemas.microsoft.com/office/powerpoint/2012/main">
        <p15:guide id="8" orient="horz" pos="480"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1224" userDrawn="1">
          <p15:clr>
            <a:srgbClr val="FBAE40"/>
          </p15:clr>
        </p15:guide>
        <p15:guide id="13" orient="horz" pos="38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 Title and Text">
    <p:spTree>
      <p:nvGrpSpPr>
        <p:cNvPr id="1" name=""/>
        <p:cNvGrpSpPr/>
        <p:nvPr/>
      </p:nvGrpSpPr>
      <p:grpSpPr>
        <a:xfrm>
          <a:off x="0" y="0"/>
          <a:ext cx="0" cy="0"/>
          <a:chOff x="0" y="0"/>
          <a:chExt cx="0" cy="0"/>
        </a:xfrm>
      </p:grpSpPr>
      <p:sp>
        <p:nvSpPr>
          <p:cNvPr id="7" name="Google Shape;45;p28">
            <a:extLst>
              <a:ext uri="{FF2B5EF4-FFF2-40B4-BE49-F238E27FC236}">
                <a16:creationId xmlns:a16="http://schemas.microsoft.com/office/drawing/2014/main" id="{A512BD05-A411-3FA6-576C-D6CB292DB5E2}"/>
              </a:ext>
            </a:extLst>
          </p:cNvPr>
          <p:cNvSpPr txBox="1">
            <a:spLocks noGrp="1"/>
          </p:cNvSpPr>
          <p:nvPr>
            <p:ph type="ctrTitle" hasCustomPrompt="1"/>
          </p:nvPr>
        </p:nvSpPr>
        <p:spPr>
          <a:xfrm>
            <a:off x="742950" y="762000"/>
            <a:ext cx="10706102" cy="105765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B5FE0CCA-AA42-4ED4-9C91-1CF38105525A}"/>
              </a:ext>
            </a:extLst>
          </p:cNvPr>
          <p:cNvSpPr>
            <a:spLocks noGrp="1"/>
          </p:cNvSpPr>
          <p:nvPr>
            <p:ph type="body" sz="quarter" idx="10" hasCustomPrompt="1"/>
          </p:nvPr>
        </p:nvSpPr>
        <p:spPr>
          <a:xfrm>
            <a:off x="742950" y="1961459"/>
            <a:ext cx="10706102" cy="4133634"/>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3" name="Google Shape;56;p30">
            <a:extLst>
              <a:ext uri="{FF2B5EF4-FFF2-40B4-BE49-F238E27FC236}">
                <a16:creationId xmlns:a16="http://schemas.microsoft.com/office/drawing/2014/main" id="{18C24FAD-7A08-A984-FBF5-08C9A1D6751E}"/>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1274614327"/>
      </p:ext>
    </p:extLst>
  </p:cSld>
  <p:clrMapOvr>
    <a:masterClrMapping/>
  </p:clrMapOvr>
  <p:extLst>
    <p:ext uri="{DCECCB84-F9BA-43D5-87BE-67443E8EF086}">
      <p15:sldGuideLst xmlns:p15="http://schemas.microsoft.com/office/powerpoint/2012/main">
        <p15:guide id="8" orient="horz" pos="1224"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480" userDrawn="1">
          <p15:clr>
            <a:srgbClr val="FBAE40"/>
          </p15:clr>
        </p15:guide>
        <p15:guide id="13" orient="horz" pos="381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955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6" r:id="rId5"/>
    <p:sldLayoutId id="2147483697" r:id="rId6"/>
    <p:sldLayoutId id="2147483695"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teaching.uoregon.edu/starter-syllabus" TargetMode="External"/><Relationship Id="rId1" Type="http://schemas.openxmlformats.org/officeDocument/2006/relationships/slideLayout" Target="../slideLayouts/slideLayout15.xml"/><Relationship Id="rId5" Type="http://schemas.openxmlformats.org/officeDocument/2006/relationships/hyperlink" Target="https://digitalaccessibility.uoregon.edu/training/web" TargetMode="External"/><Relationship Id="rId4" Type="http://schemas.openxmlformats.org/officeDocument/2006/relationships/hyperlink" Target="https://teaching.uoregon.edu/syllabus-essential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4.png"/><Relationship Id="rId1" Type="http://schemas.openxmlformats.org/officeDocument/2006/relationships/slideLayout" Target="../slideLayouts/slideLayout15.xml"/><Relationship Id="rId4" Type="http://schemas.openxmlformats.org/officeDocument/2006/relationships/hyperlink" Target="teaching.uoregon.edu/resources/providing-clear-path-through-your-cours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 Id="rId4" Type="http://schemas.openxmlformats.org/officeDocument/2006/relationships/hyperlink" Target="https://teaching.uoregon.edu/resources/providing-clear-path-through-your-cour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https://teaching.uoregon.edu/term-resources-page" TargetMode="External"/><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15.xml"/><Relationship Id="rId5" Type="http://schemas.openxmlformats.org/officeDocument/2006/relationships/hyperlink" Target="mailto:tep@uoregon.edu" TargetMode="External"/><Relationship Id="rId4" Type="http://schemas.openxmlformats.org/officeDocument/2006/relationships/hyperlink" Target="mailto:jmueller@uoregon.edu"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teaching.uoregon.edu/ge-day-teaching-resources" TargetMode="External"/><Relationship Id="rId2" Type="http://schemas.openxmlformats.org/officeDocument/2006/relationships/image" Target="../media/image18.emf"/><Relationship Id="rId1" Type="http://schemas.openxmlformats.org/officeDocument/2006/relationships/slideLayout" Target="../slideLayouts/slideLayout9.xml"/><Relationship Id="rId4" Type="http://schemas.openxmlformats.org/officeDocument/2006/relationships/hyperlink" Target="teaching.uoregon.edu/uo-course-builder"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06AE-86A7-7ECB-3A18-3DE15B2688FF}"/>
              </a:ext>
            </a:extLst>
          </p:cNvPr>
          <p:cNvSpPr>
            <a:spLocks noGrp="1"/>
          </p:cNvSpPr>
          <p:nvPr>
            <p:ph type="title"/>
          </p:nvPr>
        </p:nvSpPr>
        <p:spPr>
          <a:xfrm>
            <a:off x="723900" y="2038432"/>
            <a:ext cx="7217465" cy="2281187"/>
          </a:xfrm>
          <a:prstGeom prst="rect">
            <a:avLst/>
          </a:prstGeom>
        </p:spPr>
        <p:txBody>
          <a:bodyPr/>
          <a:lstStyle/>
          <a:p>
            <a:r>
              <a:rPr lang="en-US" dirty="0">
                <a:latin typeface="Source Sans Pro Black"/>
                <a:ea typeface="Source Sans Pro Black"/>
              </a:rPr>
              <a:t>Welcome &amp; Getting Oriented</a:t>
            </a:r>
          </a:p>
        </p:txBody>
      </p:sp>
    </p:spTree>
    <p:extLst>
      <p:ext uri="{BB962C8B-B14F-4D97-AF65-F5344CB8AC3E}">
        <p14:creationId xmlns:p14="http://schemas.microsoft.com/office/powerpoint/2010/main" val="387187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EBAD-12E8-2EE9-C625-A423E7EE4913}"/>
              </a:ext>
            </a:extLst>
          </p:cNvPr>
          <p:cNvSpPr>
            <a:spLocks noGrp="1"/>
          </p:cNvSpPr>
          <p:nvPr>
            <p:ph type="title"/>
          </p:nvPr>
        </p:nvSpPr>
        <p:spPr>
          <a:xfrm>
            <a:off x="723900" y="2038432"/>
            <a:ext cx="7837431" cy="2281187"/>
          </a:xfrm>
        </p:spPr>
        <p:txBody>
          <a:bodyPr/>
          <a:lstStyle/>
          <a:p>
            <a:r>
              <a:rPr lang="en-US" dirty="0">
                <a:latin typeface="Source Sans Pro Black"/>
                <a:ea typeface="Source Sans Pro Black"/>
              </a:rPr>
              <a:t>Defining “good” teaching</a:t>
            </a:r>
            <a:endParaRPr lang="en-US" dirty="0">
              <a:ea typeface="Source Sans Pro Black"/>
            </a:endParaRPr>
          </a:p>
        </p:txBody>
      </p:sp>
    </p:spTree>
    <p:extLst>
      <p:ext uri="{BB962C8B-B14F-4D97-AF65-F5344CB8AC3E}">
        <p14:creationId xmlns:p14="http://schemas.microsoft.com/office/powerpoint/2010/main" val="4337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9A42-01A7-C0CC-D4E7-10E7F0ED730C}"/>
              </a:ext>
            </a:extLst>
          </p:cNvPr>
          <p:cNvSpPr>
            <a:spLocks noGrp="1"/>
          </p:cNvSpPr>
          <p:nvPr>
            <p:ph type="ctrTitle"/>
          </p:nvPr>
        </p:nvSpPr>
        <p:spPr>
          <a:xfrm>
            <a:off x="742949" y="85479"/>
            <a:ext cx="10706102" cy="1041214"/>
          </a:xfrm>
        </p:spPr>
        <p:txBody>
          <a:bodyPr/>
          <a:lstStyle/>
          <a:p>
            <a:r>
              <a:rPr lang="en-US" dirty="0">
                <a:latin typeface="Source Sans Pro"/>
                <a:ea typeface="Source Sans Pro"/>
                <a:cs typeface="Arial"/>
              </a:rPr>
              <a:t>How would you describe "good teaching"?</a:t>
            </a:r>
            <a:endParaRPr lang="en-US" dirty="0"/>
          </a:p>
        </p:txBody>
      </p:sp>
      <p:cxnSp>
        <p:nvCxnSpPr>
          <p:cNvPr id="4" name="Straight Connector 3">
            <a:extLst>
              <a:ext uri="{FF2B5EF4-FFF2-40B4-BE49-F238E27FC236}">
                <a16:creationId xmlns:a16="http://schemas.microsoft.com/office/drawing/2014/main" id="{26E1DE9E-B2DE-48FD-9FE8-365910958ED7}"/>
              </a:ext>
              <a:ext uri="{C183D7F6-B498-43B3-948B-1728B52AA6E4}">
                <adec:decorative xmlns:adec="http://schemas.microsoft.com/office/drawing/2017/decorative" val="1"/>
              </a:ext>
            </a:extLst>
          </p:cNvPr>
          <p:cNvCxnSpPr>
            <a:cxnSpLocks/>
          </p:cNvCxnSpPr>
          <p:nvPr/>
        </p:nvCxnSpPr>
        <p:spPr>
          <a:xfrm>
            <a:off x="450874" y="1286029"/>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 name="Picture 6" descr="Toolbox image">
            <a:extLst>
              <a:ext uri="{FF2B5EF4-FFF2-40B4-BE49-F238E27FC236}">
                <a16:creationId xmlns:a16="http://schemas.microsoft.com/office/drawing/2014/main" id="{AC2903A8-9C57-4D97-B2B1-E1A84B260C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667" y="5571971"/>
            <a:ext cx="1367991" cy="1367991"/>
          </a:xfrm>
          <a:prstGeom prst="rect">
            <a:avLst/>
          </a:prstGeom>
        </p:spPr>
      </p:pic>
      <p:sp>
        <p:nvSpPr>
          <p:cNvPr id="8" name="TextBox 7">
            <a:extLst>
              <a:ext uri="{FF2B5EF4-FFF2-40B4-BE49-F238E27FC236}">
                <a16:creationId xmlns:a16="http://schemas.microsoft.com/office/drawing/2014/main" id="{FC07C803-8418-438C-96BD-820FEC35A9A0}"/>
              </a:ext>
            </a:extLst>
          </p:cNvPr>
          <p:cNvSpPr txBox="1"/>
          <p:nvPr/>
        </p:nvSpPr>
        <p:spPr>
          <a:xfrm>
            <a:off x="1374991" y="6068988"/>
            <a:ext cx="1367991"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Padlet</a:t>
            </a:r>
          </a:p>
        </p:txBody>
      </p:sp>
      <p:sp>
        <p:nvSpPr>
          <p:cNvPr id="10" name="TextBox 9">
            <a:extLst>
              <a:ext uri="{FF2B5EF4-FFF2-40B4-BE49-F238E27FC236}">
                <a16:creationId xmlns:a16="http://schemas.microsoft.com/office/drawing/2014/main" id="{9A5255F6-698C-EC44-01CB-1699903FED33}"/>
              </a:ext>
            </a:extLst>
          </p:cNvPr>
          <p:cNvSpPr txBox="1"/>
          <p:nvPr/>
        </p:nvSpPr>
        <p:spPr>
          <a:xfrm>
            <a:off x="603274" y="1582438"/>
            <a:ext cx="4594009" cy="3970318"/>
          </a:xfrm>
          <a:prstGeom prst="rect">
            <a:avLst/>
          </a:prstGeom>
          <a:noFill/>
        </p:spPr>
        <p:txBody>
          <a:bodyPr wrap="square" rtlCol="0">
            <a:spAutoFit/>
          </a:bodyPr>
          <a:lstStyle/>
          <a:p>
            <a:r>
              <a:rPr lang="en-US" sz="2800" dirty="0">
                <a:latin typeface="Source Sans Pro" panose="020B0503030403020204" pitchFamily="34" charset="0"/>
              </a:rPr>
              <a:t>With 2 partners:</a:t>
            </a:r>
          </a:p>
          <a:p>
            <a:r>
              <a:rPr lang="en-US" sz="2800" dirty="0">
                <a:latin typeface="Source Sans Pro" panose="020B0503030403020204" pitchFamily="34" charset="0"/>
              </a:rPr>
              <a:t>Think of an excellent instructor you’ve had. What did they do that made them so good?</a:t>
            </a:r>
          </a:p>
          <a:p>
            <a:endParaRPr lang="en-US" sz="2800" dirty="0">
              <a:latin typeface="Source Sans Pro" panose="020B0503030403020204" pitchFamily="34" charset="0"/>
            </a:endParaRPr>
          </a:p>
          <a:p>
            <a:r>
              <a:rPr lang="en-US" sz="2800" dirty="0">
                <a:latin typeface="Source Sans Pro" panose="020B0503030403020204" pitchFamily="34" charset="0"/>
              </a:rPr>
              <a:t>Go to Padlet site.</a:t>
            </a:r>
          </a:p>
          <a:p>
            <a:r>
              <a:rPr lang="en-US" sz="2800" dirty="0">
                <a:latin typeface="Source Sans Pro" panose="020B0503030403020204" pitchFamily="34" charset="0"/>
              </a:rPr>
              <a:t>Tap the plus, input your ideas!</a:t>
            </a:r>
          </a:p>
        </p:txBody>
      </p:sp>
      <p:sp>
        <p:nvSpPr>
          <p:cNvPr id="5" name="TextBox 4">
            <a:extLst>
              <a:ext uri="{FF2B5EF4-FFF2-40B4-BE49-F238E27FC236}">
                <a16:creationId xmlns:a16="http://schemas.microsoft.com/office/drawing/2014/main" id="{5B629844-6102-5521-504F-1982655946E2}"/>
              </a:ext>
            </a:extLst>
          </p:cNvPr>
          <p:cNvSpPr txBox="1"/>
          <p:nvPr/>
        </p:nvSpPr>
        <p:spPr>
          <a:xfrm>
            <a:off x="5829300" y="4711162"/>
            <a:ext cx="4953000" cy="523220"/>
          </a:xfrm>
          <a:prstGeom prst="rect">
            <a:avLst/>
          </a:prstGeom>
          <a:noFill/>
        </p:spPr>
        <p:txBody>
          <a:bodyPr wrap="square">
            <a:spAutoFit/>
          </a:bodyPr>
          <a:lstStyle/>
          <a:p>
            <a:r>
              <a:rPr lang="en-US" sz="2800" dirty="0">
                <a:latin typeface="Source Sans Pro" panose="020B0503030403020204" pitchFamily="34" charset="0"/>
              </a:rPr>
              <a:t>https://tinyurl.com/5b452b3d</a:t>
            </a:r>
          </a:p>
        </p:txBody>
      </p:sp>
      <p:pic>
        <p:nvPicPr>
          <p:cNvPr id="6" name="Picture 5" descr="QR code linking to Padlet site ">
            <a:extLst>
              <a:ext uri="{FF2B5EF4-FFF2-40B4-BE49-F238E27FC236}">
                <a16:creationId xmlns:a16="http://schemas.microsoft.com/office/drawing/2014/main" id="{780B0ADC-A702-969F-4991-E93196FF2981}"/>
              </a:ext>
            </a:extLst>
          </p:cNvPr>
          <p:cNvPicPr>
            <a:picLocks noChangeAspect="1"/>
          </p:cNvPicPr>
          <p:nvPr/>
        </p:nvPicPr>
        <p:blipFill>
          <a:blip r:embed="rId3"/>
          <a:stretch>
            <a:fillRect/>
          </a:stretch>
        </p:blipFill>
        <p:spPr>
          <a:xfrm>
            <a:off x="7340600" y="1795925"/>
            <a:ext cx="2755900" cy="2755900"/>
          </a:xfrm>
          <a:prstGeom prst="rect">
            <a:avLst/>
          </a:prstGeom>
        </p:spPr>
      </p:pic>
      <p:sp>
        <p:nvSpPr>
          <p:cNvPr id="13" name="Oval 12">
            <a:extLst>
              <a:ext uri="{FF2B5EF4-FFF2-40B4-BE49-F238E27FC236}">
                <a16:creationId xmlns:a16="http://schemas.microsoft.com/office/drawing/2014/main" id="{D4BF8E9B-7571-9438-6347-2A09B3DE37FA}"/>
              </a:ext>
              <a:ext uri="{C183D7F6-B498-43B3-948B-1728B52AA6E4}">
                <adec:decorative xmlns:adec="http://schemas.microsoft.com/office/drawing/2017/decorative" val="1"/>
              </a:ext>
            </a:extLst>
          </p:cNvPr>
          <p:cNvSpPr/>
          <p:nvPr/>
        </p:nvSpPr>
        <p:spPr>
          <a:xfrm>
            <a:off x="4259705" y="5351857"/>
            <a:ext cx="1111044" cy="1086463"/>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a typeface="Calibri"/>
                <a:cs typeface="Calibri"/>
              </a:rPr>
              <a:t>7 min</a:t>
            </a:r>
            <a:endParaRPr lang="en-US" dirty="0">
              <a:solidFill>
                <a:schemeClr val="tx1"/>
              </a:solidFill>
            </a:endParaRPr>
          </a:p>
        </p:txBody>
      </p:sp>
    </p:spTree>
    <p:extLst>
      <p:ext uri="{BB962C8B-B14F-4D97-AF65-F5344CB8AC3E}">
        <p14:creationId xmlns:p14="http://schemas.microsoft.com/office/powerpoint/2010/main" val="18984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9400C-DA07-2FBE-8D10-03E6BDD56E0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A25A50-9516-1905-6F56-2BDA16E30E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19777" y="0"/>
            <a:ext cx="5821323" cy="6224954"/>
          </a:xfrm>
          <a:prstGeom prst="rect">
            <a:avLst/>
          </a:prstGeom>
        </p:spPr>
      </p:pic>
      <p:sp>
        <p:nvSpPr>
          <p:cNvPr id="19" name="Round Diagonal Corner Rectangle 18">
            <a:extLst>
              <a:ext uri="{FF2B5EF4-FFF2-40B4-BE49-F238E27FC236}">
                <a16:creationId xmlns:a16="http://schemas.microsoft.com/office/drawing/2014/main" id="{5D7528CE-9C7A-A627-B77B-A1C03A7ABB0D}"/>
              </a:ext>
              <a:ext uri="{C183D7F6-B498-43B3-948B-1728B52AA6E4}">
                <adec:decorative xmlns:adec="http://schemas.microsoft.com/office/drawing/2017/decorative" val="1"/>
              </a:ext>
            </a:extLst>
          </p:cNvPr>
          <p:cNvSpPr/>
          <p:nvPr/>
        </p:nvSpPr>
        <p:spPr>
          <a:xfrm>
            <a:off x="556785" y="5887495"/>
            <a:ext cx="5821323" cy="600604"/>
          </a:xfrm>
          <a:prstGeom prst="round2DiagRect">
            <a:avLst>
              <a:gd name="adj1" fmla="val 36459"/>
              <a:gd name="adj2" fmla="val 0"/>
            </a:avLst>
          </a:prstGeom>
          <a:solidFill>
            <a:srgbClr val="007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4798D-4F98-C000-6176-42B00A2E7122}"/>
              </a:ext>
            </a:extLst>
          </p:cNvPr>
          <p:cNvSpPr>
            <a:spLocks noGrp="1"/>
          </p:cNvSpPr>
          <p:nvPr>
            <p:ph type="ctrTitle"/>
          </p:nvPr>
        </p:nvSpPr>
        <p:spPr>
          <a:xfrm>
            <a:off x="724847" y="508728"/>
            <a:ext cx="6480625" cy="1042944"/>
          </a:xfrm>
        </p:spPr>
        <p:txBody>
          <a:bodyPr/>
          <a:lstStyle/>
          <a:p>
            <a:r>
              <a:rPr lang="en-US" dirty="0"/>
              <a:t>UO Defines </a:t>
            </a:r>
            <a:br>
              <a:rPr lang="en-US" dirty="0"/>
            </a:br>
            <a:r>
              <a:rPr lang="en-US" dirty="0"/>
              <a:t>Good Teaching As…</a:t>
            </a:r>
          </a:p>
        </p:txBody>
      </p:sp>
      <p:sp>
        <p:nvSpPr>
          <p:cNvPr id="3" name="Text Placeholder 2">
            <a:extLst>
              <a:ext uri="{FF2B5EF4-FFF2-40B4-BE49-F238E27FC236}">
                <a16:creationId xmlns:a16="http://schemas.microsoft.com/office/drawing/2014/main" id="{817040E4-1149-CE48-6FAE-7832564E2A9A}"/>
              </a:ext>
            </a:extLst>
          </p:cNvPr>
          <p:cNvSpPr>
            <a:spLocks noGrp="1"/>
          </p:cNvSpPr>
          <p:nvPr>
            <p:ph type="body" sz="quarter" idx="10"/>
          </p:nvPr>
        </p:nvSpPr>
        <p:spPr>
          <a:xfrm>
            <a:off x="724847" y="1931961"/>
            <a:ext cx="5481989" cy="4573342"/>
          </a:xfrm>
        </p:spPr>
        <p:txBody>
          <a:bodyPr>
            <a:normAutofit/>
          </a:bodyPr>
          <a:lstStyle/>
          <a:p>
            <a:pPr>
              <a:spcAft>
                <a:spcPts val="900"/>
              </a:spcAft>
            </a:pPr>
            <a:r>
              <a:rPr lang="en-US" b="1" dirty="0">
                <a:solidFill>
                  <a:srgbClr val="00702F"/>
                </a:solidFill>
              </a:rPr>
              <a:t>Professional</a:t>
            </a:r>
            <a:r>
              <a:rPr lang="en-US" dirty="0"/>
              <a:t>: Basic practices necessary for a high-quality course.</a:t>
            </a:r>
          </a:p>
          <a:p>
            <a:pPr>
              <a:spcAft>
                <a:spcPts val="900"/>
              </a:spcAft>
            </a:pPr>
            <a:r>
              <a:rPr lang="en-US" b="1" dirty="0">
                <a:solidFill>
                  <a:srgbClr val="00702F"/>
                </a:solidFill>
              </a:rPr>
              <a:t>Inclusive</a:t>
            </a:r>
            <a:r>
              <a:rPr lang="en-US" dirty="0"/>
              <a:t>: Every student belongs and is valued. Materials are diverse and evolving.</a:t>
            </a:r>
          </a:p>
          <a:p>
            <a:pPr>
              <a:spcAft>
                <a:spcPts val="900"/>
              </a:spcAft>
            </a:pPr>
            <a:r>
              <a:rPr lang="en-US" b="1" dirty="0">
                <a:solidFill>
                  <a:srgbClr val="00702F"/>
                </a:solidFill>
              </a:rPr>
              <a:t>Engaged</a:t>
            </a:r>
            <a:r>
              <a:rPr lang="en-US" dirty="0"/>
              <a:t>: </a:t>
            </a:r>
            <a:r>
              <a:rPr lang="en-US" dirty="0">
                <a:latin typeface="Source Sans Pro"/>
                <a:ea typeface="Source Sans Pro"/>
              </a:rPr>
              <a:t>Instructors reflect on and revise their course and teaching strategies.</a:t>
            </a:r>
            <a:endParaRPr lang="en-US" dirty="0"/>
          </a:p>
          <a:p>
            <a:pPr lvl="0">
              <a:spcAft>
                <a:spcPts val="0"/>
              </a:spcAft>
            </a:pPr>
            <a:r>
              <a:rPr lang="en-US" b="1" dirty="0">
                <a:solidFill>
                  <a:srgbClr val="00702F"/>
                </a:solidFill>
              </a:rPr>
              <a:t>Research-informed</a:t>
            </a:r>
            <a:r>
              <a:rPr lang="en-US" dirty="0"/>
              <a:t>: </a:t>
            </a:r>
          </a:p>
          <a:p>
            <a:pPr marL="457200" lvl="0" indent="-182880">
              <a:spcBef>
                <a:spcPts val="0"/>
              </a:spcBef>
              <a:spcAft>
                <a:spcPts val="0"/>
              </a:spcAft>
              <a:buFont typeface="Arial" panose="020B0604020202020204" pitchFamily="34" charset="0"/>
              <a:buChar char="•"/>
            </a:pPr>
            <a:r>
              <a:rPr lang="en-US" dirty="0"/>
              <a:t>Evidence-based teaching strategies</a:t>
            </a:r>
          </a:p>
          <a:p>
            <a:pPr marL="457200" lvl="0" indent="-182880">
              <a:spcBef>
                <a:spcPts val="0"/>
              </a:spcBef>
              <a:spcAft>
                <a:spcPts val="0"/>
              </a:spcAft>
              <a:buFont typeface="Arial" panose="020B0604020202020204" pitchFamily="34" charset="0"/>
              <a:buChar char="•"/>
            </a:pPr>
            <a:r>
              <a:rPr lang="en-US" dirty="0"/>
              <a:t>Models a process or culture of inquiry.</a:t>
            </a:r>
          </a:p>
          <a:p>
            <a:pPr lvl="0" algn="ctr">
              <a:spcBef>
                <a:spcPts val="2800"/>
              </a:spcBef>
              <a:spcAft>
                <a:spcPts val="0"/>
              </a:spcAft>
            </a:pPr>
            <a:r>
              <a:rPr lang="en-US" sz="2000" dirty="0">
                <a:solidFill>
                  <a:srgbClr val="FEE11A"/>
                </a:solidFill>
              </a:rPr>
              <a:t>Learn more:</a:t>
            </a:r>
            <a:r>
              <a:rPr lang="en-US" sz="2000" dirty="0">
                <a:solidFill>
                  <a:schemeClr val="bg1"/>
                </a:solidFill>
              </a:rPr>
              <a:t> https://</a:t>
            </a:r>
            <a:r>
              <a:rPr lang="en-US" sz="2000" dirty="0" err="1">
                <a:solidFill>
                  <a:schemeClr val="bg1"/>
                </a:solidFill>
              </a:rPr>
              <a:t>teaching.uoregon.edu</a:t>
            </a:r>
            <a:r>
              <a:rPr lang="en-US" sz="2000" dirty="0">
                <a:solidFill>
                  <a:schemeClr val="bg1"/>
                </a:solidFill>
              </a:rPr>
              <a:t>/PIERS</a:t>
            </a:r>
          </a:p>
        </p:txBody>
      </p:sp>
      <p:pic>
        <p:nvPicPr>
          <p:cNvPr id="7" name="Picture 6">
            <a:extLst>
              <a:ext uri="{FF2B5EF4-FFF2-40B4-BE49-F238E27FC236}">
                <a16:creationId xmlns:a16="http://schemas.microsoft.com/office/drawing/2014/main" id="{CA823C10-6050-01B7-1376-FB4C3D275F0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069014" y="1242645"/>
            <a:ext cx="2180494" cy="1570895"/>
          </a:xfrm>
          <a:prstGeom prst="rect">
            <a:avLst/>
          </a:prstGeom>
        </p:spPr>
      </p:pic>
      <p:pic>
        <p:nvPicPr>
          <p:cNvPr id="9" name="Picture 8">
            <a:extLst>
              <a:ext uri="{FF2B5EF4-FFF2-40B4-BE49-F238E27FC236}">
                <a16:creationId xmlns:a16="http://schemas.microsoft.com/office/drawing/2014/main" id="{3FC09A6B-C8DD-DBB3-CD3F-E10A89B4C16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909538" y="2110154"/>
            <a:ext cx="2180494" cy="1570894"/>
          </a:xfrm>
          <a:prstGeom prst="rect">
            <a:avLst/>
          </a:prstGeom>
        </p:spPr>
      </p:pic>
      <p:pic>
        <p:nvPicPr>
          <p:cNvPr id="11" name="Picture 10">
            <a:extLst>
              <a:ext uri="{FF2B5EF4-FFF2-40B4-BE49-F238E27FC236}">
                <a16:creationId xmlns:a16="http://schemas.microsoft.com/office/drawing/2014/main" id="{6415512A-2DC5-83C0-28BA-8E7837255F1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069014" y="3048001"/>
            <a:ext cx="2180494" cy="1430214"/>
          </a:xfrm>
          <a:prstGeom prst="rect">
            <a:avLst/>
          </a:prstGeom>
        </p:spPr>
      </p:pic>
      <p:pic>
        <p:nvPicPr>
          <p:cNvPr id="13" name="Picture 12">
            <a:extLst>
              <a:ext uri="{FF2B5EF4-FFF2-40B4-BE49-F238E27FC236}">
                <a16:creationId xmlns:a16="http://schemas.microsoft.com/office/drawing/2014/main" id="{B48F1E6E-0143-C9E2-D907-5860F0F0F86F}"/>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909538" y="3809999"/>
            <a:ext cx="2180494" cy="1570893"/>
          </a:xfrm>
          <a:prstGeom prst="rect">
            <a:avLst/>
          </a:prstGeom>
        </p:spPr>
      </p:pic>
    </p:spTree>
    <p:extLst>
      <p:ext uri="{BB962C8B-B14F-4D97-AF65-F5344CB8AC3E}">
        <p14:creationId xmlns:p14="http://schemas.microsoft.com/office/powerpoint/2010/main" val="8906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EBAD-12E8-2EE9-C625-A423E7EE4913}"/>
              </a:ext>
            </a:extLst>
          </p:cNvPr>
          <p:cNvSpPr>
            <a:spLocks noGrp="1"/>
          </p:cNvSpPr>
          <p:nvPr>
            <p:ph type="title"/>
          </p:nvPr>
        </p:nvSpPr>
        <p:spPr>
          <a:xfrm>
            <a:off x="723900" y="2038432"/>
            <a:ext cx="7837431" cy="2281187"/>
          </a:xfrm>
        </p:spPr>
        <p:txBody>
          <a:bodyPr/>
          <a:lstStyle/>
          <a:p>
            <a:r>
              <a:rPr lang="en-US" dirty="0">
                <a:latin typeface="Source Sans Pro Black"/>
                <a:ea typeface="Source Sans Pro Black"/>
              </a:rPr>
              <a:t>Designing a course: Principles and practices</a:t>
            </a:r>
            <a:endParaRPr lang="en-US" dirty="0">
              <a:ea typeface="Source Sans Pro Black"/>
            </a:endParaRPr>
          </a:p>
        </p:txBody>
      </p:sp>
    </p:spTree>
    <p:extLst>
      <p:ext uri="{BB962C8B-B14F-4D97-AF65-F5344CB8AC3E}">
        <p14:creationId xmlns:p14="http://schemas.microsoft.com/office/powerpoint/2010/main" val="264030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9647712-EB1F-4CED-BAAA-6C58BCCF7D25}"/>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b="-1"/>
          <a:stretch/>
        </p:blipFill>
        <p:spPr bwMode="auto">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E78E95-3281-4BF0-A540-37C6991C198E}"/>
              </a:ext>
            </a:extLst>
          </p:cNvPr>
          <p:cNvSpPr>
            <a:spLocks noGrp="1"/>
          </p:cNvSpPr>
          <p:nvPr>
            <p:ph type="title"/>
          </p:nvPr>
        </p:nvSpPr>
        <p:spPr>
          <a:xfrm>
            <a:off x="609600" y="-1143000"/>
            <a:ext cx="10972800" cy="1143000"/>
          </a:xfrm>
        </p:spPr>
        <p:txBody>
          <a:bodyPr vert="horz" lIns="91440" tIns="45720" rIns="91440" bIns="45720" rtlCol="0" anchor="b">
            <a:normAutofit/>
          </a:bodyPr>
          <a:lstStyle/>
          <a:p>
            <a:r>
              <a:rPr lang="en-US"/>
              <a:t>Students must be engaged in their learning</a:t>
            </a:r>
          </a:p>
        </p:txBody>
      </p:sp>
      <p:sp>
        <p:nvSpPr>
          <p:cNvPr id="11" name="Content Placeholder 2">
            <a:extLst>
              <a:ext uri="{FF2B5EF4-FFF2-40B4-BE49-F238E27FC236}">
                <a16:creationId xmlns:a16="http://schemas.microsoft.com/office/drawing/2014/main" id="{DF417859-B070-4D1B-BB72-701BE8825532}"/>
              </a:ext>
            </a:extLst>
          </p:cNvPr>
          <p:cNvSpPr>
            <a:spLocks noGrp="1"/>
          </p:cNvSpPr>
          <p:nvPr>
            <p:ph idx="1"/>
          </p:nvPr>
        </p:nvSpPr>
        <p:spPr>
          <a:xfrm>
            <a:off x="5905500" y="1155700"/>
            <a:ext cx="5956299" cy="4042038"/>
          </a:xfrm>
        </p:spPr>
        <p:txBody>
          <a:bodyPr anchor="t">
            <a:normAutofit/>
          </a:bodyPr>
          <a:lstStyle/>
          <a:p>
            <a:pPr marL="0" indent="0">
              <a:buNone/>
            </a:pPr>
            <a:r>
              <a:rPr lang="en-US" sz="2400" dirty="0"/>
              <a:t>“Learning is not a spectator sport. Students do not learn much just by sitting in classes listening to teachers, memorizing prepackaged assignments, and spitting out answers. They must </a:t>
            </a:r>
            <a:r>
              <a:rPr lang="en-US" sz="2400" b="1" dirty="0"/>
              <a:t>talk</a:t>
            </a:r>
            <a:r>
              <a:rPr lang="en-US" sz="2400" b="1" dirty="0">
                <a:solidFill>
                  <a:schemeClr val="tx2"/>
                </a:solidFill>
              </a:rPr>
              <a:t> </a:t>
            </a:r>
            <a:r>
              <a:rPr lang="en-US" sz="2400" dirty="0"/>
              <a:t>about what they are learning, </a:t>
            </a:r>
            <a:r>
              <a:rPr lang="en-US" sz="2400" b="1" dirty="0"/>
              <a:t>write</a:t>
            </a:r>
            <a:r>
              <a:rPr lang="en-US" sz="2400" dirty="0"/>
              <a:t> about it, </a:t>
            </a:r>
            <a:r>
              <a:rPr lang="en-US" sz="2400" b="1" dirty="0"/>
              <a:t>relate</a:t>
            </a:r>
            <a:r>
              <a:rPr lang="en-US" sz="2400" dirty="0"/>
              <a:t> it to past experiences and </a:t>
            </a:r>
            <a:r>
              <a:rPr lang="en-US" sz="2400" b="1" dirty="0"/>
              <a:t>apply</a:t>
            </a:r>
            <a:r>
              <a:rPr lang="en-US" sz="2400" dirty="0"/>
              <a:t> it to their daily lives. </a:t>
            </a:r>
            <a:r>
              <a:rPr lang="en-US" sz="2600" b="1" dirty="0">
                <a:solidFill>
                  <a:schemeClr val="tx2"/>
                </a:solidFill>
              </a:rPr>
              <a:t>They must make what they learn part of themselves</a:t>
            </a:r>
            <a:r>
              <a:rPr lang="en-US" sz="2400" dirty="0"/>
              <a:t>.”</a:t>
            </a:r>
          </a:p>
          <a:p>
            <a:pPr marL="0" indent="0">
              <a:buNone/>
            </a:pPr>
            <a:endParaRPr lang="en-US" sz="1800" dirty="0"/>
          </a:p>
          <a:p>
            <a:pPr marL="0" indent="0">
              <a:buNone/>
            </a:pPr>
            <a:r>
              <a:rPr lang="en-US" sz="1800" dirty="0"/>
              <a:t>- Chickering and </a:t>
            </a:r>
            <a:r>
              <a:rPr lang="en-US" sz="1800" dirty="0" err="1"/>
              <a:t>Gamson</a:t>
            </a:r>
            <a:r>
              <a:rPr lang="en-US" sz="1800" dirty="0"/>
              <a:t>, 1987</a:t>
            </a:r>
          </a:p>
          <a:p>
            <a:pPr marL="0" indent="0">
              <a:buNone/>
            </a:pPr>
            <a:endParaRPr lang="en-US" sz="1800" dirty="0"/>
          </a:p>
        </p:txBody>
      </p:sp>
      <p:sp>
        <p:nvSpPr>
          <p:cNvPr id="20" name="TextBox 19">
            <a:extLst>
              <a:ext uri="{FF2B5EF4-FFF2-40B4-BE49-F238E27FC236}">
                <a16:creationId xmlns:a16="http://schemas.microsoft.com/office/drawing/2014/main" id="{CFB2A837-776E-4D2E-A3B8-82B2548080F9}"/>
              </a:ext>
            </a:extLst>
          </p:cNvPr>
          <p:cNvSpPr txBox="1"/>
          <p:nvPr/>
        </p:nvSpPr>
        <p:spPr>
          <a:xfrm>
            <a:off x="3784600" y="6465690"/>
            <a:ext cx="8648273" cy="276999"/>
          </a:xfrm>
          <a:prstGeom prst="rect">
            <a:avLst/>
          </a:prstGeom>
          <a:noFill/>
        </p:spPr>
        <p:txBody>
          <a:bodyPr wrap="square" rtlCol="0">
            <a:spAutoFit/>
          </a:bodyPr>
          <a:lstStyle/>
          <a:p>
            <a:r>
              <a:rPr lang="en-US" sz="1200" dirty="0"/>
              <a:t>Chickering, A. W., and </a:t>
            </a:r>
            <a:r>
              <a:rPr lang="en-US" sz="1200" dirty="0" err="1"/>
              <a:t>Gamson</a:t>
            </a:r>
            <a:r>
              <a:rPr lang="en-US" sz="1200" dirty="0"/>
              <a:t>, Z. F. (1987). “Seven principles for good practice in undergraduate education.” </a:t>
            </a:r>
            <a:r>
              <a:rPr lang="en-US" sz="1200" i="1" dirty="0"/>
              <a:t>AAHE Bulletin</a:t>
            </a:r>
            <a:r>
              <a:rPr lang="en-US" sz="1200" dirty="0"/>
              <a:t>, </a:t>
            </a:r>
            <a:r>
              <a:rPr lang="en-US" sz="1200" i="1" dirty="0"/>
              <a:t>39</a:t>
            </a:r>
            <a:r>
              <a:rPr lang="en-US" sz="1200" dirty="0"/>
              <a:t>, 3-7. </a:t>
            </a:r>
          </a:p>
        </p:txBody>
      </p:sp>
    </p:spTree>
    <p:extLst>
      <p:ext uri="{BB962C8B-B14F-4D97-AF65-F5344CB8AC3E}">
        <p14:creationId xmlns:p14="http://schemas.microsoft.com/office/powerpoint/2010/main" val="39222367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D852-05C1-4D92-8DD9-119A4DE818D2}"/>
              </a:ext>
            </a:extLst>
          </p:cNvPr>
          <p:cNvSpPr>
            <a:spLocks noGrp="1"/>
          </p:cNvSpPr>
          <p:nvPr>
            <p:ph type="title"/>
          </p:nvPr>
        </p:nvSpPr>
        <p:spPr>
          <a:xfrm>
            <a:off x="147446" y="69135"/>
            <a:ext cx="5710535" cy="829992"/>
          </a:xfrm>
        </p:spPr>
        <p:txBody>
          <a:bodyPr>
            <a:noAutofit/>
          </a:bodyPr>
          <a:lstStyle/>
          <a:p>
            <a:pPr algn="l"/>
            <a:r>
              <a:rPr lang="en-US" sz="2800" b="1" dirty="0">
                <a:solidFill>
                  <a:schemeClr val="tx2"/>
                </a:solidFill>
                <a:latin typeface="Source Sans Pro" panose="020B0503030403020204" pitchFamily="34" charset="0"/>
                <a:ea typeface="Source Sans Pro" panose="020B0503030403020204" pitchFamily="34" charset="0"/>
              </a:rPr>
              <a:t>What factors shape student engagement?</a:t>
            </a:r>
          </a:p>
        </p:txBody>
      </p:sp>
      <p:sp>
        <p:nvSpPr>
          <p:cNvPr id="2057" name="Hexagon 2056">
            <a:extLst>
              <a:ext uri="{FF2B5EF4-FFF2-40B4-BE49-F238E27FC236}">
                <a16:creationId xmlns:a16="http://schemas.microsoft.com/office/drawing/2014/main" id="{AEE94A6D-F0D4-4E57-AE0E-E8BCAE30A642}"/>
              </a:ext>
              <a:ext uri="{C183D7F6-B498-43B3-948B-1728B52AA6E4}">
                <adec:decorative xmlns:adec="http://schemas.microsoft.com/office/drawing/2017/decorative" val="1"/>
              </a:ext>
            </a:extLst>
          </p:cNvPr>
          <p:cNvSpPr/>
          <p:nvPr/>
        </p:nvSpPr>
        <p:spPr>
          <a:xfrm>
            <a:off x="5573234" y="2608014"/>
            <a:ext cx="1828258" cy="1493314"/>
          </a:xfrm>
          <a:prstGeom prst="hexagon">
            <a:avLst/>
          </a:prstGeom>
          <a:solidFill>
            <a:schemeClr val="accent1"/>
          </a:solidFill>
          <a:ln w="412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5" name="TextBox 2064">
            <a:extLst>
              <a:ext uri="{FF2B5EF4-FFF2-40B4-BE49-F238E27FC236}">
                <a16:creationId xmlns:a16="http://schemas.microsoft.com/office/drawing/2014/main" id="{E1F2B6FB-093F-4035-84D5-91D604D6C69A}"/>
              </a:ext>
            </a:extLst>
          </p:cNvPr>
          <p:cNvSpPr txBox="1"/>
          <p:nvPr/>
        </p:nvSpPr>
        <p:spPr>
          <a:xfrm>
            <a:off x="5589753" y="2894682"/>
            <a:ext cx="1775677" cy="769441"/>
          </a:xfrm>
          <a:prstGeom prst="rect">
            <a:avLst/>
          </a:prstGeom>
          <a:noFill/>
        </p:spPr>
        <p:txBody>
          <a:bodyPr wrap="square" rtlCol="0">
            <a:spAutoFit/>
          </a:bodyPr>
          <a:lstStyle/>
          <a:p>
            <a:pPr algn="ctr"/>
            <a:r>
              <a:rPr lang="en-US" sz="2200" b="1">
                <a:solidFill>
                  <a:schemeClr val="bg1"/>
                </a:solidFill>
              </a:rPr>
              <a:t>Student Engagement</a:t>
            </a:r>
          </a:p>
        </p:txBody>
      </p:sp>
      <p:sp>
        <p:nvSpPr>
          <p:cNvPr id="3" name="TextBox 2">
            <a:extLst>
              <a:ext uri="{FF2B5EF4-FFF2-40B4-BE49-F238E27FC236}">
                <a16:creationId xmlns:a16="http://schemas.microsoft.com/office/drawing/2014/main" id="{FDB82A7B-2ABD-4BA7-8826-2884A919B542}"/>
              </a:ext>
            </a:extLst>
          </p:cNvPr>
          <p:cNvSpPr txBox="1"/>
          <p:nvPr/>
        </p:nvSpPr>
        <p:spPr>
          <a:xfrm>
            <a:off x="5567049" y="1729361"/>
            <a:ext cx="1904177" cy="830997"/>
          </a:xfrm>
          <a:prstGeom prst="rect">
            <a:avLst/>
          </a:prstGeom>
          <a:noFill/>
        </p:spPr>
        <p:txBody>
          <a:bodyPr wrap="square" rtlCol="0">
            <a:spAutoFit/>
          </a:bodyPr>
          <a:lstStyle/>
          <a:p>
            <a:pPr algn="ctr"/>
            <a:r>
              <a:rPr lang="en-US" sz="2400" b="1" dirty="0">
                <a:solidFill>
                  <a:schemeClr val="tx2"/>
                </a:solidFill>
              </a:rPr>
              <a:t>Information &amp; Ideas</a:t>
            </a:r>
          </a:p>
        </p:txBody>
      </p:sp>
      <p:pic>
        <p:nvPicPr>
          <p:cNvPr id="2058" name="Picture 10">
            <a:extLst>
              <a:ext uri="{FF2B5EF4-FFF2-40B4-BE49-F238E27FC236}">
                <a16:creationId xmlns:a16="http://schemas.microsoft.com/office/drawing/2014/main" id="{8F185E1E-0B61-4270-B25A-27C994FAA37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82192" y="-21149"/>
            <a:ext cx="1650098" cy="16500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AF1F718-748C-4B64-8EBA-319078072474}"/>
              </a:ext>
            </a:extLst>
          </p:cNvPr>
          <p:cNvSpPr txBox="1"/>
          <p:nvPr/>
        </p:nvSpPr>
        <p:spPr>
          <a:xfrm>
            <a:off x="7192738" y="3774432"/>
            <a:ext cx="1775676" cy="461665"/>
          </a:xfrm>
          <a:prstGeom prst="rect">
            <a:avLst/>
          </a:prstGeom>
          <a:noFill/>
        </p:spPr>
        <p:txBody>
          <a:bodyPr wrap="square" rtlCol="0">
            <a:spAutoFit/>
          </a:bodyPr>
          <a:lstStyle/>
          <a:p>
            <a:pPr algn="ctr"/>
            <a:r>
              <a:rPr lang="en-US" sz="2400" b="1" dirty="0">
                <a:solidFill>
                  <a:schemeClr val="tx2"/>
                </a:solidFill>
              </a:rPr>
              <a:t>Experiences</a:t>
            </a:r>
          </a:p>
        </p:txBody>
      </p:sp>
      <p:grpSp>
        <p:nvGrpSpPr>
          <p:cNvPr id="2063" name="Group 2062">
            <a:extLst>
              <a:ext uri="{FF2B5EF4-FFF2-40B4-BE49-F238E27FC236}">
                <a16:creationId xmlns:a16="http://schemas.microsoft.com/office/drawing/2014/main" id="{BACBDD83-6785-4EDE-A914-82996D8D8DBB}"/>
              </a:ext>
              <a:ext uri="{C183D7F6-B498-43B3-948B-1728B52AA6E4}">
                <adec:decorative xmlns:adec="http://schemas.microsoft.com/office/drawing/2017/decorative" val="1"/>
              </a:ext>
            </a:extLst>
          </p:cNvPr>
          <p:cNvGrpSpPr/>
          <p:nvPr/>
        </p:nvGrpSpPr>
        <p:grpSpPr>
          <a:xfrm>
            <a:off x="8731368" y="4005264"/>
            <a:ext cx="2520038" cy="2445750"/>
            <a:chOff x="8884380" y="4165879"/>
            <a:chExt cx="2702060" cy="2702060"/>
          </a:xfrm>
        </p:grpSpPr>
        <p:pic>
          <p:nvPicPr>
            <p:cNvPr id="2054" name="Picture 6" descr="Chat dialogue icon vector illustration | Free SVG">
              <a:extLst>
                <a:ext uri="{FF2B5EF4-FFF2-40B4-BE49-F238E27FC236}">
                  <a16:creationId xmlns:a16="http://schemas.microsoft.com/office/drawing/2014/main" id="{78B9059E-2B20-4D36-93EB-AADAB6F864D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84380" y="4165879"/>
              <a:ext cx="2702060" cy="270206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57D686B-A433-49C4-87E9-4779ED6436D9}"/>
                </a:ext>
              </a:extLst>
            </p:cNvPr>
            <p:cNvSpPr/>
            <p:nvPr/>
          </p:nvSpPr>
          <p:spPr>
            <a:xfrm>
              <a:off x="9342783" y="4577146"/>
              <a:ext cx="1713561" cy="59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98354A5-585A-46E5-A674-469ECA5D6332}"/>
                </a:ext>
              </a:extLst>
            </p:cNvPr>
            <p:cNvSpPr/>
            <p:nvPr/>
          </p:nvSpPr>
          <p:spPr>
            <a:xfrm>
              <a:off x="9847510" y="4729546"/>
              <a:ext cx="1130456" cy="59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4612B8-88D5-4808-8A9A-B1AD386B32E3}"/>
                </a:ext>
              </a:extLst>
            </p:cNvPr>
            <p:cNvSpPr/>
            <p:nvPr/>
          </p:nvSpPr>
          <p:spPr>
            <a:xfrm>
              <a:off x="10482661" y="4801216"/>
              <a:ext cx="152400" cy="59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Ideas Icons - Download Free Vector Icons | Noun Project">
              <a:extLst>
                <a:ext uri="{FF2B5EF4-FFF2-40B4-BE49-F238E27FC236}">
                  <a16:creationId xmlns:a16="http://schemas.microsoft.com/office/drawing/2014/main" id="{C7B29569-FD74-4598-BECD-41C993C7F4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26758" y="4298890"/>
              <a:ext cx="1335117" cy="13351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and Drawn Lightbulb Icons - Download Free Vector Icons | Noun Project">
              <a:extLst>
                <a:ext uri="{FF2B5EF4-FFF2-40B4-BE49-F238E27FC236}">
                  <a16:creationId xmlns:a16="http://schemas.microsoft.com/office/drawing/2014/main" id="{937B715C-998D-490E-89AD-104FB4A185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73455" y="4923213"/>
              <a:ext cx="313447" cy="313447"/>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22953F1B-309C-43A1-B0E8-6678AA5BC6BA}"/>
              </a:ext>
            </a:extLst>
          </p:cNvPr>
          <p:cNvSpPr txBox="1"/>
          <p:nvPr/>
        </p:nvSpPr>
        <p:spPr>
          <a:xfrm>
            <a:off x="4239935" y="3776230"/>
            <a:ext cx="1514514" cy="461665"/>
          </a:xfrm>
          <a:prstGeom prst="rect">
            <a:avLst/>
          </a:prstGeom>
          <a:noFill/>
        </p:spPr>
        <p:txBody>
          <a:bodyPr wrap="square" rtlCol="0">
            <a:spAutoFit/>
          </a:bodyPr>
          <a:lstStyle/>
          <a:p>
            <a:pPr algn="ctr"/>
            <a:r>
              <a:rPr lang="en-US" sz="2400" b="1" dirty="0">
                <a:solidFill>
                  <a:schemeClr val="tx2"/>
                </a:solidFill>
              </a:rPr>
              <a:t>Reflection</a:t>
            </a:r>
          </a:p>
        </p:txBody>
      </p:sp>
      <p:pic>
        <p:nvPicPr>
          <p:cNvPr id="2060" name="Picture 12">
            <a:extLst>
              <a:ext uri="{FF2B5EF4-FFF2-40B4-BE49-F238E27FC236}">
                <a16:creationId xmlns:a16="http://schemas.microsoft.com/office/drawing/2014/main" id="{63D40C9C-D840-41A9-B353-BD62E33F302C}"/>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09345" y="4318278"/>
            <a:ext cx="2410172" cy="17021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48B4388-1850-48C0-A28A-BA8E74DD297D}"/>
              </a:ext>
            </a:extLst>
          </p:cNvPr>
          <p:cNvSpPr txBox="1"/>
          <p:nvPr/>
        </p:nvSpPr>
        <p:spPr>
          <a:xfrm>
            <a:off x="7024976" y="2742783"/>
            <a:ext cx="1335116" cy="461665"/>
          </a:xfrm>
          <a:prstGeom prst="rect">
            <a:avLst/>
          </a:prstGeom>
          <a:noFill/>
        </p:spPr>
        <p:txBody>
          <a:bodyPr wrap="square" rtlCol="0">
            <a:spAutoFit/>
          </a:bodyPr>
          <a:lstStyle/>
          <a:p>
            <a:pPr algn="ctr"/>
            <a:r>
              <a:rPr lang="en-US" sz="2400" b="1" dirty="0">
                <a:solidFill>
                  <a:schemeClr val="accent6"/>
                </a:solidFill>
              </a:rPr>
              <a:t>Value</a:t>
            </a:r>
          </a:p>
        </p:txBody>
      </p:sp>
      <p:pic>
        <p:nvPicPr>
          <p:cNvPr id="2052" name="Picture 4">
            <a:extLst>
              <a:ext uri="{FF2B5EF4-FFF2-40B4-BE49-F238E27FC236}">
                <a16:creationId xmlns:a16="http://schemas.microsoft.com/office/drawing/2014/main" id="{11516340-E7B6-41D4-8BA2-2CD5A5855152}"/>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52622" y="1397879"/>
            <a:ext cx="1939508" cy="19395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2AD8087-2CAE-4BE5-A3CF-93580479934C}"/>
              </a:ext>
            </a:extLst>
          </p:cNvPr>
          <p:cNvSpPr txBox="1"/>
          <p:nvPr/>
        </p:nvSpPr>
        <p:spPr>
          <a:xfrm>
            <a:off x="5607454" y="4274846"/>
            <a:ext cx="1835922" cy="461665"/>
          </a:xfrm>
          <a:prstGeom prst="rect">
            <a:avLst/>
          </a:prstGeom>
          <a:noFill/>
        </p:spPr>
        <p:txBody>
          <a:bodyPr wrap="square" rtlCol="0">
            <a:spAutoFit/>
          </a:bodyPr>
          <a:lstStyle/>
          <a:p>
            <a:pPr algn="ctr"/>
            <a:r>
              <a:rPr lang="en-US" sz="2400" b="1" dirty="0">
                <a:solidFill>
                  <a:schemeClr val="accent6"/>
                </a:solidFill>
              </a:rPr>
              <a:t>Self-Efficacy</a:t>
            </a:r>
          </a:p>
        </p:txBody>
      </p:sp>
      <p:grpSp>
        <p:nvGrpSpPr>
          <p:cNvPr id="14" name="Group 13">
            <a:extLst>
              <a:ext uri="{FF2B5EF4-FFF2-40B4-BE49-F238E27FC236}">
                <a16:creationId xmlns:a16="http://schemas.microsoft.com/office/drawing/2014/main" id="{CEB7D503-3C70-49EE-ACC7-DCE35C681DDA}"/>
              </a:ext>
              <a:ext uri="{C183D7F6-B498-43B3-948B-1728B52AA6E4}">
                <adec:decorative xmlns:adec="http://schemas.microsoft.com/office/drawing/2017/decorative" val="1"/>
              </a:ext>
            </a:extLst>
          </p:cNvPr>
          <p:cNvGrpSpPr/>
          <p:nvPr/>
        </p:nvGrpSpPr>
        <p:grpSpPr>
          <a:xfrm>
            <a:off x="5549455" y="4829320"/>
            <a:ext cx="1776737" cy="1905000"/>
            <a:chOff x="5156601" y="4872432"/>
            <a:chExt cx="1905000" cy="1905000"/>
          </a:xfrm>
        </p:grpSpPr>
        <p:pic>
          <p:nvPicPr>
            <p:cNvPr id="2056" name="Picture 8" descr="Ideas Icons - Download Free Vector Icons | Noun Project">
              <a:extLst>
                <a:ext uri="{FF2B5EF4-FFF2-40B4-BE49-F238E27FC236}">
                  <a16:creationId xmlns:a16="http://schemas.microsoft.com/office/drawing/2014/main" id="{F9BBC998-4345-451D-8D04-F3A4CA05A65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56601" y="487243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583E38-D9EA-4C7A-82FB-07711A4FE826}"/>
                </a:ext>
              </a:extLst>
            </p:cNvPr>
            <p:cNvSpPr/>
            <p:nvPr/>
          </p:nvSpPr>
          <p:spPr>
            <a:xfrm>
              <a:off x="6203016" y="5625548"/>
              <a:ext cx="237541" cy="4572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CE86C4F-4224-42C0-83AF-B4C90FCEE0B7}"/>
              </a:ext>
            </a:extLst>
          </p:cNvPr>
          <p:cNvSpPr txBox="1"/>
          <p:nvPr/>
        </p:nvSpPr>
        <p:spPr>
          <a:xfrm>
            <a:off x="3923030" y="2738894"/>
            <a:ext cx="1828257" cy="461665"/>
          </a:xfrm>
          <a:prstGeom prst="rect">
            <a:avLst/>
          </a:prstGeom>
          <a:noFill/>
        </p:spPr>
        <p:txBody>
          <a:bodyPr wrap="square" rtlCol="0">
            <a:spAutoFit/>
          </a:bodyPr>
          <a:lstStyle/>
          <a:p>
            <a:pPr algn="ctr"/>
            <a:r>
              <a:rPr lang="en-US" sz="2400" b="1" dirty="0">
                <a:solidFill>
                  <a:schemeClr val="accent6"/>
                </a:solidFill>
              </a:rPr>
              <a:t>Environment</a:t>
            </a:r>
          </a:p>
        </p:txBody>
      </p:sp>
      <p:grpSp>
        <p:nvGrpSpPr>
          <p:cNvPr id="2059" name="Group 2058">
            <a:extLst>
              <a:ext uri="{FF2B5EF4-FFF2-40B4-BE49-F238E27FC236}">
                <a16:creationId xmlns:a16="http://schemas.microsoft.com/office/drawing/2014/main" id="{98DCB603-4975-48CA-8FD9-F93FEEC75720}"/>
              </a:ext>
              <a:ext uri="{C183D7F6-B498-43B3-948B-1728B52AA6E4}">
                <adec:decorative xmlns:adec="http://schemas.microsoft.com/office/drawing/2017/decorative" val="1"/>
              </a:ext>
            </a:extLst>
          </p:cNvPr>
          <p:cNvGrpSpPr/>
          <p:nvPr/>
        </p:nvGrpSpPr>
        <p:grpSpPr>
          <a:xfrm>
            <a:off x="2088585" y="1658768"/>
            <a:ext cx="1828259" cy="1829034"/>
            <a:chOff x="1940473" y="1148449"/>
            <a:chExt cx="2143125" cy="2143125"/>
          </a:xfrm>
        </p:grpSpPr>
        <p:pic>
          <p:nvPicPr>
            <p:cNvPr id="3076" name="Picture 4" descr="Stylized atom | Free SVG">
              <a:extLst>
                <a:ext uri="{FF2B5EF4-FFF2-40B4-BE49-F238E27FC236}">
                  <a16:creationId xmlns:a16="http://schemas.microsoft.com/office/drawing/2014/main" id="{4D9BDC57-A054-4DDE-8E01-3ADD0B62D62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940473" y="114844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ight bulb lightbulb outline free clipart images - Clipartix">
              <a:extLst>
                <a:ext uri="{FF2B5EF4-FFF2-40B4-BE49-F238E27FC236}">
                  <a16:creationId xmlns:a16="http://schemas.microsoft.com/office/drawing/2014/main" id="{F3DBF955-5DD5-4DC1-ACA7-07D5392D99C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801036" y="1885970"/>
              <a:ext cx="421997" cy="6680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6" name="Group 2065" descr="Citations of sources: Barkley's Student Engagement Techniques, Finak's Creating Significant Learning Experiences, and Ambrose et al's How Learning Works.">
            <a:extLst>
              <a:ext uri="{FF2B5EF4-FFF2-40B4-BE49-F238E27FC236}">
                <a16:creationId xmlns:a16="http://schemas.microsoft.com/office/drawing/2014/main" id="{B4297586-9919-475D-8E9A-E204DBB4BC4F}"/>
              </a:ext>
            </a:extLst>
          </p:cNvPr>
          <p:cNvGrpSpPr/>
          <p:nvPr/>
        </p:nvGrpSpPr>
        <p:grpSpPr>
          <a:xfrm>
            <a:off x="40753" y="1257299"/>
            <a:ext cx="1199482" cy="5520135"/>
            <a:chOff x="40753" y="613635"/>
            <a:chExt cx="1199482" cy="6163800"/>
          </a:xfrm>
        </p:grpSpPr>
        <p:sp>
          <p:nvSpPr>
            <p:cNvPr id="6" name="TextBox 5">
              <a:extLst>
                <a:ext uri="{FF2B5EF4-FFF2-40B4-BE49-F238E27FC236}">
                  <a16:creationId xmlns:a16="http://schemas.microsoft.com/office/drawing/2014/main" id="{69CF4366-47AC-453D-99C2-A491B3B8521F}"/>
                </a:ext>
              </a:extLst>
            </p:cNvPr>
            <p:cNvSpPr txBox="1"/>
            <p:nvPr/>
          </p:nvSpPr>
          <p:spPr>
            <a:xfrm rot="16200000">
              <a:off x="-2862449" y="3628011"/>
              <a:ext cx="6052625" cy="246221"/>
            </a:xfrm>
            <a:prstGeom prst="rect">
              <a:avLst/>
            </a:prstGeom>
            <a:noFill/>
          </p:spPr>
          <p:txBody>
            <a:bodyPr wrap="square" rtlCol="0">
              <a:spAutoFit/>
            </a:bodyPr>
            <a:lstStyle/>
            <a:p>
              <a:r>
                <a:rPr lang="en-US" sz="1000"/>
                <a:t>Barkley, E.F. (2010). </a:t>
              </a:r>
              <a:r>
                <a:rPr lang="en-US" sz="1000" i="1"/>
                <a:t>Student Engagement Techniques: A handbook for college faculty</a:t>
              </a:r>
              <a:r>
                <a:rPr lang="en-US" sz="1000"/>
                <a:t>. San Francisco: Jossey-Bass.</a:t>
              </a:r>
            </a:p>
          </p:txBody>
        </p:sp>
        <p:sp>
          <p:nvSpPr>
            <p:cNvPr id="7" name="TextBox 6">
              <a:extLst>
                <a:ext uri="{FF2B5EF4-FFF2-40B4-BE49-F238E27FC236}">
                  <a16:creationId xmlns:a16="http://schemas.microsoft.com/office/drawing/2014/main" id="{ADC1420D-C351-4889-A321-C7E49635D356}"/>
                </a:ext>
              </a:extLst>
            </p:cNvPr>
            <p:cNvSpPr txBox="1"/>
            <p:nvPr/>
          </p:nvSpPr>
          <p:spPr>
            <a:xfrm rot="16200000">
              <a:off x="-2377532" y="3607717"/>
              <a:ext cx="5939320" cy="400110"/>
            </a:xfrm>
            <a:prstGeom prst="rect">
              <a:avLst/>
            </a:prstGeom>
            <a:noFill/>
          </p:spPr>
          <p:txBody>
            <a:bodyPr wrap="square" rtlCol="0">
              <a:spAutoFit/>
            </a:bodyPr>
            <a:lstStyle/>
            <a:p>
              <a:r>
                <a:rPr lang="en-US" sz="1000" dirty="0"/>
                <a:t>Fink, L.D. (2003). </a:t>
              </a:r>
              <a:r>
                <a:rPr lang="en-US" sz="1000" i="1" dirty="0"/>
                <a:t>Creating significant learning experiences: An integrated approach to designing college courses</a:t>
              </a:r>
              <a:r>
                <a:rPr lang="en-US" sz="1000" dirty="0"/>
                <a:t>. San Francisco: Jossey-Bass.</a:t>
              </a:r>
            </a:p>
          </p:txBody>
        </p:sp>
        <p:sp>
          <p:nvSpPr>
            <p:cNvPr id="8" name="TextBox 7">
              <a:extLst>
                <a:ext uri="{FF2B5EF4-FFF2-40B4-BE49-F238E27FC236}">
                  <a16:creationId xmlns:a16="http://schemas.microsoft.com/office/drawing/2014/main" id="{396AAAC9-E6B8-4300-8DC4-384352737E64}"/>
                </a:ext>
              </a:extLst>
            </p:cNvPr>
            <p:cNvSpPr txBox="1"/>
            <p:nvPr/>
          </p:nvSpPr>
          <p:spPr>
            <a:xfrm rot="16200000">
              <a:off x="-2041720" y="3495480"/>
              <a:ext cx="6163800" cy="400110"/>
            </a:xfrm>
            <a:prstGeom prst="rect">
              <a:avLst/>
            </a:prstGeom>
            <a:noFill/>
          </p:spPr>
          <p:txBody>
            <a:bodyPr wrap="square" rtlCol="0">
              <a:spAutoFit/>
            </a:bodyPr>
            <a:lstStyle/>
            <a:p>
              <a:r>
                <a:rPr lang="en-US" sz="1000" dirty="0"/>
                <a:t>Ambrose, S.A., Bridges, M.W., DiPietro, M., Lovett, M.C., and Norman, M.K. (2010). </a:t>
              </a:r>
              <a:r>
                <a:rPr lang="en-US" sz="1000" i="1" dirty="0"/>
                <a:t>How learning works: Seven research-based principles for smart teaching</a:t>
              </a:r>
              <a:r>
                <a:rPr lang="en-US" sz="1000" dirty="0"/>
                <a:t>. San Francisco: Jossey-Bass.</a:t>
              </a:r>
            </a:p>
          </p:txBody>
        </p:sp>
      </p:grpSp>
    </p:spTree>
    <p:extLst>
      <p:ext uri="{BB962C8B-B14F-4D97-AF65-F5344CB8AC3E}">
        <p14:creationId xmlns:p14="http://schemas.microsoft.com/office/powerpoint/2010/main" val="142218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9"/>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2066"/>
                                        </p:tgtEl>
                                        <p:attrNameLst>
                                          <p:attrName>style.visibility</p:attrName>
                                        </p:attrNameLst>
                                      </p:cBhvr>
                                      <p:to>
                                        <p:strVal val="visible"/>
                                      </p:to>
                                    </p:set>
                                    <p:animEffect transition="in" filter="fade">
                                      <p:cBhvr>
                                        <p:cTn id="41"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1" grpId="0"/>
      <p:bldP spid="18"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816" y="222321"/>
            <a:ext cx="11066303" cy="865762"/>
          </a:xfrm>
        </p:spPr>
        <p:txBody>
          <a:bodyPr>
            <a:noAutofit/>
          </a:bodyPr>
          <a:lstStyle/>
          <a:p>
            <a:r>
              <a:rPr lang="en-US" b="1" dirty="0">
                <a:solidFill>
                  <a:schemeClr val="tx2"/>
                </a:solidFill>
                <a:latin typeface="Source Sans Pro" panose="020B0503030403020204" pitchFamily="34" charset="0"/>
                <a:ea typeface="Source Sans Pro" panose="020B0503030403020204" pitchFamily="34" charset="0"/>
              </a:rPr>
              <a:t>Checklist for Planning: Learning activities </a:t>
            </a:r>
          </a:p>
        </p:txBody>
      </p:sp>
      <p:sp>
        <p:nvSpPr>
          <p:cNvPr id="3" name="Content Placeholder 2"/>
          <p:cNvSpPr>
            <a:spLocks noGrp="1"/>
          </p:cNvSpPr>
          <p:nvPr>
            <p:ph idx="1"/>
          </p:nvPr>
        </p:nvSpPr>
        <p:spPr>
          <a:xfrm>
            <a:off x="811588" y="1088083"/>
            <a:ext cx="10643280" cy="5007323"/>
          </a:xfrm>
          <a:custGeom>
            <a:avLst/>
            <a:gdLst>
              <a:gd name="connsiteX0" fmla="*/ 0 w 10643280"/>
              <a:gd name="connsiteY0" fmla="*/ 0 h 5007323"/>
              <a:gd name="connsiteX1" fmla="*/ 665205 w 10643280"/>
              <a:gd name="connsiteY1" fmla="*/ 0 h 5007323"/>
              <a:gd name="connsiteX2" fmla="*/ 1436843 w 10643280"/>
              <a:gd name="connsiteY2" fmla="*/ 0 h 5007323"/>
              <a:gd name="connsiteX3" fmla="*/ 2208481 w 10643280"/>
              <a:gd name="connsiteY3" fmla="*/ 0 h 5007323"/>
              <a:gd name="connsiteX4" fmla="*/ 3086551 w 10643280"/>
              <a:gd name="connsiteY4" fmla="*/ 0 h 5007323"/>
              <a:gd name="connsiteX5" fmla="*/ 3751756 w 10643280"/>
              <a:gd name="connsiteY5" fmla="*/ 0 h 5007323"/>
              <a:gd name="connsiteX6" fmla="*/ 4523394 w 10643280"/>
              <a:gd name="connsiteY6" fmla="*/ 0 h 5007323"/>
              <a:gd name="connsiteX7" fmla="*/ 5188599 w 10643280"/>
              <a:gd name="connsiteY7" fmla="*/ 0 h 5007323"/>
              <a:gd name="connsiteX8" fmla="*/ 5853804 w 10643280"/>
              <a:gd name="connsiteY8" fmla="*/ 0 h 5007323"/>
              <a:gd name="connsiteX9" fmla="*/ 6519009 w 10643280"/>
              <a:gd name="connsiteY9" fmla="*/ 0 h 5007323"/>
              <a:gd name="connsiteX10" fmla="*/ 6864916 w 10643280"/>
              <a:gd name="connsiteY10" fmla="*/ 0 h 5007323"/>
              <a:gd name="connsiteX11" fmla="*/ 7636553 w 10643280"/>
              <a:gd name="connsiteY11" fmla="*/ 0 h 5007323"/>
              <a:gd name="connsiteX12" fmla="*/ 7982460 w 10643280"/>
              <a:gd name="connsiteY12" fmla="*/ 0 h 5007323"/>
              <a:gd name="connsiteX13" fmla="*/ 8647665 w 10643280"/>
              <a:gd name="connsiteY13" fmla="*/ 0 h 5007323"/>
              <a:gd name="connsiteX14" fmla="*/ 9525736 w 10643280"/>
              <a:gd name="connsiteY14" fmla="*/ 0 h 5007323"/>
              <a:gd name="connsiteX15" fmla="*/ 10643280 w 10643280"/>
              <a:gd name="connsiteY15" fmla="*/ 0 h 5007323"/>
              <a:gd name="connsiteX16" fmla="*/ 10643280 w 10643280"/>
              <a:gd name="connsiteY16" fmla="*/ 675989 h 5007323"/>
              <a:gd name="connsiteX17" fmla="*/ 10643280 w 10643280"/>
              <a:gd name="connsiteY17" fmla="*/ 1201758 h 5007323"/>
              <a:gd name="connsiteX18" fmla="*/ 10643280 w 10643280"/>
              <a:gd name="connsiteY18" fmla="*/ 1727526 h 5007323"/>
              <a:gd name="connsiteX19" fmla="*/ 10643280 w 10643280"/>
              <a:gd name="connsiteY19" fmla="*/ 2353442 h 5007323"/>
              <a:gd name="connsiteX20" fmla="*/ 10643280 w 10643280"/>
              <a:gd name="connsiteY20" fmla="*/ 2979357 h 5007323"/>
              <a:gd name="connsiteX21" fmla="*/ 10643280 w 10643280"/>
              <a:gd name="connsiteY21" fmla="*/ 3555199 h 5007323"/>
              <a:gd name="connsiteX22" fmla="*/ 10643280 w 10643280"/>
              <a:gd name="connsiteY22" fmla="*/ 4281261 h 5007323"/>
              <a:gd name="connsiteX23" fmla="*/ 10643280 w 10643280"/>
              <a:gd name="connsiteY23" fmla="*/ 5007323 h 5007323"/>
              <a:gd name="connsiteX24" fmla="*/ 9765209 w 10643280"/>
              <a:gd name="connsiteY24" fmla="*/ 5007323 h 5007323"/>
              <a:gd name="connsiteX25" fmla="*/ 8993572 w 10643280"/>
              <a:gd name="connsiteY25" fmla="*/ 5007323 h 5007323"/>
              <a:gd name="connsiteX26" fmla="*/ 8647665 w 10643280"/>
              <a:gd name="connsiteY26" fmla="*/ 5007323 h 5007323"/>
              <a:gd name="connsiteX27" fmla="*/ 7769594 w 10643280"/>
              <a:gd name="connsiteY27" fmla="*/ 5007323 h 5007323"/>
              <a:gd name="connsiteX28" fmla="*/ 7210822 w 10643280"/>
              <a:gd name="connsiteY28" fmla="*/ 5007323 h 5007323"/>
              <a:gd name="connsiteX29" fmla="*/ 6439184 w 10643280"/>
              <a:gd name="connsiteY29" fmla="*/ 5007323 h 5007323"/>
              <a:gd name="connsiteX30" fmla="*/ 6093278 w 10643280"/>
              <a:gd name="connsiteY30" fmla="*/ 5007323 h 5007323"/>
              <a:gd name="connsiteX31" fmla="*/ 5215207 w 10643280"/>
              <a:gd name="connsiteY31" fmla="*/ 5007323 h 5007323"/>
              <a:gd name="connsiteX32" fmla="*/ 4656435 w 10643280"/>
              <a:gd name="connsiteY32" fmla="*/ 5007323 h 5007323"/>
              <a:gd name="connsiteX33" fmla="*/ 3991230 w 10643280"/>
              <a:gd name="connsiteY33" fmla="*/ 5007323 h 5007323"/>
              <a:gd name="connsiteX34" fmla="*/ 3538891 w 10643280"/>
              <a:gd name="connsiteY34" fmla="*/ 5007323 h 5007323"/>
              <a:gd name="connsiteX35" fmla="*/ 2767253 w 10643280"/>
              <a:gd name="connsiteY35" fmla="*/ 5007323 h 5007323"/>
              <a:gd name="connsiteX36" fmla="*/ 1889182 w 10643280"/>
              <a:gd name="connsiteY36" fmla="*/ 5007323 h 5007323"/>
              <a:gd name="connsiteX37" fmla="*/ 1330410 w 10643280"/>
              <a:gd name="connsiteY37" fmla="*/ 5007323 h 5007323"/>
              <a:gd name="connsiteX38" fmla="*/ 0 w 10643280"/>
              <a:gd name="connsiteY38" fmla="*/ 5007323 h 5007323"/>
              <a:gd name="connsiteX39" fmla="*/ 0 w 10643280"/>
              <a:gd name="connsiteY39" fmla="*/ 4381408 h 5007323"/>
              <a:gd name="connsiteX40" fmla="*/ 0 w 10643280"/>
              <a:gd name="connsiteY40" fmla="*/ 3755492 h 5007323"/>
              <a:gd name="connsiteX41" fmla="*/ 0 w 10643280"/>
              <a:gd name="connsiteY41" fmla="*/ 3079504 h 5007323"/>
              <a:gd name="connsiteX42" fmla="*/ 0 w 10643280"/>
              <a:gd name="connsiteY42" fmla="*/ 2453588 h 5007323"/>
              <a:gd name="connsiteX43" fmla="*/ 0 w 10643280"/>
              <a:gd name="connsiteY43" fmla="*/ 1777600 h 5007323"/>
              <a:gd name="connsiteX44" fmla="*/ 0 w 10643280"/>
              <a:gd name="connsiteY44" fmla="*/ 1101611 h 5007323"/>
              <a:gd name="connsiteX45" fmla="*/ 0 w 10643280"/>
              <a:gd name="connsiteY45" fmla="*/ 0 h 50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643280" h="5007323" fill="none" extrusionOk="0">
                <a:moveTo>
                  <a:pt x="0" y="0"/>
                </a:moveTo>
                <a:cubicBezTo>
                  <a:pt x="281136" y="-12456"/>
                  <a:pt x="448989" y="-7838"/>
                  <a:pt x="665205" y="0"/>
                </a:cubicBezTo>
                <a:cubicBezTo>
                  <a:pt x="881422" y="7838"/>
                  <a:pt x="1275123" y="7281"/>
                  <a:pt x="1436843" y="0"/>
                </a:cubicBezTo>
                <a:cubicBezTo>
                  <a:pt x="1598563" y="-7281"/>
                  <a:pt x="1847964" y="-20948"/>
                  <a:pt x="2208481" y="0"/>
                </a:cubicBezTo>
                <a:cubicBezTo>
                  <a:pt x="2568998" y="20948"/>
                  <a:pt x="2676568" y="-5970"/>
                  <a:pt x="3086551" y="0"/>
                </a:cubicBezTo>
                <a:cubicBezTo>
                  <a:pt x="3496534" y="5970"/>
                  <a:pt x="3577163" y="-23853"/>
                  <a:pt x="3751756" y="0"/>
                </a:cubicBezTo>
                <a:cubicBezTo>
                  <a:pt x="3926350" y="23853"/>
                  <a:pt x="4259211" y="35159"/>
                  <a:pt x="4523394" y="0"/>
                </a:cubicBezTo>
                <a:cubicBezTo>
                  <a:pt x="4787577" y="-35159"/>
                  <a:pt x="4963561" y="21711"/>
                  <a:pt x="5188599" y="0"/>
                </a:cubicBezTo>
                <a:cubicBezTo>
                  <a:pt x="5413637" y="-21711"/>
                  <a:pt x="5660058" y="-25668"/>
                  <a:pt x="5853804" y="0"/>
                </a:cubicBezTo>
                <a:cubicBezTo>
                  <a:pt x="6047551" y="25668"/>
                  <a:pt x="6247057" y="-5188"/>
                  <a:pt x="6519009" y="0"/>
                </a:cubicBezTo>
                <a:cubicBezTo>
                  <a:pt x="6790962" y="5188"/>
                  <a:pt x="6787297" y="11881"/>
                  <a:pt x="6864916" y="0"/>
                </a:cubicBezTo>
                <a:cubicBezTo>
                  <a:pt x="6942535" y="-11881"/>
                  <a:pt x="7378318" y="5397"/>
                  <a:pt x="7636553" y="0"/>
                </a:cubicBezTo>
                <a:cubicBezTo>
                  <a:pt x="7894788" y="-5397"/>
                  <a:pt x="7887039" y="-7703"/>
                  <a:pt x="7982460" y="0"/>
                </a:cubicBezTo>
                <a:cubicBezTo>
                  <a:pt x="8077881" y="7703"/>
                  <a:pt x="8388973" y="18455"/>
                  <a:pt x="8647665" y="0"/>
                </a:cubicBezTo>
                <a:cubicBezTo>
                  <a:pt x="8906358" y="-18455"/>
                  <a:pt x="9229704" y="-30735"/>
                  <a:pt x="9525736" y="0"/>
                </a:cubicBezTo>
                <a:cubicBezTo>
                  <a:pt x="9821768" y="30735"/>
                  <a:pt x="10149908" y="10541"/>
                  <a:pt x="10643280" y="0"/>
                </a:cubicBezTo>
                <a:cubicBezTo>
                  <a:pt x="10649419" y="305344"/>
                  <a:pt x="10667836" y="518574"/>
                  <a:pt x="10643280" y="675989"/>
                </a:cubicBezTo>
                <a:cubicBezTo>
                  <a:pt x="10618724" y="833404"/>
                  <a:pt x="10637242" y="980301"/>
                  <a:pt x="10643280" y="1201758"/>
                </a:cubicBezTo>
                <a:cubicBezTo>
                  <a:pt x="10649318" y="1423215"/>
                  <a:pt x="10643174" y="1619168"/>
                  <a:pt x="10643280" y="1727526"/>
                </a:cubicBezTo>
                <a:cubicBezTo>
                  <a:pt x="10643386" y="1835884"/>
                  <a:pt x="10647162" y="2096280"/>
                  <a:pt x="10643280" y="2353442"/>
                </a:cubicBezTo>
                <a:cubicBezTo>
                  <a:pt x="10639398" y="2610604"/>
                  <a:pt x="10644206" y="2802965"/>
                  <a:pt x="10643280" y="2979357"/>
                </a:cubicBezTo>
                <a:cubicBezTo>
                  <a:pt x="10642354" y="3155749"/>
                  <a:pt x="10635358" y="3432637"/>
                  <a:pt x="10643280" y="3555199"/>
                </a:cubicBezTo>
                <a:cubicBezTo>
                  <a:pt x="10651202" y="3677761"/>
                  <a:pt x="10674028" y="4057000"/>
                  <a:pt x="10643280" y="4281261"/>
                </a:cubicBezTo>
                <a:cubicBezTo>
                  <a:pt x="10612532" y="4505522"/>
                  <a:pt x="10629067" y="4754240"/>
                  <a:pt x="10643280" y="5007323"/>
                </a:cubicBezTo>
                <a:cubicBezTo>
                  <a:pt x="10270417" y="5008158"/>
                  <a:pt x="10055848" y="4983177"/>
                  <a:pt x="9765209" y="5007323"/>
                </a:cubicBezTo>
                <a:cubicBezTo>
                  <a:pt x="9474570" y="5031469"/>
                  <a:pt x="9347286" y="5016738"/>
                  <a:pt x="8993572" y="5007323"/>
                </a:cubicBezTo>
                <a:cubicBezTo>
                  <a:pt x="8639858" y="4997908"/>
                  <a:pt x="8817977" y="5009113"/>
                  <a:pt x="8647665" y="5007323"/>
                </a:cubicBezTo>
                <a:cubicBezTo>
                  <a:pt x="8477353" y="5005533"/>
                  <a:pt x="8074038" y="4964484"/>
                  <a:pt x="7769594" y="5007323"/>
                </a:cubicBezTo>
                <a:cubicBezTo>
                  <a:pt x="7465150" y="5050162"/>
                  <a:pt x="7461627" y="4995600"/>
                  <a:pt x="7210822" y="5007323"/>
                </a:cubicBezTo>
                <a:cubicBezTo>
                  <a:pt x="6960017" y="5019046"/>
                  <a:pt x="6595443" y="4969158"/>
                  <a:pt x="6439184" y="5007323"/>
                </a:cubicBezTo>
                <a:cubicBezTo>
                  <a:pt x="6282925" y="5045488"/>
                  <a:pt x="6193430" y="5020974"/>
                  <a:pt x="6093278" y="5007323"/>
                </a:cubicBezTo>
                <a:cubicBezTo>
                  <a:pt x="5993126" y="4993672"/>
                  <a:pt x="5439102" y="5017311"/>
                  <a:pt x="5215207" y="5007323"/>
                </a:cubicBezTo>
                <a:cubicBezTo>
                  <a:pt x="4991312" y="4997335"/>
                  <a:pt x="4877770" y="4991991"/>
                  <a:pt x="4656435" y="5007323"/>
                </a:cubicBezTo>
                <a:cubicBezTo>
                  <a:pt x="4435100" y="5022655"/>
                  <a:pt x="4291752" y="4987884"/>
                  <a:pt x="3991230" y="5007323"/>
                </a:cubicBezTo>
                <a:cubicBezTo>
                  <a:pt x="3690708" y="5026762"/>
                  <a:pt x="3739408" y="5016066"/>
                  <a:pt x="3538891" y="5007323"/>
                </a:cubicBezTo>
                <a:cubicBezTo>
                  <a:pt x="3338374" y="4998580"/>
                  <a:pt x="3051648" y="5003681"/>
                  <a:pt x="2767253" y="5007323"/>
                </a:cubicBezTo>
                <a:cubicBezTo>
                  <a:pt x="2482858" y="5010965"/>
                  <a:pt x="2321097" y="4994071"/>
                  <a:pt x="1889182" y="5007323"/>
                </a:cubicBezTo>
                <a:cubicBezTo>
                  <a:pt x="1457267" y="5020575"/>
                  <a:pt x="1558079" y="5030129"/>
                  <a:pt x="1330410" y="5007323"/>
                </a:cubicBezTo>
                <a:cubicBezTo>
                  <a:pt x="1102741" y="4984517"/>
                  <a:pt x="621683" y="5027995"/>
                  <a:pt x="0" y="5007323"/>
                </a:cubicBezTo>
                <a:cubicBezTo>
                  <a:pt x="-23606" y="4865593"/>
                  <a:pt x="21688" y="4596730"/>
                  <a:pt x="0" y="4381408"/>
                </a:cubicBezTo>
                <a:cubicBezTo>
                  <a:pt x="-21688" y="4166086"/>
                  <a:pt x="-14130" y="3967282"/>
                  <a:pt x="0" y="3755492"/>
                </a:cubicBezTo>
                <a:cubicBezTo>
                  <a:pt x="14130" y="3543702"/>
                  <a:pt x="-13502" y="3359591"/>
                  <a:pt x="0" y="3079504"/>
                </a:cubicBezTo>
                <a:cubicBezTo>
                  <a:pt x="13502" y="2799417"/>
                  <a:pt x="13138" y="2665957"/>
                  <a:pt x="0" y="2453588"/>
                </a:cubicBezTo>
                <a:cubicBezTo>
                  <a:pt x="-13138" y="2241219"/>
                  <a:pt x="28824" y="1969404"/>
                  <a:pt x="0" y="1777600"/>
                </a:cubicBezTo>
                <a:cubicBezTo>
                  <a:pt x="-28824" y="1585796"/>
                  <a:pt x="32787" y="1313278"/>
                  <a:pt x="0" y="1101611"/>
                </a:cubicBezTo>
                <a:cubicBezTo>
                  <a:pt x="-32787" y="889944"/>
                  <a:pt x="41764" y="341192"/>
                  <a:pt x="0" y="0"/>
                </a:cubicBezTo>
                <a:close/>
              </a:path>
              <a:path w="10643280" h="5007323" stroke="0" extrusionOk="0">
                <a:moveTo>
                  <a:pt x="0" y="0"/>
                </a:moveTo>
                <a:cubicBezTo>
                  <a:pt x="170958" y="-4727"/>
                  <a:pt x="300278" y="-5556"/>
                  <a:pt x="558772" y="0"/>
                </a:cubicBezTo>
                <a:cubicBezTo>
                  <a:pt x="817266" y="5556"/>
                  <a:pt x="817772" y="13865"/>
                  <a:pt x="904679" y="0"/>
                </a:cubicBezTo>
                <a:cubicBezTo>
                  <a:pt x="991586" y="-13865"/>
                  <a:pt x="1577294" y="34477"/>
                  <a:pt x="1782749" y="0"/>
                </a:cubicBezTo>
                <a:cubicBezTo>
                  <a:pt x="1988204" y="-34477"/>
                  <a:pt x="2136981" y="-10690"/>
                  <a:pt x="2341522" y="0"/>
                </a:cubicBezTo>
                <a:cubicBezTo>
                  <a:pt x="2546063" y="10690"/>
                  <a:pt x="2780629" y="-10664"/>
                  <a:pt x="2900294" y="0"/>
                </a:cubicBezTo>
                <a:cubicBezTo>
                  <a:pt x="3019959" y="10664"/>
                  <a:pt x="3491721" y="25908"/>
                  <a:pt x="3778364" y="0"/>
                </a:cubicBezTo>
                <a:cubicBezTo>
                  <a:pt x="4065007" y="-25908"/>
                  <a:pt x="4029062" y="-18288"/>
                  <a:pt x="4230704" y="0"/>
                </a:cubicBezTo>
                <a:cubicBezTo>
                  <a:pt x="4432346" y="18288"/>
                  <a:pt x="4888010" y="4160"/>
                  <a:pt x="5108774" y="0"/>
                </a:cubicBezTo>
                <a:cubicBezTo>
                  <a:pt x="5329538" y="-4160"/>
                  <a:pt x="5562388" y="-5060"/>
                  <a:pt x="5986845" y="0"/>
                </a:cubicBezTo>
                <a:cubicBezTo>
                  <a:pt x="6411302" y="5060"/>
                  <a:pt x="6482748" y="-24924"/>
                  <a:pt x="6652050" y="0"/>
                </a:cubicBezTo>
                <a:cubicBezTo>
                  <a:pt x="6821353" y="24924"/>
                  <a:pt x="7091464" y="-33262"/>
                  <a:pt x="7530121" y="0"/>
                </a:cubicBezTo>
                <a:cubicBezTo>
                  <a:pt x="7968778" y="33262"/>
                  <a:pt x="7893532" y="19699"/>
                  <a:pt x="8088893" y="0"/>
                </a:cubicBezTo>
                <a:cubicBezTo>
                  <a:pt x="8284254" y="-19699"/>
                  <a:pt x="8419115" y="-18417"/>
                  <a:pt x="8647665" y="0"/>
                </a:cubicBezTo>
                <a:cubicBezTo>
                  <a:pt x="8876215" y="18417"/>
                  <a:pt x="9066774" y="13927"/>
                  <a:pt x="9419303" y="0"/>
                </a:cubicBezTo>
                <a:cubicBezTo>
                  <a:pt x="9771832" y="-13927"/>
                  <a:pt x="9720322" y="4164"/>
                  <a:pt x="9978075" y="0"/>
                </a:cubicBezTo>
                <a:cubicBezTo>
                  <a:pt x="10235828" y="-4164"/>
                  <a:pt x="10353327" y="29327"/>
                  <a:pt x="10643280" y="0"/>
                </a:cubicBezTo>
                <a:cubicBezTo>
                  <a:pt x="10628597" y="175934"/>
                  <a:pt x="10616122" y="367747"/>
                  <a:pt x="10643280" y="726062"/>
                </a:cubicBezTo>
                <a:cubicBezTo>
                  <a:pt x="10670438" y="1084377"/>
                  <a:pt x="10620944" y="1139461"/>
                  <a:pt x="10643280" y="1402050"/>
                </a:cubicBezTo>
                <a:cubicBezTo>
                  <a:pt x="10665616" y="1664639"/>
                  <a:pt x="10620984" y="1795595"/>
                  <a:pt x="10643280" y="2078039"/>
                </a:cubicBezTo>
                <a:cubicBezTo>
                  <a:pt x="10665576" y="2360483"/>
                  <a:pt x="10649222" y="2343365"/>
                  <a:pt x="10643280" y="2553735"/>
                </a:cubicBezTo>
                <a:cubicBezTo>
                  <a:pt x="10637338" y="2764105"/>
                  <a:pt x="10649831" y="2920417"/>
                  <a:pt x="10643280" y="3079504"/>
                </a:cubicBezTo>
                <a:cubicBezTo>
                  <a:pt x="10636729" y="3238591"/>
                  <a:pt x="10609691" y="3525277"/>
                  <a:pt x="10643280" y="3755492"/>
                </a:cubicBezTo>
                <a:cubicBezTo>
                  <a:pt x="10676869" y="3985707"/>
                  <a:pt x="10659345" y="4185794"/>
                  <a:pt x="10643280" y="4331334"/>
                </a:cubicBezTo>
                <a:cubicBezTo>
                  <a:pt x="10627215" y="4476874"/>
                  <a:pt x="10660993" y="4762730"/>
                  <a:pt x="10643280" y="5007323"/>
                </a:cubicBezTo>
                <a:cubicBezTo>
                  <a:pt x="10351940" y="5007854"/>
                  <a:pt x="10082330" y="4996831"/>
                  <a:pt x="9871642" y="5007323"/>
                </a:cubicBezTo>
                <a:cubicBezTo>
                  <a:pt x="9660954" y="5017815"/>
                  <a:pt x="9698187" y="5020368"/>
                  <a:pt x="9525736" y="5007323"/>
                </a:cubicBezTo>
                <a:cubicBezTo>
                  <a:pt x="9353285" y="4994278"/>
                  <a:pt x="9192059" y="4976813"/>
                  <a:pt x="8860531" y="5007323"/>
                </a:cubicBezTo>
                <a:cubicBezTo>
                  <a:pt x="8529003" y="5037833"/>
                  <a:pt x="8548831" y="5008069"/>
                  <a:pt x="8408191" y="5007323"/>
                </a:cubicBezTo>
                <a:cubicBezTo>
                  <a:pt x="8267551" y="5006577"/>
                  <a:pt x="7969223" y="4976966"/>
                  <a:pt x="7636553" y="5007323"/>
                </a:cubicBezTo>
                <a:cubicBezTo>
                  <a:pt x="7303883" y="5037680"/>
                  <a:pt x="7309605" y="5002556"/>
                  <a:pt x="7184214" y="5007323"/>
                </a:cubicBezTo>
                <a:cubicBezTo>
                  <a:pt x="7058823" y="5012090"/>
                  <a:pt x="6739453" y="4998032"/>
                  <a:pt x="6412576" y="5007323"/>
                </a:cubicBezTo>
                <a:cubicBezTo>
                  <a:pt x="6085699" y="5016614"/>
                  <a:pt x="6221669" y="5007347"/>
                  <a:pt x="6066670" y="5007323"/>
                </a:cubicBezTo>
                <a:cubicBezTo>
                  <a:pt x="5911671" y="5007299"/>
                  <a:pt x="5678412" y="4988137"/>
                  <a:pt x="5295032" y="5007323"/>
                </a:cubicBezTo>
                <a:cubicBezTo>
                  <a:pt x="4911652" y="5026509"/>
                  <a:pt x="5014906" y="5023492"/>
                  <a:pt x="4842692" y="5007323"/>
                </a:cubicBezTo>
                <a:cubicBezTo>
                  <a:pt x="4670478" y="4991154"/>
                  <a:pt x="4629336" y="5003903"/>
                  <a:pt x="4496786" y="5007323"/>
                </a:cubicBezTo>
                <a:cubicBezTo>
                  <a:pt x="4364236" y="5010743"/>
                  <a:pt x="4228184" y="5017182"/>
                  <a:pt x="4044446" y="5007323"/>
                </a:cubicBezTo>
                <a:cubicBezTo>
                  <a:pt x="3860708" y="4997464"/>
                  <a:pt x="3591529" y="5040590"/>
                  <a:pt x="3272809" y="5007323"/>
                </a:cubicBezTo>
                <a:cubicBezTo>
                  <a:pt x="2954089" y="4974056"/>
                  <a:pt x="3003528" y="5028727"/>
                  <a:pt x="2820469" y="5007323"/>
                </a:cubicBezTo>
                <a:cubicBezTo>
                  <a:pt x="2637410" y="4985919"/>
                  <a:pt x="2618959" y="5019455"/>
                  <a:pt x="2474563" y="5007323"/>
                </a:cubicBezTo>
                <a:cubicBezTo>
                  <a:pt x="2330167" y="4995191"/>
                  <a:pt x="2130792" y="5012966"/>
                  <a:pt x="2022223" y="5007323"/>
                </a:cubicBezTo>
                <a:cubicBezTo>
                  <a:pt x="1913654" y="5001680"/>
                  <a:pt x="1686248" y="4998006"/>
                  <a:pt x="1463451" y="5007323"/>
                </a:cubicBezTo>
                <a:cubicBezTo>
                  <a:pt x="1240654" y="5016640"/>
                  <a:pt x="1102389" y="5023489"/>
                  <a:pt x="798246" y="5007323"/>
                </a:cubicBezTo>
                <a:cubicBezTo>
                  <a:pt x="494104" y="4991157"/>
                  <a:pt x="227731" y="5029200"/>
                  <a:pt x="0" y="5007323"/>
                </a:cubicBezTo>
                <a:cubicBezTo>
                  <a:pt x="3540" y="4703296"/>
                  <a:pt x="22436" y="4639765"/>
                  <a:pt x="0" y="4281261"/>
                </a:cubicBezTo>
                <a:cubicBezTo>
                  <a:pt x="-22436" y="3922757"/>
                  <a:pt x="-23692" y="3933007"/>
                  <a:pt x="0" y="3655346"/>
                </a:cubicBezTo>
                <a:cubicBezTo>
                  <a:pt x="23692" y="3377685"/>
                  <a:pt x="19344" y="3263746"/>
                  <a:pt x="0" y="3029430"/>
                </a:cubicBezTo>
                <a:cubicBezTo>
                  <a:pt x="-19344" y="2795114"/>
                  <a:pt x="2374" y="2544198"/>
                  <a:pt x="0" y="2403515"/>
                </a:cubicBezTo>
                <a:cubicBezTo>
                  <a:pt x="-2374" y="2262832"/>
                  <a:pt x="19215" y="2080907"/>
                  <a:pt x="0" y="1777600"/>
                </a:cubicBezTo>
                <a:cubicBezTo>
                  <a:pt x="-19215" y="1474294"/>
                  <a:pt x="-25317" y="1467636"/>
                  <a:pt x="0" y="1201758"/>
                </a:cubicBezTo>
                <a:cubicBezTo>
                  <a:pt x="25317" y="935880"/>
                  <a:pt x="45554" y="518120"/>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1219033472">
                  <ask:type>
                    <ask:lineSketchFreehand/>
                  </ask:type>
                </ask:lineSketchStyleProps>
              </a:ext>
            </a:extLst>
          </a:ln>
          <a:effectLst>
            <a:outerShdw blurRad="50800" dist="63500" dir="10800000" algn="r" rotWithShape="0">
              <a:prstClr val="black">
                <a:alpha val="40000"/>
              </a:prstClr>
            </a:outerShdw>
          </a:effectLst>
        </p:spPr>
        <p:txBody>
          <a:bodyPr>
            <a:normAutofit/>
          </a:bodyPr>
          <a:lstStyle/>
          <a:p>
            <a:pPr marL="0" indent="0">
              <a:buNone/>
            </a:pPr>
            <a:r>
              <a:rPr lang="en-US" sz="3200" b="1" u="sng" dirty="0">
                <a:solidFill>
                  <a:schemeClr val="accent1">
                    <a:lumMod val="50000"/>
                  </a:schemeClr>
                </a:solidFill>
                <a:latin typeface="Source Sans Pro" panose="020B0503030403020204" pitchFamily="34" charset="0"/>
                <a:ea typeface="Source Sans Pro" panose="020B0503030403020204" pitchFamily="34" charset="0"/>
              </a:rPr>
              <a:t>Active Learning</a:t>
            </a:r>
          </a:p>
          <a:p>
            <a:pPr>
              <a:spcBef>
                <a:spcPts val="1968"/>
              </a:spcBef>
              <a:buFont typeface="Wingdings" charset="2"/>
              <a:buChar char="q"/>
            </a:pPr>
            <a:r>
              <a:rPr lang="en-US" sz="2800" b="1" dirty="0">
                <a:latin typeface="Source Sans Pro" panose="020B0503030403020204" pitchFamily="34" charset="0"/>
                <a:ea typeface="Source Sans Pro" panose="020B0503030403020204" pitchFamily="34" charset="0"/>
              </a:rPr>
              <a:t>Information and Ideas</a:t>
            </a:r>
            <a:r>
              <a:rPr lang="en-US" sz="2800" dirty="0">
                <a:latin typeface="Source Sans Pro" panose="020B0503030403020204" pitchFamily="34" charset="0"/>
                <a:ea typeface="Source Sans Pro" panose="020B0503030403020204" pitchFamily="34" charset="0"/>
              </a:rPr>
              <a:t>: How are students engaging content? </a:t>
            </a:r>
            <a:r>
              <a:rPr lang="en-US" sz="2400" dirty="0">
                <a:solidFill>
                  <a:schemeClr val="accent5"/>
                </a:solidFill>
                <a:latin typeface="Source Sans Pro" panose="020B0503030403020204" pitchFamily="34" charset="0"/>
                <a:ea typeface="Source Sans Pro" panose="020B0503030403020204" pitchFamily="34" charset="0"/>
              </a:rPr>
              <a:t>[lecture, reading, research, discussion, etc.]</a:t>
            </a:r>
            <a:endParaRPr lang="en-US" sz="2800" dirty="0">
              <a:solidFill>
                <a:schemeClr val="accent5"/>
              </a:solidFill>
              <a:latin typeface="Source Sans Pro" panose="020B0503030403020204" pitchFamily="34" charset="0"/>
              <a:ea typeface="Source Sans Pro" panose="020B0503030403020204" pitchFamily="34" charset="0"/>
            </a:endParaRPr>
          </a:p>
          <a:p>
            <a:pPr>
              <a:spcBef>
                <a:spcPts val="1968"/>
              </a:spcBef>
              <a:buFont typeface="Wingdings" charset="2"/>
              <a:buChar char="q"/>
            </a:pPr>
            <a:r>
              <a:rPr lang="en-US" sz="2800" b="1" dirty="0">
                <a:latin typeface="Source Sans Pro" panose="020B0503030403020204" pitchFamily="34" charset="0"/>
                <a:ea typeface="Source Sans Pro" panose="020B0503030403020204" pitchFamily="34" charset="0"/>
              </a:rPr>
              <a:t>Experiences</a:t>
            </a:r>
            <a:r>
              <a:rPr lang="en-US" sz="2800" dirty="0">
                <a:latin typeface="Source Sans Pro" panose="020B0503030403020204" pitchFamily="34" charset="0"/>
                <a:ea typeface="Source Sans Pro" panose="020B0503030403020204" pitchFamily="34" charset="0"/>
              </a:rPr>
              <a:t>: What are students “doing” or “observing” to bring content to life and make it “theirs”? </a:t>
            </a:r>
            <a:r>
              <a:rPr lang="en-US" sz="2400" dirty="0">
                <a:solidFill>
                  <a:schemeClr val="accent5"/>
                </a:solidFill>
                <a:latin typeface="Source Sans Pro" panose="020B0503030403020204" pitchFamily="34" charset="0"/>
                <a:ea typeface="Source Sans Pro" panose="020B0503030403020204" pitchFamily="34" charset="0"/>
              </a:rPr>
              <a:t>[activities, exercises, assignments, etc.]</a:t>
            </a:r>
            <a:endParaRPr lang="en-US" dirty="0">
              <a:solidFill>
                <a:schemeClr val="accent5"/>
              </a:solidFill>
              <a:latin typeface="Source Sans Pro" panose="020B0503030403020204" pitchFamily="34" charset="0"/>
              <a:ea typeface="Source Sans Pro" panose="020B0503030403020204" pitchFamily="34" charset="0"/>
            </a:endParaRPr>
          </a:p>
          <a:p>
            <a:pPr>
              <a:spcBef>
                <a:spcPts val="1968"/>
              </a:spcBef>
              <a:buFont typeface="Wingdings" charset="2"/>
              <a:buChar char="q"/>
            </a:pPr>
            <a:r>
              <a:rPr lang="en-US" sz="2800" b="1" dirty="0">
                <a:latin typeface="Source Sans Pro" panose="020B0503030403020204" pitchFamily="34" charset="0"/>
                <a:ea typeface="Source Sans Pro" panose="020B0503030403020204" pitchFamily="34" charset="0"/>
              </a:rPr>
              <a:t>Reflection</a:t>
            </a:r>
            <a:r>
              <a:rPr lang="en-US" sz="2800" dirty="0">
                <a:latin typeface="Source Sans Pro" panose="020B0503030403020204" pitchFamily="34" charset="0"/>
                <a:ea typeface="Source Sans Pro" panose="020B0503030403020204" pitchFamily="34" charset="0"/>
              </a:rPr>
              <a:t>: How are students being asked to determine, for themselves, the meaning and significance of their learning experiences? </a:t>
            </a:r>
            <a:r>
              <a:rPr lang="en-US" sz="2400" dirty="0">
                <a:solidFill>
                  <a:schemeClr val="accent5"/>
                </a:solidFill>
                <a:latin typeface="Source Sans Pro" panose="020B0503030403020204" pitchFamily="34" charset="0"/>
                <a:ea typeface="Source Sans Pro" panose="020B0503030403020204" pitchFamily="34" charset="0"/>
              </a:rPr>
              <a:t>[debriefs, journals, portfolios, metacognitive exercises, etc.] </a:t>
            </a:r>
          </a:p>
          <a:p>
            <a:endParaRPr lang="en-US" dirty="0"/>
          </a:p>
        </p:txBody>
      </p:sp>
    </p:spTree>
    <p:extLst>
      <p:ext uri="{BB962C8B-B14F-4D97-AF65-F5344CB8AC3E}">
        <p14:creationId xmlns:p14="http://schemas.microsoft.com/office/powerpoint/2010/main" val="9745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3238" y="210485"/>
            <a:ext cx="9431425" cy="1143000"/>
          </a:xfrm>
        </p:spPr>
        <p:txBody>
          <a:bodyPr/>
          <a:lstStyle/>
          <a:p>
            <a:r>
              <a:rPr lang="en-US" b="1" dirty="0">
                <a:solidFill>
                  <a:schemeClr val="tx2"/>
                </a:solidFill>
                <a:latin typeface="Source Sans Pro" panose="020B0503030403020204" pitchFamily="34" charset="0"/>
                <a:ea typeface="Source Sans Pro" panose="020B0503030403020204" pitchFamily="34" charset="0"/>
              </a:rPr>
              <a:t>Checklist for Planning: Motivation </a:t>
            </a:r>
          </a:p>
        </p:txBody>
      </p:sp>
      <p:sp>
        <p:nvSpPr>
          <p:cNvPr id="4" name="Content Placeholder 2">
            <a:extLst>
              <a:ext uri="{FF2B5EF4-FFF2-40B4-BE49-F238E27FC236}">
                <a16:creationId xmlns:a16="http://schemas.microsoft.com/office/drawing/2014/main" id="{7A266BC2-54B2-4CBA-A90E-A8AB1EF627E4}"/>
              </a:ext>
            </a:extLst>
          </p:cNvPr>
          <p:cNvSpPr txBox="1">
            <a:spLocks/>
          </p:cNvSpPr>
          <p:nvPr/>
        </p:nvSpPr>
        <p:spPr>
          <a:xfrm>
            <a:off x="791136" y="1090395"/>
            <a:ext cx="10643616" cy="4814084"/>
          </a:xfrm>
          <a:custGeom>
            <a:avLst/>
            <a:gdLst>
              <a:gd name="connsiteX0" fmla="*/ 0 w 10643616"/>
              <a:gd name="connsiteY0" fmla="*/ 0 h 4814084"/>
              <a:gd name="connsiteX1" fmla="*/ 665226 w 10643616"/>
              <a:gd name="connsiteY1" fmla="*/ 0 h 4814084"/>
              <a:gd name="connsiteX2" fmla="*/ 1436888 w 10643616"/>
              <a:gd name="connsiteY2" fmla="*/ 0 h 4814084"/>
              <a:gd name="connsiteX3" fmla="*/ 2208550 w 10643616"/>
              <a:gd name="connsiteY3" fmla="*/ 0 h 4814084"/>
              <a:gd name="connsiteX4" fmla="*/ 3086649 w 10643616"/>
              <a:gd name="connsiteY4" fmla="*/ 0 h 4814084"/>
              <a:gd name="connsiteX5" fmla="*/ 3751875 w 10643616"/>
              <a:gd name="connsiteY5" fmla="*/ 0 h 4814084"/>
              <a:gd name="connsiteX6" fmla="*/ 4523537 w 10643616"/>
              <a:gd name="connsiteY6" fmla="*/ 0 h 4814084"/>
              <a:gd name="connsiteX7" fmla="*/ 5188763 w 10643616"/>
              <a:gd name="connsiteY7" fmla="*/ 0 h 4814084"/>
              <a:gd name="connsiteX8" fmla="*/ 5853989 w 10643616"/>
              <a:gd name="connsiteY8" fmla="*/ 0 h 4814084"/>
              <a:gd name="connsiteX9" fmla="*/ 6519215 w 10643616"/>
              <a:gd name="connsiteY9" fmla="*/ 0 h 4814084"/>
              <a:gd name="connsiteX10" fmla="*/ 6865132 w 10643616"/>
              <a:gd name="connsiteY10" fmla="*/ 0 h 4814084"/>
              <a:gd name="connsiteX11" fmla="*/ 7636794 w 10643616"/>
              <a:gd name="connsiteY11" fmla="*/ 0 h 4814084"/>
              <a:gd name="connsiteX12" fmla="*/ 7982712 w 10643616"/>
              <a:gd name="connsiteY12" fmla="*/ 0 h 4814084"/>
              <a:gd name="connsiteX13" fmla="*/ 8647938 w 10643616"/>
              <a:gd name="connsiteY13" fmla="*/ 0 h 4814084"/>
              <a:gd name="connsiteX14" fmla="*/ 9526036 w 10643616"/>
              <a:gd name="connsiteY14" fmla="*/ 0 h 4814084"/>
              <a:gd name="connsiteX15" fmla="*/ 10643616 w 10643616"/>
              <a:gd name="connsiteY15" fmla="*/ 0 h 4814084"/>
              <a:gd name="connsiteX16" fmla="*/ 10643616 w 10643616"/>
              <a:gd name="connsiteY16" fmla="*/ 735867 h 4814084"/>
              <a:gd name="connsiteX17" fmla="*/ 10643616 w 10643616"/>
              <a:gd name="connsiteY17" fmla="*/ 1327312 h 4814084"/>
              <a:gd name="connsiteX18" fmla="*/ 10643616 w 10643616"/>
              <a:gd name="connsiteY18" fmla="*/ 1918756 h 4814084"/>
              <a:gd name="connsiteX19" fmla="*/ 10643616 w 10643616"/>
              <a:gd name="connsiteY19" fmla="*/ 2606483 h 4814084"/>
              <a:gd name="connsiteX20" fmla="*/ 10643616 w 10643616"/>
              <a:gd name="connsiteY20" fmla="*/ 3294209 h 4814084"/>
              <a:gd name="connsiteX21" fmla="*/ 10643616 w 10643616"/>
              <a:gd name="connsiteY21" fmla="*/ 3933794 h 4814084"/>
              <a:gd name="connsiteX22" fmla="*/ 10643616 w 10643616"/>
              <a:gd name="connsiteY22" fmla="*/ 4814084 h 4814084"/>
              <a:gd name="connsiteX23" fmla="*/ 10191262 w 10643616"/>
              <a:gd name="connsiteY23" fmla="*/ 4814084 h 4814084"/>
              <a:gd name="connsiteX24" fmla="*/ 9526036 w 10643616"/>
              <a:gd name="connsiteY24" fmla="*/ 4814084 h 4814084"/>
              <a:gd name="connsiteX25" fmla="*/ 8754374 w 10643616"/>
              <a:gd name="connsiteY25" fmla="*/ 4814084 h 4814084"/>
              <a:gd name="connsiteX26" fmla="*/ 8408457 w 10643616"/>
              <a:gd name="connsiteY26" fmla="*/ 4814084 h 4814084"/>
              <a:gd name="connsiteX27" fmla="*/ 7530358 w 10643616"/>
              <a:gd name="connsiteY27" fmla="*/ 4814084 h 4814084"/>
              <a:gd name="connsiteX28" fmla="*/ 6971568 w 10643616"/>
              <a:gd name="connsiteY28" fmla="*/ 4814084 h 4814084"/>
              <a:gd name="connsiteX29" fmla="*/ 6199906 w 10643616"/>
              <a:gd name="connsiteY29" fmla="*/ 4814084 h 4814084"/>
              <a:gd name="connsiteX30" fmla="*/ 5853989 w 10643616"/>
              <a:gd name="connsiteY30" fmla="*/ 4814084 h 4814084"/>
              <a:gd name="connsiteX31" fmla="*/ 4975890 w 10643616"/>
              <a:gd name="connsiteY31" fmla="*/ 4814084 h 4814084"/>
              <a:gd name="connsiteX32" fmla="*/ 4417101 w 10643616"/>
              <a:gd name="connsiteY32" fmla="*/ 4814084 h 4814084"/>
              <a:gd name="connsiteX33" fmla="*/ 3751875 w 10643616"/>
              <a:gd name="connsiteY33" fmla="*/ 4814084 h 4814084"/>
              <a:gd name="connsiteX34" fmla="*/ 3299521 w 10643616"/>
              <a:gd name="connsiteY34" fmla="*/ 4814084 h 4814084"/>
              <a:gd name="connsiteX35" fmla="*/ 2527859 w 10643616"/>
              <a:gd name="connsiteY35" fmla="*/ 4814084 h 4814084"/>
              <a:gd name="connsiteX36" fmla="*/ 1649760 w 10643616"/>
              <a:gd name="connsiteY36" fmla="*/ 4814084 h 4814084"/>
              <a:gd name="connsiteX37" fmla="*/ 1090971 w 10643616"/>
              <a:gd name="connsiteY37" fmla="*/ 4814084 h 4814084"/>
              <a:gd name="connsiteX38" fmla="*/ 0 w 10643616"/>
              <a:gd name="connsiteY38" fmla="*/ 4814084 h 4814084"/>
              <a:gd name="connsiteX39" fmla="*/ 0 w 10643616"/>
              <a:gd name="connsiteY39" fmla="*/ 4126358 h 4814084"/>
              <a:gd name="connsiteX40" fmla="*/ 0 w 10643616"/>
              <a:gd name="connsiteY40" fmla="*/ 3438631 h 4814084"/>
              <a:gd name="connsiteX41" fmla="*/ 0 w 10643616"/>
              <a:gd name="connsiteY41" fmla="*/ 2702764 h 4814084"/>
              <a:gd name="connsiteX42" fmla="*/ 0 w 10643616"/>
              <a:gd name="connsiteY42" fmla="*/ 2015038 h 4814084"/>
              <a:gd name="connsiteX43" fmla="*/ 0 w 10643616"/>
              <a:gd name="connsiteY43" fmla="*/ 1279171 h 4814084"/>
              <a:gd name="connsiteX44" fmla="*/ 0 w 10643616"/>
              <a:gd name="connsiteY44" fmla="*/ 0 h 481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3616" h="4814084" fill="none" extrusionOk="0">
                <a:moveTo>
                  <a:pt x="0" y="0"/>
                </a:moveTo>
                <a:cubicBezTo>
                  <a:pt x="252872" y="-29151"/>
                  <a:pt x="441754" y="-13483"/>
                  <a:pt x="665226" y="0"/>
                </a:cubicBezTo>
                <a:cubicBezTo>
                  <a:pt x="888698" y="13483"/>
                  <a:pt x="1235204" y="-420"/>
                  <a:pt x="1436888" y="0"/>
                </a:cubicBezTo>
                <a:cubicBezTo>
                  <a:pt x="1638572" y="420"/>
                  <a:pt x="2046617" y="-17407"/>
                  <a:pt x="2208550" y="0"/>
                </a:cubicBezTo>
                <a:cubicBezTo>
                  <a:pt x="2370483" y="17407"/>
                  <a:pt x="2872657" y="-13604"/>
                  <a:pt x="3086649" y="0"/>
                </a:cubicBezTo>
                <a:cubicBezTo>
                  <a:pt x="3300641" y="13604"/>
                  <a:pt x="3457886" y="19008"/>
                  <a:pt x="3751875" y="0"/>
                </a:cubicBezTo>
                <a:cubicBezTo>
                  <a:pt x="4045864" y="-19008"/>
                  <a:pt x="4217496" y="12932"/>
                  <a:pt x="4523537" y="0"/>
                </a:cubicBezTo>
                <a:cubicBezTo>
                  <a:pt x="4829578" y="-12932"/>
                  <a:pt x="4905572" y="15730"/>
                  <a:pt x="5188763" y="0"/>
                </a:cubicBezTo>
                <a:cubicBezTo>
                  <a:pt x="5471954" y="-15730"/>
                  <a:pt x="5624990" y="-14605"/>
                  <a:pt x="5853989" y="0"/>
                </a:cubicBezTo>
                <a:cubicBezTo>
                  <a:pt x="6082988" y="14605"/>
                  <a:pt x="6355244" y="-18251"/>
                  <a:pt x="6519215" y="0"/>
                </a:cubicBezTo>
                <a:cubicBezTo>
                  <a:pt x="6683186" y="18251"/>
                  <a:pt x="6753509" y="-1360"/>
                  <a:pt x="6865132" y="0"/>
                </a:cubicBezTo>
                <a:cubicBezTo>
                  <a:pt x="6976755" y="1360"/>
                  <a:pt x="7480709" y="23957"/>
                  <a:pt x="7636794" y="0"/>
                </a:cubicBezTo>
                <a:cubicBezTo>
                  <a:pt x="7792879" y="-23957"/>
                  <a:pt x="7902203" y="-6507"/>
                  <a:pt x="7982712" y="0"/>
                </a:cubicBezTo>
                <a:cubicBezTo>
                  <a:pt x="8063221" y="6507"/>
                  <a:pt x="8377517" y="-9590"/>
                  <a:pt x="8647938" y="0"/>
                </a:cubicBezTo>
                <a:cubicBezTo>
                  <a:pt x="8918359" y="9590"/>
                  <a:pt x="9145353" y="20766"/>
                  <a:pt x="9526036" y="0"/>
                </a:cubicBezTo>
                <a:cubicBezTo>
                  <a:pt x="9906719" y="-20766"/>
                  <a:pt x="10129620" y="-43158"/>
                  <a:pt x="10643616" y="0"/>
                </a:cubicBezTo>
                <a:cubicBezTo>
                  <a:pt x="10623958" y="238434"/>
                  <a:pt x="10640391" y="380496"/>
                  <a:pt x="10643616" y="735867"/>
                </a:cubicBezTo>
                <a:cubicBezTo>
                  <a:pt x="10646841" y="1091238"/>
                  <a:pt x="10652449" y="1120902"/>
                  <a:pt x="10643616" y="1327312"/>
                </a:cubicBezTo>
                <a:cubicBezTo>
                  <a:pt x="10634783" y="1533722"/>
                  <a:pt x="10671532" y="1703754"/>
                  <a:pt x="10643616" y="1918756"/>
                </a:cubicBezTo>
                <a:cubicBezTo>
                  <a:pt x="10615700" y="2133758"/>
                  <a:pt x="10652100" y="2445524"/>
                  <a:pt x="10643616" y="2606483"/>
                </a:cubicBezTo>
                <a:cubicBezTo>
                  <a:pt x="10635132" y="2767442"/>
                  <a:pt x="10639491" y="3082423"/>
                  <a:pt x="10643616" y="3294209"/>
                </a:cubicBezTo>
                <a:cubicBezTo>
                  <a:pt x="10647741" y="3505995"/>
                  <a:pt x="10667276" y="3755657"/>
                  <a:pt x="10643616" y="3933794"/>
                </a:cubicBezTo>
                <a:cubicBezTo>
                  <a:pt x="10619956" y="4111931"/>
                  <a:pt x="10621919" y="4623161"/>
                  <a:pt x="10643616" y="4814084"/>
                </a:cubicBezTo>
                <a:cubicBezTo>
                  <a:pt x="10455118" y="4818118"/>
                  <a:pt x="10287240" y="4806940"/>
                  <a:pt x="10191262" y="4814084"/>
                </a:cubicBezTo>
                <a:cubicBezTo>
                  <a:pt x="10095284" y="4821228"/>
                  <a:pt x="9707861" y="4814462"/>
                  <a:pt x="9526036" y="4814084"/>
                </a:cubicBezTo>
                <a:cubicBezTo>
                  <a:pt x="9344211" y="4813706"/>
                  <a:pt x="9010679" y="4837698"/>
                  <a:pt x="8754374" y="4814084"/>
                </a:cubicBezTo>
                <a:cubicBezTo>
                  <a:pt x="8498069" y="4790470"/>
                  <a:pt x="8541334" y="4822081"/>
                  <a:pt x="8408457" y="4814084"/>
                </a:cubicBezTo>
                <a:cubicBezTo>
                  <a:pt x="8275580" y="4806087"/>
                  <a:pt x="7890609" y="4797688"/>
                  <a:pt x="7530358" y="4814084"/>
                </a:cubicBezTo>
                <a:cubicBezTo>
                  <a:pt x="7170107" y="4830480"/>
                  <a:pt x="7097226" y="4836260"/>
                  <a:pt x="6971568" y="4814084"/>
                </a:cubicBezTo>
                <a:cubicBezTo>
                  <a:pt x="6845910" y="4791909"/>
                  <a:pt x="6367711" y="4785886"/>
                  <a:pt x="6199906" y="4814084"/>
                </a:cubicBezTo>
                <a:cubicBezTo>
                  <a:pt x="6032101" y="4842282"/>
                  <a:pt x="6008204" y="4798158"/>
                  <a:pt x="5853989" y="4814084"/>
                </a:cubicBezTo>
                <a:cubicBezTo>
                  <a:pt x="5699774" y="4830010"/>
                  <a:pt x="5300993" y="4857559"/>
                  <a:pt x="4975890" y="4814084"/>
                </a:cubicBezTo>
                <a:cubicBezTo>
                  <a:pt x="4650787" y="4770609"/>
                  <a:pt x="4689740" y="4811602"/>
                  <a:pt x="4417101" y="4814084"/>
                </a:cubicBezTo>
                <a:cubicBezTo>
                  <a:pt x="4144462" y="4816566"/>
                  <a:pt x="3948466" y="4795559"/>
                  <a:pt x="3751875" y="4814084"/>
                </a:cubicBezTo>
                <a:cubicBezTo>
                  <a:pt x="3555284" y="4832609"/>
                  <a:pt x="3463770" y="4814284"/>
                  <a:pt x="3299521" y="4814084"/>
                </a:cubicBezTo>
                <a:cubicBezTo>
                  <a:pt x="3135272" y="4813884"/>
                  <a:pt x="2844890" y="4840835"/>
                  <a:pt x="2527859" y="4814084"/>
                </a:cubicBezTo>
                <a:cubicBezTo>
                  <a:pt x="2210828" y="4787333"/>
                  <a:pt x="1923561" y="4845088"/>
                  <a:pt x="1649760" y="4814084"/>
                </a:cubicBezTo>
                <a:cubicBezTo>
                  <a:pt x="1375959" y="4783080"/>
                  <a:pt x="1335101" y="4799146"/>
                  <a:pt x="1090971" y="4814084"/>
                </a:cubicBezTo>
                <a:cubicBezTo>
                  <a:pt x="846841" y="4829022"/>
                  <a:pt x="303717" y="4766651"/>
                  <a:pt x="0" y="4814084"/>
                </a:cubicBezTo>
                <a:cubicBezTo>
                  <a:pt x="19861" y="4624961"/>
                  <a:pt x="-1490" y="4422636"/>
                  <a:pt x="0" y="4126358"/>
                </a:cubicBezTo>
                <a:cubicBezTo>
                  <a:pt x="1490" y="3830080"/>
                  <a:pt x="-781" y="3620029"/>
                  <a:pt x="0" y="3438631"/>
                </a:cubicBezTo>
                <a:cubicBezTo>
                  <a:pt x="781" y="3257233"/>
                  <a:pt x="25527" y="2972556"/>
                  <a:pt x="0" y="2702764"/>
                </a:cubicBezTo>
                <a:cubicBezTo>
                  <a:pt x="-25527" y="2432972"/>
                  <a:pt x="-4299" y="2251835"/>
                  <a:pt x="0" y="2015038"/>
                </a:cubicBezTo>
                <a:cubicBezTo>
                  <a:pt x="4299" y="1778241"/>
                  <a:pt x="-25609" y="1575395"/>
                  <a:pt x="0" y="1279171"/>
                </a:cubicBezTo>
                <a:cubicBezTo>
                  <a:pt x="25609" y="982947"/>
                  <a:pt x="-63935" y="639095"/>
                  <a:pt x="0" y="0"/>
                </a:cubicBezTo>
                <a:close/>
              </a:path>
              <a:path w="10643616" h="4814084" stroke="0" extrusionOk="0">
                <a:moveTo>
                  <a:pt x="0" y="0"/>
                </a:moveTo>
                <a:cubicBezTo>
                  <a:pt x="130769" y="3513"/>
                  <a:pt x="415793" y="20293"/>
                  <a:pt x="558790" y="0"/>
                </a:cubicBezTo>
                <a:cubicBezTo>
                  <a:pt x="701787" y="-20293"/>
                  <a:pt x="829039" y="-964"/>
                  <a:pt x="904707" y="0"/>
                </a:cubicBezTo>
                <a:cubicBezTo>
                  <a:pt x="980375" y="964"/>
                  <a:pt x="1526790" y="10162"/>
                  <a:pt x="1782806" y="0"/>
                </a:cubicBezTo>
                <a:cubicBezTo>
                  <a:pt x="2038822" y="-10162"/>
                  <a:pt x="2093370" y="-11016"/>
                  <a:pt x="2341596" y="0"/>
                </a:cubicBezTo>
                <a:cubicBezTo>
                  <a:pt x="2589822" y="11016"/>
                  <a:pt x="2749642" y="20463"/>
                  <a:pt x="2900385" y="0"/>
                </a:cubicBezTo>
                <a:cubicBezTo>
                  <a:pt x="3051128" y="-20463"/>
                  <a:pt x="3382485" y="17030"/>
                  <a:pt x="3778484" y="0"/>
                </a:cubicBezTo>
                <a:cubicBezTo>
                  <a:pt x="4174483" y="-17030"/>
                  <a:pt x="4119223" y="-7239"/>
                  <a:pt x="4230837" y="0"/>
                </a:cubicBezTo>
                <a:cubicBezTo>
                  <a:pt x="4342451" y="7239"/>
                  <a:pt x="4794554" y="2928"/>
                  <a:pt x="5108936" y="0"/>
                </a:cubicBezTo>
                <a:cubicBezTo>
                  <a:pt x="5423318" y="-2928"/>
                  <a:pt x="5785543" y="-30377"/>
                  <a:pt x="5987034" y="0"/>
                </a:cubicBezTo>
                <a:cubicBezTo>
                  <a:pt x="6188525" y="30377"/>
                  <a:pt x="6403819" y="917"/>
                  <a:pt x="6652260" y="0"/>
                </a:cubicBezTo>
                <a:cubicBezTo>
                  <a:pt x="6900701" y="-917"/>
                  <a:pt x="7276142" y="27581"/>
                  <a:pt x="7530358" y="0"/>
                </a:cubicBezTo>
                <a:cubicBezTo>
                  <a:pt x="7784574" y="-27581"/>
                  <a:pt x="7851852" y="1542"/>
                  <a:pt x="8089148" y="0"/>
                </a:cubicBezTo>
                <a:cubicBezTo>
                  <a:pt x="8326444" y="-1542"/>
                  <a:pt x="8483467" y="-16349"/>
                  <a:pt x="8647938" y="0"/>
                </a:cubicBezTo>
                <a:cubicBezTo>
                  <a:pt x="8812409" y="16349"/>
                  <a:pt x="9246877" y="-35132"/>
                  <a:pt x="9419600" y="0"/>
                </a:cubicBezTo>
                <a:cubicBezTo>
                  <a:pt x="9592323" y="35132"/>
                  <a:pt x="9808292" y="-15353"/>
                  <a:pt x="9978390" y="0"/>
                </a:cubicBezTo>
                <a:cubicBezTo>
                  <a:pt x="10148488" y="15353"/>
                  <a:pt x="10483323" y="-29043"/>
                  <a:pt x="10643616" y="0"/>
                </a:cubicBezTo>
                <a:cubicBezTo>
                  <a:pt x="10669262" y="164953"/>
                  <a:pt x="10678551" y="478503"/>
                  <a:pt x="10643616" y="784008"/>
                </a:cubicBezTo>
                <a:cubicBezTo>
                  <a:pt x="10608681" y="1089513"/>
                  <a:pt x="10609406" y="1177786"/>
                  <a:pt x="10643616" y="1519875"/>
                </a:cubicBezTo>
                <a:cubicBezTo>
                  <a:pt x="10677826" y="1861964"/>
                  <a:pt x="10667261" y="1939739"/>
                  <a:pt x="10643616" y="2255742"/>
                </a:cubicBezTo>
                <a:cubicBezTo>
                  <a:pt x="10619971" y="2571745"/>
                  <a:pt x="10650569" y="2571542"/>
                  <a:pt x="10643616" y="2799046"/>
                </a:cubicBezTo>
                <a:cubicBezTo>
                  <a:pt x="10636663" y="3026550"/>
                  <a:pt x="10646765" y="3266067"/>
                  <a:pt x="10643616" y="3390491"/>
                </a:cubicBezTo>
                <a:cubicBezTo>
                  <a:pt x="10640467" y="3514915"/>
                  <a:pt x="10635555" y="3940755"/>
                  <a:pt x="10643616" y="4126358"/>
                </a:cubicBezTo>
                <a:cubicBezTo>
                  <a:pt x="10651677" y="4311961"/>
                  <a:pt x="10656338" y="4554019"/>
                  <a:pt x="10643616" y="4814084"/>
                </a:cubicBezTo>
                <a:cubicBezTo>
                  <a:pt x="10541693" y="4801067"/>
                  <a:pt x="10338856" y="4830330"/>
                  <a:pt x="10191262" y="4814084"/>
                </a:cubicBezTo>
                <a:cubicBezTo>
                  <a:pt x="10043668" y="4797838"/>
                  <a:pt x="9943358" y="4801692"/>
                  <a:pt x="9845345" y="4814084"/>
                </a:cubicBezTo>
                <a:cubicBezTo>
                  <a:pt x="9747332" y="4826476"/>
                  <a:pt x="9629574" y="4812625"/>
                  <a:pt x="9499427" y="4814084"/>
                </a:cubicBezTo>
                <a:cubicBezTo>
                  <a:pt x="9369280" y="4815543"/>
                  <a:pt x="8999265" y="4835980"/>
                  <a:pt x="8834201" y="4814084"/>
                </a:cubicBezTo>
                <a:cubicBezTo>
                  <a:pt x="8669137" y="4792188"/>
                  <a:pt x="8585199" y="4827372"/>
                  <a:pt x="8381848" y="4814084"/>
                </a:cubicBezTo>
                <a:cubicBezTo>
                  <a:pt x="8178497" y="4800796"/>
                  <a:pt x="7958820" y="4806939"/>
                  <a:pt x="7610185" y="4814084"/>
                </a:cubicBezTo>
                <a:cubicBezTo>
                  <a:pt x="7261550" y="4821229"/>
                  <a:pt x="7350471" y="4797700"/>
                  <a:pt x="7157832" y="4814084"/>
                </a:cubicBezTo>
                <a:cubicBezTo>
                  <a:pt x="6965193" y="4830468"/>
                  <a:pt x="6723441" y="4803652"/>
                  <a:pt x="6386170" y="4814084"/>
                </a:cubicBezTo>
                <a:cubicBezTo>
                  <a:pt x="6048899" y="4824516"/>
                  <a:pt x="6111181" y="4828788"/>
                  <a:pt x="6040252" y="4814084"/>
                </a:cubicBezTo>
                <a:cubicBezTo>
                  <a:pt x="5969323" y="4799380"/>
                  <a:pt x="5443184" y="4799851"/>
                  <a:pt x="5268590" y="4814084"/>
                </a:cubicBezTo>
                <a:cubicBezTo>
                  <a:pt x="5093996" y="4828317"/>
                  <a:pt x="4958909" y="4815501"/>
                  <a:pt x="4816236" y="4814084"/>
                </a:cubicBezTo>
                <a:cubicBezTo>
                  <a:pt x="4673563" y="4812667"/>
                  <a:pt x="4608830" y="4797624"/>
                  <a:pt x="4470319" y="4814084"/>
                </a:cubicBezTo>
                <a:cubicBezTo>
                  <a:pt x="4331808" y="4830544"/>
                  <a:pt x="4189479" y="4815789"/>
                  <a:pt x="4017965" y="4814084"/>
                </a:cubicBezTo>
                <a:cubicBezTo>
                  <a:pt x="3846451" y="4812379"/>
                  <a:pt x="3573150" y="4839838"/>
                  <a:pt x="3246303" y="4814084"/>
                </a:cubicBezTo>
                <a:cubicBezTo>
                  <a:pt x="2919456" y="4788330"/>
                  <a:pt x="2906891" y="4817580"/>
                  <a:pt x="2793949" y="4814084"/>
                </a:cubicBezTo>
                <a:cubicBezTo>
                  <a:pt x="2681007" y="4810588"/>
                  <a:pt x="2529330" y="4807967"/>
                  <a:pt x="2448032" y="4814084"/>
                </a:cubicBezTo>
                <a:cubicBezTo>
                  <a:pt x="2366734" y="4820201"/>
                  <a:pt x="2087524" y="4800762"/>
                  <a:pt x="1995678" y="4814084"/>
                </a:cubicBezTo>
                <a:cubicBezTo>
                  <a:pt x="1903832" y="4827406"/>
                  <a:pt x="1566133" y="4790543"/>
                  <a:pt x="1436888" y="4814084"/>
                </a:cubicBezTo>
                <a:cubicBezTo>
                  <a:pt x="1307643" y="4837626"/>
                  <a:pt x="1080754" y="4831609"/>
                  <a:pt x="771662" y="4814084"/>
                </a:cubicBezTo>
                <a:cubicBezTo>
                  <a:pt x="462570" y="4796559"/>
                  <a:pt x="333521" y="4834425"/>
                  <a:pt x="0" y="4814084"/>
                </a:cubicBezTo>
                <a:cubicBezTo>
                  <a:pt x="8871" y="4560734"/>
                  <a:pt x="12037" y="4266411"/>
                  <a:pt x="0" y="4030076"/>
                </a:cubicBezTo>
                <a:cubicBezTo>
                  <a:pt x="-12037" y="3793741"/>
                  <a:pt x="-5889" y="3524332"/>
                  <a:pt x="0" y="3342350"/>
                </a:cubicBezTo>
                <a:cubicBezTo>
                  <a:pt x="5889" y="3160368"/>
                  <a:pt x="-26110" y="2829113"/>
                  <a:pt x="0" y="2654623"/>
                </a:cubicBezTo>
                <a:cubicBezTo>
                  <a:pt x="26110" y="2480133"/>
                  <a:pt x="-21966" y="2271292"/>
                  <a:pt x="0" y="1966897"/>
                </a:cubicBezTo>
                <a:cubicBezTo>
                  <a:pt x="21966" y="1662502"/>
                  <a:pt x="-5345" y="1480486"/>
                  <a:pt x="0" y="1279171"/>
                </a:cubicBezTo>
                <a:cubicBezTo>
                  <a:pt x="5345" y="1077856"/>
                  <a:pt x="-30686" y="810726"/>
                  <a:pt x="0" y="639585"/>
                </a:cubicBezTo>
                <a:cubicBezTo>
                  <a:pt x="30686" y="468444"/>
                  <a:pt x="6637" y="304816"/>
                  <a:pt x="0" y="0"/>
                </a:cubicBezTo>
                <a:close/>
              </a:path>
            </a:pathLst>
          </a:custGeom>
          <a:solidFill>
            <a:schemeClr val="bg1"/>
          </a:solidFill>
          <a:ln w="38100">
            <a:solidFill>
              <a:schemeClr val="tx1"/>
            </a:solid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76200" dir="10800000" algn="r" rotWithShape="0">
              <a:prstClr val="black">
                <a:alpha val="40000"/>
              </a:prstClr>
            </a:outerShdw>
          </a:effec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u="sng" dirty="0">
                <a:solidFill>
                  <a:schemeClr val="accent1">
                    <a:lumMod val="50000"/>
                  </a:schemeClr>
                </a:solidFill>
                <a:latin typeface="Source Sans Pro" panose="020B0503030403020204" pitchFamily="34" charset="0"/>
                <a:ea typeface="Source Sans Pro" panose="020B0503030403020204" pitchFamily="34" charset="0"/>
              </a:rPr>
              <a:t>Motivation</a:t>
            </a:r>
          </a:p>
          <a:p>
            <a:pPr>
              <a:spcBef>
                <a:spcPts val="1968"/>
              </a:spcBef>
              <a:buFont typeface="Wingdings" charset="2"/>
              <a:buChar char="q"/>
            </a:pPr>
            <a:r>
              <a:rPr lang="en-US" sz="2800" b="1" dirty="0">
                <a:latin typeface="Source Sans Pro" panose="020B0503030403020204" pitchFamily="34" charset="0"/>
                <a:ea typeface="Source Sans Pro" panose="020B0503030403020204" pitchFamily="34" charset="0"/>
              </a:rPr>
              <a:t>Value</a:t>
            </a:r>
            <a:r>
              <a:rPr lang="en-US" sz="2800" dirty="0">
                <a:latin typeface="Source Sans Pro" panose="020B0503030403020204" pitchFamily="34" charset="0"/>
                <a:ea typeface="Source Sans Pro" panose="020B0503030403020204" pitchFamily="34" charset="0"/>
              </a:rPr>
              <a:t>: How has the value of the course, and particular aspects of it, been articulated? </a:t>
            </a:r>
            <a:r>
              <a:rPr lang="en-US" sz="2400" dirty="0">
                <a:solidFill>
                  <a:schemeClr val="accent5"/>
                </a:solidFill>
                <a:latin typeface="Source Sans Pro" panose="020B0503030403020204" pitchFamily="34" charset="0"/>
                <a:ea typeface="Source Sans Pro" panose="020B0503030403020204" pitchFamily="34" charset="0"/>
              </a:rPr>
              <a:t>[goals, purpose, relevance, interest, significance, etc.]</a:t>
            </a:r>
          </a:p>
          <a:p>
            <a:pPr>
              <a:spcBef>
                <a:spcPts val="1968"/>
              </a:spcBef>
              <a:buFont typeface="Wingdings" charset="2"/>
              <a:buChar char="q"/>
            </a:pPr>
            <a:r>
              <a:rPr lang="en-US" sz="2800" b="1" dirty="0">
                <a:latin typeface="Source Sans Pro" panose="020B0503030403020204" pitchFamily="34" charset="0"/>
                <a:ea typeface="Source Sans Pro" panose="020B0503030403020204" pitchFamily="34" charset="0"/>
              </a:rPr>
              <a:t>Self-Efficacy</a:t>
            </a:r>
            <a:r>
              <a:rPr lang="en-US" sz="2800" dirty="0">
                <a:latin typeface="Source Sans Pro" panose="020B0503030403020204" pitchFamily="34" charset="0"/>
                <a:ea typeface="Source Sans Pro" panose="020B0503030403020204" pitchFamily="34" charset="0"/>
              </a:rPr>
              <a:t>: How do students develop a realistic sense of agency, confidence, and progress about their performance in the course</a:t>
            </a:r>
            <a:r>
              <a:rPr lang="en-US" sz="2800" dirty="0">
                <a:solidFill>
                  <a:schemeClr val="bg1">
                    <a:lumMod val="50000"/>
                  </a:schemeClr>
                </a:solidFill>
                <a:latin typeface="Source Sans Pro" panose="020B0503030403020204" pitchFamily="34" charset="0"/>
                <a:ea typeface="Source Sans Pro" panose="020B0503030403020204" pitchFamily="34" charset="0"/>
              </a:rPr>
              <a:t>? </a:t>
            </a:r>
            <a:r>
              <a:rPr lang="en-US" sz="2400" dirty="0">
                <a:solidFill>
                  <a:schemeClr val="accent5"/>
                </a:solidFill>
                <a:latin typeface="Source Sans Pro" panose="020B0503030403020204" pitchFamily="34" charset="0"/>
                <a:ea typeface="Source Sans Pro" panose="020B0503030403020204" pitchFamily="34" charset="0"/>
              </a:rPr>
              <a:t>[expectations, rigor, feedback, strategies for success, etc.] </a:t>
            </a:r>
          </a:p>
          <a:p>
            <a:pPr>
              <a:spcBef>
                <a:spcPts val="1968"/>
              </a:spcBef>
              <a:buFont typeface="Wingdings" charset="2"/>
              <a:buChar char="q"/>
            </a:pPr>
            <a:r>
              <a:rPr lang="en-US" sz="2800" b="1" dirty="0">
                <a:latin typeface="Source Sans Pro" panose="020B0503030403020204" pitchFamily="34" charset="0"/>
                <a:ea typeface="Source Sans Pro" panose="020B0503030403020204" pitchFamily="34" charset="0"/>
              </a:rPr>
              <a:t>Environment</a:t>
            </a:r>
            <a:r>
              <a:rPr lang="en-US" sz="2800" dirty="0">
                <a:latin typeface="Source Sans Pro" panose="020B0503030403020204" pitchFamily="34" charset="0"/>
                <a:ea typeface="Source Sans Pro" panose="020B0503030403020204" pitchFamily="34" charset="0"/>
              </a:rPr>
              <a:t>: How has a supportive learning environment been cultivated? </a:t>
            </a:r>
            <a:r>
              <a:rPr lang="en-US" sz="2400" dirty="0">
                <a:solidFill>
                  <a:schemeClr val="accent5"/>
                </a:solidFill>
                <a:latin typeface="Source Sans Pro" panose="020B0503030403020204" pitchFamily="34" charset="0"/>
                <a:ea typeface="Source Sans Pro" panose="020B0503030403020204" pitchFamily="34" charset="0"/>
              </a:rPr>
              <a:t>[communications, approachability, organization, check-ins, etc.] </a:t>
            </a:r>
          </a:p>
        </p:txBody>
      </p:sp>
    </p:spTree>
    <p:extLst>
      <p:ext uri="{BB962C8B-B14F-4D97-AF65-F5344CB8AC3E}">
        <p14:creationId xmlns:p14="http://schemas.microsoft.com/office/powerpoint/2010/main" val="367582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FBAC957-885B-45F4-93D4-5A7B81FC581B}"/>
              </a:ext>
            </a:extLst>
          </p:cNvPr>
          <p:cNvSpPr>
            <a:spLocks noGrp="1"/>
          </p:cNvSpPr>
          <p:nvPr>
            <p:ph type="title"/>
          </p:nvPr>
        </p:nvSpPr>
        <p:spPr>
          <a:xfrm>
            <a:off x="427844" y="410217"/>
            <a:ext cx="10972800" cy="1143000"/>
          </a:xfrm>
        </p:spPr>
        <p:txBody>
          <a:bodyPr/>
          <a:lstStyle/>
          <a:p>
            <a:r>
              <a:rPr lang="en-US" b="1" dirty="0">
                <a:solidFill>
                  <a:schemeClr val="tx2"/>
                </a:solidFill>
                <a:latin typeface="Source Sans Pro" panose="020B0503030403020204" pitchFamily="34" charset="0"/>
                <a:ea typeface="Source Sans Pro" panose="020B0503030403020204" pitchFamily="34" charset="0"/>
              </a:rPr>
              <a:t>Aligned “Backward” Design</a:t>
            </a:r>
          </a:p>
        </p:txBody>
      </p:sp>
      <p:graphicFrame>
        <p:nvGraphicFramePr>
          <p:cNvPr id="4" name="Diagram 3" descr="Process starting with goals, moving to learning outcomes, summative assessment, formative assessment, ending with activities.">
            <a:extLst>
              <a:ext uri="{FF2B5EF4-FFF2-40B4-BE49-F238E27FC236}">
                <a16:creationId xmlns:a16="http://schemas.microsoft.com/office/drawing/2014/main" id="{62807EAD-F4F7-AB42-8F39-9D3C33C4AD7D}"/>
              </a:ext>
            </a:extLst>
          </p:cNvPr>
          <p:cNvGraphicFramePr/>
          <p:nvPr>
            <p:extLst>
              <p:ext uri="{D42A27DB-BD31-4B8C-83A1-F6EECF244321}">
                <p14:modId xmlns:p14="http://schemas.microsoft.com/office/powerpoint/2010/main" val="3088096724"/>
              </p:ext>
            </p:extLst>
          </p:nvPr>
        </p:nvGraphicFramePr>
        <p:xfrm>
          <a:off x="1616169" y="651754"/>
          <a:ext cx="9259354" cy="5348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urved Left Arrow 18" descr="Arrow showing direct connection between student learning activities and the course goals.">
            <a:extLst>
              <a:ext uri="{FF2B5EF4-FFF2-40B4-BE49-F238E27FC236}">
                <a16:creationId xmlns:a16="http://schemas.microsoft.com/office/drawing/2014/main" id="{559EEE19-61A1-EF47-B3EB-E0D4CFC14852}"/>
              </a:ext>
            </a:extLst>
          </p:cNvPr>
          <p:cNvSpPr/>
          <p:nvPr/>
        </p:nvSpPr>
        <p:spPr bwMode="auto">
          <a:xfrm rot="5400000">
            <a:off x="5318077" y="1661405"/>
            <a:ext cx="1192334" cy="7004154"/>
          </a:xfrm>
          <a:prstGeom prst="curvedLeftArrow">
            <a:avLst>
              <a:gd name="adj1" fmla="val 25000"/>
              <a:gd name="adj2" fmla="val 94042"/>
              <a:gd name="adj3" fmla="val 27525"/>
            </a:avLst>
          </a:prstGeom>
          <a:solidFill>
            <a:schemeClr val="accent4"/>
          </a:solidFill>
          <a:ln w="25400" cap="flat" cmpd="sng" algn="ctr">
            <a:solidFill>
              <a:srgbClr val="000000"/>
            </a:solidFill>
            <a:prstDash val="solid"/>
            <a:round/>
            <a:headEnd type="none" w="med" len="med"/>
            <a:tailEnd type="none" w="med" len="med"/>
          </a:ln>
          <a:effectLst/>
        </p:spPr>
        <p:txBody>
          <a:bodyPr/>
          <a:lstStyle/>
          <a:p>
            <a:pPr defTabSz="685800">
              <a:defRPr/>
            </a:pPr>
            <a:r>
              <a:rPr lang="en-US" sz="949">
                <a:solidFill>
                  <a:prstClr val="black"/>
                </a:solidFill>
                <a:latin typeface="Gill Sans" charset="0"/>
                <a:ea typeface="ヒラギノ角ゴ ProN W3" charset="0"/>
                <a:sym typeface="Gill Sans" charset="0"/>
              </a:rPr>
              <a:t> </a:t>
            </a:r>
          </a:p>
        </p:txBody>
      </p:sp>
      <p:sp>
        <p:nvSpPr>
          <p:cNvPr id="2" name="Rectangle 1">
            <a:extLst>
              <a:ext uri="{FF2B5EF4-FFF2-40B4-BE49-F238E27FC236}">
                <a16:creationId xmlns:a16="http://schemas.microsoft.com/office/drawing/2014/main" id="{CDEB49B6-809C-9243-A928-1C85D173016C}"/>
              </a:ext>
            </a:extLst>
          </p:cNvPr>
          <p:cNvSpPr/>
          <p:nvPr/>
        </p:nvSpPr>
        <p:spPr>
          <a:xfrm>
            <a:off x="750407" y="5939952"/>
            <a:ext cx="2954583" cy="507831"/>
          </a:xfrm>
          <a:prstGeom prst="rect">
            <a:avLst/>
          </a:prstGeom>
        </p:spPr>
        <p:txBody>
          <a:bodyPr wrap="square">
            <a:spAutoFit/>
          </a:bodyPr>
          <a:lstStyle/>
          <a:p>
            <a:pPr defTabSz="685800"/>
            <a:r>
              <a:rPr lang="en-US" altLang="en-US" sz="1350" dirty="0">
                <a:solidFill>
                  <a:prstClr val="black"/>
                </a:solidFill>
                <a:latin typeface="Calibri" panose="020F0502020204030204"/>
              </a:rPr>
              <a:t>Wiggins, G. P., &amp; McTighe, J. (2005). </a:t>
            </a:r>
            <a:r>
              <a:rPr lang="en-US" altLang="en-US" sz="1350" i="1" dirty="0">
                <a:solidFill>
                  <a:prstClr val="black"/>
                </a:solidFill>
                <a:latin typeface="Calibri" panose="020F0502020204030204"/>
              </a:rPr>
              <a:t>Understanding by design</a:t>
            </a:r>
            <a:r>
              <a:rPr lang="en-US" altLang="en-US" sz="1350" dirty="0">
                <a:solidFill>
                  <a:prstClr val="black"/>
                </a:solidFill>
                <a:latin typeface="Calibri" panose="020F0502020204030204"/>
              </a:rPr>
              <a:t>. </a:t>
            </a:r>
            <a:r>
              <a:rPr lang="en-US" altLang="en-US" sz="1350" dirty="0" err="1">
                <a:solidFill>
                  <a:prstClr val="black"/>
                </a:solidFill>
                <a:latin typeface="Calibri" panose="020F0502020204030204"/>
              </a:rPr>
              <a:t>Ascd</a:t>
            </a:r>
            <a:r>
              <a:rPr lang="en-US" altLang="en-US" sz="1350" dirty="0">
                <a:solidFill>
                  <a:prstClr val="black"/>
                </a:solidFill>
                <a:latin typeface="Calibri" panose="020F0502020204030204"/>
              </a:rPr>
              <a:t>.</a:t>
            </a:r>
          </a:p>
        </p:txBody>
      </p:sp>
    </p:spTree>
    <p:extLst>
      <p:ext uri="{BB962C8B-B14F-4D97-AF65-F5344CB8AC3E}">
        <p14:creationId xmlns:p14="http://schemas.microsoft.com/office/powerpoint/2010/main" val="393010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endParaRPr lang="en-US" b="1" dirty="0">
              <a:solidFill>
                <a:schemeClr val="accent3">
                  <a:lumMod val="50000"/>
                </a:schemeClr>
              </a:solidFill>
              <a:latin typeface="Source Sans Pro" panose="020B0503030403020204" pitchFamily="34" charset="0"/>
              <a:ea typeface="Source Sans Pro" panose="020B0503030403020204" pitchFamily="34" charset="0"/>
            </a:endParaRPr>
          </a:p>
        </p:txBody>
      </p:sp>
      <p:sp>
        <p:nvSpPr>
          <p:cNvPr id="4" name="Title 1">
            <a:extLst>
              <a:ext uri="{FF2B5EF4-FFF2-40B4-BE49-F238E27FC236}">
                <a16:creationId xmlns:a16="http://schemas.microsoft.com/office/drawing/2014/main" id="{637212EC-DF3C-4B84-A63F-6F3E33C1FA4F}"/>
              </a:ext>
            </a:extLst>
          </p:cNvPr>
          <p:cNvSpPr txBox="1">
            <a:spLocks/>
          </p:cNvSpPr>
          <p:nvPr/>
        </p:nvSpPr>
        <p:spPr>
          <a:xfrm>
            <a:off x="427844" y="410217"/>
            <a:ext cx="10972800" cy="1143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solidFill>
                <a:latin typeface="Source Sans Pro" panose="020B0503030403020204" pitchFamily="34" charset="0"/>
                <a:ea typeface="Source Sans Pro" panose="020B0503030403020204" pitchFamily="34" charset="0"/>
              </a:rPr>
              <a:t>Key questions to ask</a:t>
            </a:r>
          </a:p>
        </p:txBody>
      </p:sp>
      <p:sp>
        <p:nvSpPr>
          <p:cNvPr id="3" name="Content Placeholder 2"/>
          <p:cNvSpPr>
            <a:spLocks noGrp="1"/>
          </p:cNvSpPr>
          <p:nvPr>
            <p:ph idx="1"/>
          </p:nvPr>
        </p:nvSpPr>
        <p:spPr>
          <a:xfrm>
            <a:off x="320015" y="1290157"/>
            <a:ext cx="5889738" cy="5326912"/>
          </a:xfrm>
        </p:spPr>
        <p:txBody>
          <a:bodyPr>
            <a:normAutofit fontScale="70000" lnSpcReduction="20000"/>
          </a:bodyPr>
          <a:lstStyle/>
          <a:p>
            <a:pPr marL="862013" indent="-514350">
              <a:buFont typeface="+mj-lt"/>
              <a:buAutoNum type="arabicPeriod"/>
            </a:pPr>
            <a:r>
              <a:rPr lang="en-US" sz="3100" dirty="0">
                <a:solidFill>
                  <a:srgbClr val="000000"/>
                </a:solidFill>
                <a:latin typeface="Source Sans Pro" panose="020B0503030403020204" pitchFamily="34" charset="0"/>
                <a:ea typeface="Source Sans Pro" panose="020B0503030403020204" pitchFamily="34" charset="0"/>
              </a:rPr>
              <a:t>What should students know or be able to do?                 </a:t>
            </a:r>
          </a:p>
          <a:p>
            <a:pPr marL="347663" indent="0">
              <a:buNone/>
            </a:pPr>
            <a:r>
              <a:rPr lang="en-US" sz="3100" dirty="0">
                <a:solidFill>
                  <a:srgbClr val="000066"/>
                </a:solidFill>
                <a:latin typeface="Source Sans Pro" panose="020B0503030403020204" pitchFamily="34" charset="0"/>
                <a:ea typeface="Source Sans Pro" panose="020B0503030403020204" pitchFamily="34" charset="0"/>
              </a:rPr>
              <a:t>		</a:t>
            </a:r>
            <a:endParaRPr lang="en-US" sz="3100" dirty="0">
              <a:solidFill>
                <a:schemeClr val="tx2"/>
              </a:solidFill>
              <a:latin typeface="Source Sans Pro" panose="020B0503030403020204" pitchFamily="34" charset="0"/>
              <a:ea typeface="Source Sans Pro" panose="020B0503030403020204" pitchFamily="34" charset="0"/>
            </a:endParaRPr>
          </a:p>
          <a:p>
            <a:pPr marL="862013" indent="-514350">
              <a:buFont typeface="+mj-lt"/>
              <a:buAutoNum type="arabicPeriod"/>
            </a:pPr>
            <a:endParaRPr lang="en-US" sz="3100" dirty="0">
              <a:solidFill>
                <a:srgbClr val="000000"/>
              </a:solidFill>
              <a:latin typeface="Source Sans Pro" panose="020B0503030403020204" pitchFamily="34" charset="0"/>
              <a:ea typeface="Source Sans Pro" panose="020B0503030403020204" pitchFamily="34" charset="0"/>
            </a:endParaRPr>
          </a:p>
          <a:p>
            <a:pPr marL="862013" indent="-514350">
              <a:buFont typeface="+mj-lt"/>
              <a:buAutoNum type="arabicPeriod" startAt="2"/>
            </a:pPr>
            <a:r>
              <a:rPr lang="en-US" sz="3100" dirty="0">
                <a:solidFill>
                  <a:srgbClr val="000000"/>
                </a:solidFill>
                <a:latin typeface="Source Sans Pro" panose="020B0503030403020204" pitchFamily="34" charset="0"/>
                <a:ea typeface="Source Sans Pro" panose="020B0503030403020204" pitchFamily="34" charset="0"/>
              </a:rPr>
              <a:t>How do students demonstrate what they know or can do? </a:t>
            </a:r>
          </a:p>
          <a:p>
            <a:pPr marL="347663" indent="0">
              <a:buNone/>
            </a:pPr>
            <a:r>
              <a:rPr lang="en-US" sz="3100" dirty="0">
                <a:solidFill>
                  <a:srgbClr val="000000"/>
                </a:solidFill>
                <a:latin typeface="Source Sans Pro" panose="020B0503030403020204" pitchFamily="34" charset="0"/>
                <a:ea typeface="Source Sans Pro" panose="020B0503030403020204" pitchFamily="34" charset="0"/>
              </a:rPr>
              <a:t>		</a:t>
            </a:r>
            <a:endParaRPr lang="en-US" sz="3100" dirty="0">
              <a:solidFill>
                <a:schemeClr val="tx2"/>
              </a:solidFill>
              <a:latin typeface="Source Sans Pro" panose="020B0503030403020204" pitchFamily="34" charset="0"/>
              <a:ea typeface="Source Sans Pro" panose="020B0503030403020204" pitchFamily="34" charset="0"/>
            </a:endParaRPr>
          </a:p>
          <a:p>
            <a:pPr marL="347663" indent="0">
              <a:buNone/>
            </a:pPr>
            <a:endParaRPr lang="en-US" sz="3100" dirty="0">
              <a:solidFill>
                <a:srgbClr val="000000"/>
              </a:solidFill>
              <a:latin typeface="Source Sans Pro" panose="020B0503030403020204" pitchFamily="34" charset="0"/>
              <a:ea typeface="Source Sans Pro" panose="020B0503030403020204" pitchFamily="34" charset="0"/>
            </a:endParaRPr>
          </a:p>
          <a:p>
            <a:pPr marL="862013" indent="-514350">
              <a:buFont typeface="+mj-lt"/>
              <a:buAutoNum type="arabicPeriod" startAt="3"/>
            </a:pPr>
            <a:r>
              <a:rPr lang="en-US" sz="3100" dirty="0">
                <a:solidFill>
                  <a:srgbClr val="000000"/>
                </a:solidFill>
                <a:latin typeface="Source Sans Pro" panose="020B0503030403020204" pitchFamily="34" charset="0"/>
                <a:ea typeface="Source Sans Pro" panose="020B0503030403020204" pitchFamily="34" charset="0"/>
              </a:rPr>
              <a:t>How do students prepare for demonstrating their knowledge or skills?                                                              </a:t>
            </a:r>
          </a:p>
          <a:p>
            <a:pPr marL="347663" indent="0">
              <a:buNone/>
            </a:pPr>
            <a:r>
              <a:rPr lang="en-US" sz="3100" dirty="0">
                <a:solidFill>
                  <a:srgbClr val="000000"/>
                </a:solidFill>
                <a:latin typeface="Source Sans Pro" panose="020B0503030403020204" pitchFamily="34" charset="0"/>
                <a:ea typeface="Source Sans Pro" panose="020B0503030403020204" pitchFamily="34" charset="0"/>
              </a:rPr>
              <a:t>		</a:t>
            </a:r>
            <a:endParaRPr lang="en-US" sz="3100" b="1" dirty="0">
              <a:solidFill>
                <a:srgbClr val="000090"/>
              </a:solidFill>
              <a:latin typeface="Source Sans Pro" panose="020B0503030403020204" pitchFamily="34" charset="0"/>
              <a:ea typeface="Source Sans Pro" panose="020B0503030403020204" pitchFamily="34" charset="0"/>
            </a:endParaRPr>
          </a:p>
          <a:p>
            <a:pPr marL="862013" indent="-514350">
              <a:buFont typeface="+mj-lt"/>
              <a:buAutoNum type="arabicPeriod" startAt="4"/>
            </a:pPr>
            <a:endParaRPr lang="en-US" sz="3100" dirty="0">
              <a:latin typeface="Source Sans Pro" panose="020B0503030403020204" pitchFamily="34" charset="0"/>
              <a:ea typeface="Source Sans Pro" panose="020B0503030403020204" pitchFamily="34" charset="0"/>
            </a:endParaRPr>
          </a:p>
          <a:p>
            <a:pPr marL="862013" indent="-514350">
              <a:buFont typeface="+mj-lt"/>
              <a:buAutoNum type="arabicPeriod" startAt="4"/>
            </a:pPr>
            <a:r>
              <a:rPr lang="en-US" sz="3100" dirty="0">
                <a:latin typeface="Source Sans Pro" panose="020B0503030403020204" pitchFamily="34" charset="0"/>
                <a:ea typeface="Source Sans Pro" panose="020B0503030403020204" pitchFamily="34" charset="0"/>
              </a:rPr>
              <a:t>How are students introduced to the content they’ll be using?  </a:t>
            </a:r>
          </a:p>
          <a:p>
            <a:pPr marL="347663" indent="0">
              <a:buNone/>
            </a:pPr>
            <a:r>
              <a:rPr lang="en-US" sz="2600" dirty="0">
                <a:solidFill>
                  <a:srgbClr val="000066"/>
                </a:solidFill>
                <a:latin typeface="Source Sans Pro" panose="020B0503030403020204" pitchFamily="34" charset="0"/>
                <a:ea typeface="Source Sans Pro" panose="020B0503030403020204" pitchFamily="34" charset="0"/>
              </a:rPr>
              <a:t>		</a:t>
            </a:r>
            <a:endParaRPr lang="en-US" sz="2600" dirty="0">
              <a:solidFill>
                <a:schemeClr val="tx2"/>
              </a:solidFill>
              <a:latin typeface="Source Sans Pro" panose="020B0503030403020204" pitchFamily="34" charset="0"/>
              <a:ea typeface="Source Sans Pro" panose="020B0503030403020204" pitchFamily="34" charset="0"/>
            </a:endParaRPr>
          </a:p>
        </p:txBody>
      </p:sp>
      <p:cxnSp>
        <p:nvCxnSpPr>
          <p:cNvPr id="14" name="Straight Connector 13">
            <a:extLst>
              <a:ext uri="{FF2B5EF4-FFF2-40B4-BE49-F238E27FC236}">
                <a16:creationId xmlns:a16="http://schemas.microsoft.com/office/drawing/2014/main" id="{89E9722B-5A90-4F02-BF05-E811F8427EB4}"/>
              </a:ext>
              <a:ext uri="{C183D7F6-B498-43B3-948B-1728B52AA6E4}">
                <adec:decorative xmlns:adec="http://schemas.microsoft.com/office/drawing/2017/decorative" val="1"/>
              </a:ext>
            </a:extLst>
          </p:cNvPr>
          <p:cNvCxnSpPr>
            <a:cxnSpLocks/>
          </p:cNvCxnSpPr>
          <p:nvPr/>
        </p:nvCxnSpPr>
        <p:spPr>
          <a:xfrm>
            <a:off x="427844" y="1078639"/>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a:extLst>
              <a:ext uri="{FF2B5EF4-FFF2-40B4-BE49-F238E27FC236}">
                <a16:creationId xmlns:a16="http://schemas.microsoft.com/office/drawing/2014/main" id="{D4DA5D9A-3CCF-4AC3-84FC-17954DED934A}"/>
              </a:ext>
            </a:extLst>
          </p:cNvPr>
          <p:cNvSpPr txBox="1"/>
          <p:nvPr/>
        </p:nvSpPr>
        <p:spPr>
          <a:xfrm>
            <a:off x="6468345" y="1190964"/>
            <a:ext cx="5723656" cy="461665"/>
          </a:xfrm>
          <a:prstGeom prst="rect">
            <a:avLst/>
          </a:prstGeom>
          <a:noFill/>
        </p:spPr>
        <p:txBody>
          <a:bodyPr wrap="square">
            <a:spAutoFit/>
          </a:bodyPr>
          <a:lstStyle/>
          <a:p>
            <a:r>
              <a:rPr lang="en-US" sz="2400" dirty="0">
                <a:solidFill>
                  <a:schemeClr val="tx2"/>
                </a:solidFill>
                <a:latin typeface="Source Sans Pro" panose="020B0503030403020204" pitchFamily="34" charset="0"/>
                <a:ea typeface="Source Sans Pro" panose="020B0503030403020204" pitchFamily="34" charset="0"/>
              </a:rPr>
              <a:t>[What is the </a:t>
            </a:r>
            <a:r>
              <a:rPr lang="en-US" sz="2400" b="1" dirty="0">
                <a:solidFill>
                  <a:schemeClr val="tx2"/>
                </a:solidFill>
                <a:latin typeface="Source Sans Pro" panose="020B0503030403020204" pitchFamily="34" charset="0"/>
                <a:ea typeface="Source Sans Pro" panose="020B0503030403020204" pitchFamily="34" charset="0"/>
              </a:rPr>
              <a:t>learning outcome</a:t>
            </a:r>
            <a:r>
              <a:rPr lang="en-US" sz="2400" dirty="0">
                <a:solidFill>
                  <a:schemeClr val="tx2"/>
                </a:solidFill>
                <a:latin typeface="Source Sans Pro" panose="020B0503030403020204" pitchFamily="34" charset="0"/>
                <a:ea typeface="Source Sans Pro" panose="020B0503030403020204" pitchFamily="34" charset="0"/>
              </a:rPr>
              <a:t>?]</a:t>
            </a:r>
            <a:endParaRPr lang="en-US" sz="2400" dirty="0"/>
          </a:p>
        </p:txBody>
      </p:sp>
      <p:sp>
        <p:nvSpPr>
          <p:cNvPr id="8" name="TextBox 7">
            <a:extLst>
              <a:ext uri="{FF2B5EF4-FFF2-40B4-BE49-F238E27FC236}">
                <a16:creationId xmlns:a16="http://schemas.microsoft.com/office/drawing/2014/main" id="{8A1DBBA5-6EC8-4EC6-936C-E4BC057E20AF}"/>
              </a:ext>
            </a:extLst>
          </p:cNvPr>
          <p:cNvSpPr txBox="1"/>
          <p:nvPr/>
        </p:nvSpPr>
        <p:spPr>
          <a:xfrm>
            <a:off x="6467414" y="2529316"/>
            <a:ext cx="5723655" cy="461665"/>
          </a:xfrm>
          <a:prstGeom prst="rect">
            <a:avLst/>
          </a:prstGeom>
          <a:noFill/>
        </p:spPr>
        <p:txBody>
          <a:bodyPr wrap="square">
            <a:spAutoFit/>
          </a:bodyPr>
          <a:lstStyle/>
          <a:p>
            <a:r>
              <a:rPr lang="en-US" sz="2400" dirty="0">
                <a:solidFill>
                  <a:schemeClr val="tx2"/>
                </a:solidFill>
                <a:latin typeface="Source Sans Pro" panose="020B0503030403020204" pitchFamily="34" charset="0"/>
                <a:ea typeface="Source Sans Pro" panose="020B0503030403020204" pitchFamily="34" charset="0"/>
              </a:rPr>
              <a:t>[What kind of </a:t>
            </a:r>
            <a:r>
              <a:rPr lang="en-US" sz="2400" b="1" dirty="0">
                <a:solidFill>
                  <a:schemeClr val="tx2"/>
                </a:solidFill>
                <a:latin typeface="Source Sans Pro" panose="020B0503030403020204" pitchFamily="34" charset="0"/>
                <a:ea typeface="Source Sans Pro" panose="020B0503030403020204" pitchFamily="34" charset="0"/>
              </a:rPr>
              <a:t>assessment</a:t>
            </a:r>
            <a:r>
              <a:rPr lang="en-US" sz="2400" dirty="0">
                <a:solidFill>
                  <a:schemeClr val="tx2"/>
                </a:solidFill>
                <a:latin typeface="Source Sans Pro" panose="020B0503030403020204" pitchFamily="34" charset="0"/>
                <a:ea typeface="Source Sans Pro" panose="020B0503030403020204" pitchFamily="34" charset="0"/>
              </a:rPr>
              <a:t>?]</a:t>
            </a:r>
            <a:endParaRPr lang="en-US" sz="2400" dirty="0"/>
          </a:p>
        </p:txBody>
      </p:sp>
      <p:sp>
        <p:nvSpPr>
          <p:cNvPr id="13" name="TextBox 12">
            <a:extLst>
              <a:ext uri="{FF2B5EF4-FFF2-40B4-BE49-F238E27FC236}">
                <a16:creationId xmlns:a16="http://schemas.microsoft.com/office/drawing/2014/main" id="{8901E5BB-D64C-45D2-A182-A12973438637}"/>
              </a:ext>
            </a:extLst>
          </p:cNvPr>
          <p:cNvSpPr txBox="1"/>
          <p:nvPr/>
        </p:nvSpPr>
        <p:spPr>
          <a:xfrm>
            <a:off x="6467415" y="3789321"/>
            <a:ext cx="5723654" cy="830997"/>
          </a:xfrm>
          <a:prstGeom prst="rect">
            <a:avLst/>
          </a:prstGeom>
          <a:noFill/>
        </p:spPr>
        <p:txBody>
          <a:bodyPr wrap="square">
            <a:spAutoFit/>
          </a:bodyPr>
          <a:lstStyle/>
          <a:p>
            <a:r>
              <a:rPr lang="en-US" sz="2400" dirty="0">
                <a:solidFill>
                  <a:schemeClr val="tx2"/>
                </a:solidFill>
                <a:latin typeface="Source Sans Pro" panose="020B0503030403020204" pitchFamily="34" charset="0"/>
                <a:ea typeface="Source Sans Pro" panose="020B0503030403020204" pitchFamily="34" charset="0"/>
              </a:rPr>
              <a:t>[What kinds of </a:t>
            </a:r>
            <a:r>
              <a:rPr lang="en-US" sz="2400" b="1" dirty="0">
                <a:solidFill>
                  <a:schemeClr val="tx2"/>
                </a:solidFill>
                <a:latin typeface="Source Sans Pro" panose="020B0503030403020204" pitchFamily="34" charset="0"/>
                <a:ea typeface="Source Sans Pro" panose="020B0503030403020204" pitchFamily="34" charset="0"/>
              </a:rPr>
              <a:t>experiences</a:t>
            </a:r>
            <a:r>
              <a:rPr lang="en-US" sz="2400" dirty="0">
                <a:solidFill>
                  <a:schemeClr val="tx2"/>
                </a:solidFill>
                <a:latin typeface="Source Sans Pro" panose="020B0503030403020204" pitchFamily="34" charset="0"/>
                <a:ea typeface="Source Sans Pro" panose="020B0503030403020204" pitchFamily="34" charset="0"/>
              </a:rPr>
              <a:t> – activities, interactions, </a:t>
            </a:r>
            <a:r>
              <a:rPr lang="en-US" sz="2400" dirty="0" err="1">
                <a:solidFill>
                  <a:schemeClr val="tx2"/>
                </a:solidFill>
                <a:latin typeface="Source Sans Pro" panose="020B0503030403020204" pitchFamily="34" charset="0"/>
                <a:ea typeface="Source Sans Pro" panose="020B0503030403020204" pitchFamily="34" charset="0"/>
              </a:rPr>
              <a:t>etc</a:t>
            </a:r>
            <a:r>
              <a:rPr lang="en-US" sz="2400" dirty="0">
                <a:solidFill>
                  <a:schemeClr val="tx2"/>
                </a:solidFill>
                <a:latin typeface="Source Sans Pro" panose="020B0503030403020204" pitchFamily="34" charset="0"/>
                <a:ea typeface="Source Sans Pro" panose="020B0503030403020204" pitchFamily="34" charset="0"/>
              </a:rPr>
              <a:t>? </a:t>
            </a:r>
            <a:endParaRPr lang="en-US" sz="2400" dirty="0"/>
          </a:p>
        </p:txBody>
      </p:sp>
      <p:sp>
        <p:nvSpPr>
          <p:cNvPr id="12" name="TextBox 11">
            <a:extLst>
              <a:ext uri="{FF2B5EF4-FFF2-40B4-BE49-F238E27FC236}">
                <a16:creationId xmlns:a16="http://schemas.microsoft.com/office/drawing/2014/main" id="{3E4E26B5-B652-4E01-9C62-D3FE88AA7180}"/>
              </a:ext>
            </a:extLst>
          </p:cNvPr>
          <p:cNvSpPr txBox="1"/>
          <p:nvPr/>
        </p:nvSpPr>
        <p:spPr>
          <a:xfrm>
            <a:off x="6467595" y="5127673"/>
            <a:ext cx="5723474" cy="830997"/>
          </a:xfrm>
          <a:prstGeom prst="rect">
            <a:avLst/>
          </a:prstGeom>
          <a:noFill/>
        </p:spPr>
        <p:txBody>
          <a:bodyPr wrap="square">
            <a:spAutoFit/>
          </a:bodyPr>
          <a:lstStyle/>
          <a:p>
            <a:r>
              <a:rPr lang="en-US" sz="2400" dirty="0">
                <a:solidFill>
                  <a:schemeClr val="tx2"/>
                </a:solidFill>
                <a:latin typeface="Source Sans Pro" panose="020B0503030403020204" pitchFamily="34" charset="0"/>
                <a:ea typeface="Source Sans Pro" panose="020B0503030403020204" pitchFamily="34" charset="0"/>
              </a:rPr>
              <a:t>[How </a:t>
            </a:r>
            <a:r>
              <a:rPr lang="en-US" sz="2400" b="1" dirty="0">
                <a:solidFill>
                  <a:schemeClr val="tx2"/>
                </a:solidFill>
                <a:latin typeface="Source Sans Pro" panose="020B0503030403020204" pitchFamily="34" charset="0"/>
                <a:ea typeface="Source Sans Pro" panose="020B0503030403020204" pitchFamily="34" charset="0"/>
              </a:rPr>
              <a:t>exposed </a:t>
            </a:r>
            <a:r>
              <a:rPr lang="en-US" sz="2400" dirty="0">
                <a:solidFill>
                  <a:schemeClr val="tx2"/>
                </a:solidFill>
                <a:latin typeface="Source Sans Pro" panose="020B0503030403020204" pitchFamily="34" charset="0"/>
                <a:ea typeface="Source Sans Pro" panose="020B0503030403020204" pitchFamily="34" charset="0"/>
              </a:rPr>
              <a:t>to – retrieve or receive – the content?]</a:t>
            </a:r>
            <a:endParaRPr lang="en-US" sz="2400" dirty="0"/>
          </a:p>
        </p:txBody>
      </p:sp>
    </p:spTree>
    <p:extLst>
      <p:ext uri="{BB962C8B-B14F-4D97-AF65-F5344CB8AC3E}">
        <p14:creationId xmlns:p14="http://schemas.microsoft.com/office/powerpoint/2010/main" val="341551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4974FDE-2898-47B6-8AE9-2CA51EB6A3BE}"/>
              </a:ext>
              <a:ext uri="{C183D7F6-B498-43B3-948B-1728B52AA6E4}">
                <adec:decorative xmlns:adec="http://schemas.microsoft.com/office/drawing/2017/decorative" val="1"/>
              </a:ext>
            </a:extLst>
          </p:cNvPr>
          <p:cNvSpPr/>
          <p:nvPr/>
        </p:nvSpPr>
        <p:spPr>
          <a:xfrm>
            <a:off x="9066179" y="6274340"/>
            <a:ext cx="2928025" cy="389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79D3A95-2739-42B7-9390-00A16D069F66}"/>
              </a:ext>
              <a:ext uri="{C183D7F6-B498-43B3-948B-1728B52AA6E4}">
                <adec:decorative xmlns:adec="http://schemas.microsoft.com/office/drawing/2017/decorative" val="1"/>
              </a:ext>
            </a:extLst>
          </p:cNvPr>
          <p:cNvSpPr/>
          <p:nvPr/>
        </p:nvSpPr>
        <p:spPr>
          <a:xfrm>
            <a:off x="6851515" y="1235413"/>
            <a:ext cx="3978613" cy="53599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a:p>
            <a:endParaRPr lang="en-US" sz="2800" dirty="0">
              <a:solidFill>
                <a:schemeClr val="tx1"/>
              </a:solidFill>
            </a:endParaRPr>
          </a:p>
          <a:p>
            <a:pPr algn="ct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p:txBody>
      </p:sp>
      <p:sp>
        <p:nvSpPr>
          <p:cNvPr id="7" name="Rectangle: Rounded Corners 6">
            <a:extLst>
              <a:ext uri="{FF2B5EF4-FFF2-40B4-BE49-F238E27FC236}">
                <a16:creationId xmlns:a16="http://schemas.microsoft.com/office/drawing/2014/main" id="{2BB56777-755C-47C1-930B-5106A89559A1}"/>
              </a:ext>
              <a:ext uri="{C183D7F6-B498-43B3-948B-1728B52AA6E4}">
                <adec:decorative xmlns:adec="http://schemas.microsoft.com/office/drawing/2017/decorative" val="1"/>
              </a:ext>
            </a:extLst>
          </p:cNvPr>
          <p:cNvSpPr/>
          <p:nvPr/>
        </p:nvSpPr>
        <p:spPr>
          <a:xfrm>
            <a:off x="1361872" y="1235413"/>
            <a:ext cx="3978613" cy="535993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a:p>
            <a:endParaRPr lang="en-US" sz="2800" dirty="0">
              <a:solidFill>
                <a:schemeClr val="tx1"/>
              </a:solidFill>
            </a:endParaRPr>
          </a:p>
          <a:p>
            <a:pPr algn="ct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a:p>
            <a:pPr marL="342900" indent="-342900" algn="ctr">
              <a:buAutoNum type="arabicPeriod"/>
            </a:pPr>
            <a:endParaRPr lang="en-US" dirty="0"/>
          </a:p>
        </p:txBody>
      </p:sp>
      <p:sp>
        <p:nvSpPr>
          <p:cNvPr id="2" name="Title 1">
            <a:extLst>
              <a:ext uri="{FF2B5EF4-FFF2-40B4-BE49-F238E27FC236}">
                <a16:creationId xmlns:a16="http://schemas.microsoft.com/office/drawing/2014/main" id="{39CDF889-2CC2-4B0B-917D-1DD6CFD95BF3}"/>
              </a:ext>
            </a:extLst>
          </p:cNvPr>
          <p:cNvSpPr>
            <a:spLocks noGrp="1"/>
          </p:cNvSpPr>
          <p:nvPr>
            <p:ph type="ctrTitle"/>
          </p:nvPr>
        </p:nvSpPr>
        <p:spPr>
          <a:xfrm>
            <a:off x="0" y="-225176"/>
            <a:ext cx="12191999" cy="1042944"/>
          </a:xfrm>
        </p:spPr>
        <p:txBody>
          <a:bodyPr/>
          <a:lstStyle/>
          <a:p>
            <a:pPr algn="ctr"/>
            <a:r>
              <a:rPr lang="en-US" sz="4400" dirty="0">
                <a:solidFill>
                  <a:schemeClr val="bg2"/>
                </a:solidFill>
              </a:rPr>
              <a:t>Teaching as the Instructor of Record: Welcome!</a:t>
            </a:r>
          </a:p>
        </p:txBody>
      </p:sp>
      <p:sp>
        <p:nvSpPr>
          <p:cNvPr id="14" name="Oval 13">
            <a:extLst>
              <a:ext uri="{FF2B5EF4-FFF2-40B4-BE49-F238E27FC236}">
                <a16:creationId xmlns:a16="http://schemas.microsoft.com/office/drawing/2014/main" id="{1CD0139C-2AC9-42F9-936E-DFA97C5A9AAA}"/>
              </a:ext>
            </a:extLst>
          </p:cNvPr>
          <p:cNvSpPr/>
          <p:nvPr/>
        </p:nvSpPr>
        <p:spPr>
          <a:xfrm>
            <a:off x="2985418" y="1349403"/>
            <a:ext cx="731520" cy="7315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12" name="TextBox 11">
            <a:extLst>
              <a:ext uri="{FF2B5EF4-FFF2-40B4-BE49-F238E27FC236}">
                <a16:creationId xmlns:a16="http://schemas.microsoft.com/office/drawing/2014/main" id="{3F7C4EA8-976F-463B-A328-F671D62EBB5C}"/>
              </a:ext>
            </a:extLst>
          </p:cNvPr>
          <p:cNvSpPr txBox="1"/>
          <p:nvPr/>
        </p:nvSpPr>
        <p:spPr>
          <a:xfrm>
            <a:off x="1754625" y="2080923"/>
            <a:ext cx="3193106" cy="2092881"/>
          </a:xfrm>
          <a:prstGeom prst="rect">
            <a:avLst/>
          </a:prstGeom>
          <a:noFill/>
        </p:spPr>
        <p:txBody>
          <a:bodyPr wrap="square" rtlCol="0">
            <a:spAutoFit/>
          </a:bodyPr>
          <a:lstStyle/>
          <a:p>
            <a:pPr algn="ctr"/>
            <a:r>
              <a:rPr lang="en-US" sz="2800" dirty="0">
                <a:solidFill>
                  <a:schemeClr val="tx1"/>
                </a:solidFill>
                <a:latin typeface="Source Sans Pro" panose="020B0503030403020204" pitchFamily="34" charset="0"/>
                <a:ea typeface="Source Sans Pro" panose="020B0503030403020204" pitchFamily="34" charset="0"/>
              </a:rPr>
              <a:t>Sign in using the QR code or the physical sheet at the front table.</a:t>
            </a:r>
          </a:p>
          <a:p>
            <a:endParaRPr lang="en-US" dirty="0"/>
          </a:p>
        </p:txBody>
      </p:sp>
      <p:pic>
        <p:nvPicPr>
          <p:cNvPr id="5" name="Picture 4" descr="QR code for sign-in sheet">
            <a:extLst>
              <a:ext uri="{FF2B5EF4-FFF2-40B4-BE49-F238E27FC236}">
                <a16:creationId xmlns:a16="http://schemas.microsoft.com/office/drawing/2014/main" id="{36604605-EC17-C6A7-EAD5-CD156D0B280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11254" y="3895324"/>
            <a:ext cx="2540846" cy="2519180"/>
          </a:xfrm>
          <a:prstGeom prst="rect">
            <a:avLst/>
          </a:prstGeom>
        </p:spPr>
      </p:pic>
      <p:sp>
        <p:nvSpPr>
          <p:cNvPr id="16" name="Oval 15">
            <a:extLst>
              <a:ext uri="{FF2B5EF4-FFF2-40B4-BE49-F238E27FC236}">
                <a16:creationId xmlns:a16="http://schemas.microsoft.com/office/drawing/2014/main" id="{FBBCA777-DE4A-4EE1-99E7-C65520231352}"/>
              </a:ext>
            </a:extLst>
          </p:cNvPr>
          <p:cNvSpPr/>
          <p:nvPr/>
        </p:nvSpPr>
        <p:spPr>
          <a:xfrm>
            <a:off x="8475061" y="1349403"/>
            <a:ext cx="731520" cy="7315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3" name="Text Placeholder 2">
            <a:extLst>
              <a:ext uri="{FF2B5EF4-FFF2-40B4-BE49-F238E27FC236}">
                <a16:creationId xmlns:a16="http://schemas.microsoft.com/office/drawing/2014/main" id="{CF1387BC-6E5B-4CE3-9B67-1F71C3110323}"/>
              </a:ext>
            </a:extLst>
          </p:cNvPr>
          <p:cNvSpPr>
            <a:spLocks noGrp="1"/>
          </p:cNvSpPr>
          <p:nvPr>
            <p:ph type="body" sz="quarter" idx="10"/>
          </p:nvPr>
        </p:nvSpPr>
        <p:spPr>
          <a:xfrm>
            <a:off x="6970419" y="2121963"/>
            <a:ext cx="3863290" cy="3586837"/>
          </a:xfrm>
        </p:spPr>
        <p:txBody>
          <a:bodyPr>
            <a:normAutofit/>
          </a:bodyPr>
          <a:lstStyle/>
          <a:p>
            <a:pPr marL="342900" indent="-342900">
              <a:buFont typeface="Arial" panose="020B0604020202020204" pitchFamily="34" charset="0"/>
              <a:buChar char="•"/>
            </a:pPr>
            <a:r>
              <a:rPr lang="en-US" sz="2800" dirty="0"/>
              <a:t>Introduce yourself to a neighbor</a:t>
            </a:r>
          </a:p>
          <a:p>
            <a:pPr marL="342900" indent="-342900">
              <a:buFont typeface="Arial" panose="020B0604020202020204" pitchFamily="34" charset="0"/>
              <a:buChar char="•"/>
            </a:pPr>
            <a:r>
              <a:rPr lang="en-US" sz="2800" dirty="0"/>
              <a:t>Talk about a particularly good instructor you’ve had. What made them so good?</a:t>
            </a:r>
          </a:p>
        </p:txBody>
      </p:sp>
      <p:pic>
        <p:nvPicPr>
          <p:cNvPr id="19" name="Graphic 18">
            <a:extLst>
              <a:ext uri="{FF2B5EF4-FFF2-40B4-BE49-F238E27FC236}">
                <a16:creationId xmlns:a16="http://schemas.microsoft.com/office/drawing/2014/main" id="{6E0BD04E-6867-4C45-B84D-341068C8C57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1854" y="5154914"/>
            <a:ext cx="1740419" cy="1643189"/>
          </a:xfrm>
          <a:prstGeom prst="rect">
            <a:avLst/>
          </a:prstGeom>
        </p:spPr>
      </p:pic>
    </p:spTree>
    <p:extLst>
      <p:ext uri="{BB962C8B-B14F-4D97-AF65-F5344CB8AC3E}">
        <p14:creationId xmlns:p14="http://schemas.microsoft.com/office/powerpoint/2010/main" val="391933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52037F4-669F-4FDD-8B5E-764E72C5631F}"/>
              </a:ext>
              <a:ext uri="{C183D7F6-B498-43B3-948B-1728B52AA6E4}">
                <adec:decorative xmlns:adec="http://schemas.microsoft.com/office/drawing/2017/decorative" val="1"/>
              </a:ext>
            </a:extLst>
          </p:cNvPr>
          <p:cNvSpPr/>
          <p:nvPr/>
        </p:nvSpPr>
        <p:spPr>
          <a:xfrm>
            <a:off x="6363093" y="1197203"/>
            <a:ext cx="5723474" cy="1194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chemeClr val="accent3">
                    <a:lumMod val="50000"/>
                  </a:schemeClr>
                </a:solidFill>
                <a:latin typeface="Source Sans Pro" panose="020B0503030403020204" pitchFamily="34" charset="0"/>
                <a:ea typeface="Source Sans Pro" panose="020B0503030403020204" pitchFamily="34" charset="0"/>
              </a:rPr>
              <a:t>An example - 1</a:t>
            </a:r>
          </a:p>
        </p:txBody>
      </p:sp>
      <p:sp>
        <p:nvSpPr>
          <p:cNvPr id="4" name="Title 1">
            <a:extLst>
              <a:ext uri="{FF2B5EF4-FFF2-40B4-BE49-F238E27FC236}">
                <a16:creationId xmlns:a16="http://schemas.microsoft.com/office/drawing/2014/main" id="{637212EC-DF3C-4B84-A63F-6F3E33C1FA4F}"/>
              </a:ext>
            </a:extLst>
          </p:cNvPr>
          <p:cNvSpPr txBox="1">
            <a:spLocks/>
          </p:cNvSpPr>
          <p:nvPr/>
        </p:nvSpPr>
        <p:spPr>
          <a:xfrm>
            <a:off x="339297" y="414752"/>
            <a:ext cx="10972800" cy="1143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solidFill>
                <a:latin typeface="Source Sans Pro" panose="020B0503030403020204" pitchFamily="34" charset="0"/>
                <a:ea typeface="Source Sans Pro" panose="020B0503030403020204" pitchFamily="34" charset="0"/>
              </a:rPr>
              <a:t>An example</a:t>
            </a:r>
          </a:p>
        </p:txBody>
      </p:sp>
      <p:cxnSp>
        <p:nvCxnSpPr>
          <p:cNvPr id="9" name="Straight Connector 8">
            <a:extLst>
              <a:ext uri="{FF2B5EF4-FFF2-40B4-BE49-F238E27FC236}">
                <a16:creationId xmlns:a16="http://schemas.microsoft.com/office/drawing/2014/main" id="{F8835E29-C17A-40B6-BB75-82114AE43245}"/>
              </a:ext>
              <a:ext uri="{C183D7F6-B498-43B3-948B-1728B52AA6E4}">
                <adec:decorative xmlns:adec="http://schemas.microsoft.com/office/drawing/2017/decorative" val="1"/>
              </a:ext>
            </a:extLst>
          </p:cNvPr>
          <p:cNvCxnSpPr>
            <a:cxnSpLocks/>
          </p:cNvCxnSpPr>
          <p:nvPr/>
        </p:nvCxnSpPr>
        <p:spPr>
          <a:xfrm>
            <a:off x="427844" y="1072399"/>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Content Placeholder 2"/>
          <p:cNvSpPr>
            <a:spLocks noGrp="1"/>
          </p:cNvSpPr>
          <p:nvPr>
            <p:ph idx="1"/>
          </p:nvPr>
        </p:nvSpPr>
        <p:spPr>
          <a:xfrm>
            <a:off x="320015" y="1290157"/>
            <a:ext cx="5889738" cy="5326912"/>
          </a:xfrm>
        </p:spPr>
        <p:txBody>
          <a:bodyPr>
            <a:normAutofit fontScale="70000" lnSpcReduction="20000"/>
          </a:bodyPr>
          <a:lstStyle/>
          <a:p>
            <a:pPr marL="862013" indent="-514350">
              <a:buFont typeface="+mj-lt"/>
              <a:buAutoNum type="arabicPeriod"/>
            </a:pPr>
            <a:r>
              <a:rPr lang="en-US" sz="3100" dirty="0">
                <a:solidFill>
                  <a:srgbClr val="000000"/>
                </a:solidFill>
                <a:latin typeface="Source Sans Pro" panose="020B0503030403020204" pitchFamily="34" charset="0"/>
                <a:ea typeface="Source Sans Pro" panose="020B0503030403020204" pitchFamily="34" charset="0"/>
              </a:rPr>
              <a:t>What should students know or be able to do?                 </a:t>
            </a:r>
          </a:p>
          <a:p>
            <a:pPr marL="347663" indent="0">
              <a:buNone/>
            </a:pPr>
            <a:r>
              <a:rPr lang="en-US" sz="3100" dirty="0">
                <a:solidFill>
                  <a:srgbClr val="000066"/>
                </a:solidFill>
                <a:latin typeface="Source Sans Pro" panose="020B0503030403020204" pitchFamily="34" charset="0"/>
                <a:ea typeface="Source Sans Pro" panose="020B0503030403020204" pitchFamily="34" charset="0"/>
              </a:rPr>
              <a:t>		</a:t>
            </a:r>
            <a:endParaRPr lang="en-US" sz="3100" dirty="0">
              <a:solidFill>
                <a:schemeClr val="tx2"/>
              </a:solidFill>
              <a:latin typeface="Source Sans Pro" panose="020B0503030403020204" pitchFamily="34" charset="0"/>
              <a:ea typeface="Source Sans Pro" panose="020B0503030403020204" pitchFamily="34" charset="0"/>
            </a:endParaRPr>
          </a:p>
          <a:p>
            <a:pPr marL="862013" indent="-514350">
              <a:buFont typeface="+mj-lt"/>
              <a:buAutoNum type="arabicPeriod"/>
            </a:pPr>
            <a:endParaRPr lang="en-US" sz="3100" dirty="0">
              <a:solidFill>
                <a:srgbClr val="000000"/>
              </a:solidFill>
              <a:latin typeface="Source Sans Pro" panose="020B0503030403020204" pitchFamily="34" charset="0"/>
              <a:ea typeface="Source Sans Pro" panose="020B0503030403020204" pitchFamily="34" charset="0"/>
            </a:endParaRPr>
          </a:p>
          <a:p>
            <a:pPr marL="862013" indent="-514350">
              <a:buFont typeface="+mj-lt"/>
              <a:buAutoNum type="arabicPeriod" startAt="2"/>
            </a:pPr>
            <a:r>
              <a:rPr lang="en-US" sz="3100" dirty="0">
                <a:solidFill>
                  <a:srgbClr val="000000"/>
                </a:solidFill>
                <a:latin typeface="Source Sans Pro" panose="020B0503030403020204" pitchFamily="34" charset="0"/>
                <a:ea typeface="Source Sans Pro" panose="020B0503030403020204" pitchFamily="34" charset="0"/>
              </a:rPr>
              <a:t>How do students demonstrate what they know or can do? </a:t>
            </a:r>
          </a:p>
          <a:p>
            <a:pPr marL="347663" indent="0">
              <a:buNone/>
            </a:pPr>
            <a:r>
              <a:rPr lang="en-US" sz="3100" dirty="0">
                <a:solidFill>
                  <a:srgbClr val="000000"/>
                </a:solidFill>
                <a:latin typeface="Source Sans Pro" panose="020B0503030403020204" pitchFamily="34" charset="0"/>
                <a:ea typeface="Source Sans Pro" panose="020B0503030403020204" pitchFamily="34" charset="0"/>
              </a:rPr>
              <a:t>		</a:t>
            </a:r>
            <a:endParaRPr lang="en-US" sz="3100" dirty="0">
              <a:solidFill>
                <a:schemeClr val="tx2"/>
              </a:solidFill>
              <a:latin typeface="Source Sans Pro" panose="020B0503030403020204" pitchFamily="34" charset="0"/>
              <a:ea typeface="Source Sans Pro" panose="020B0503030403020204" pitchFamily="34" charset="0"/>
            </a:endParaRPr>
          </a:p>
          <a:p>
            <a:pPr marL="347663" indent="0">
              <a:buNone/>
            </a:pPr>
            <a:endParaRPr lang="en-US" sz="3100" dirty="0">
              <a:solidFill>
                <a:srgbClr val="000000"/>
              </a:solidFill>
              <a:latin typeface="Source Sans Pro" panose="020B0503030403020204" pitchFamily="34" charset="0"/>
              <a:ea typeface="Source Sans Pro" panose="020B0503030403020204" pitchFamily="34" charset="0"/>
            </a:endParaRPr>
          </a:p>
          <a:p>
            <a:pPr marL="862013" indent="-514350">
              <a:buFont typeface="+mj-lt"/>
              <a:buAutoNum type="arabicPeriod" startAt="3"/>
            </a:pPr>
            <a:r>
              <a:rPr lang="en-US" sz="3100" dirty="0">
                <a:solidFill>
                  <a:srgbClr val="000000"/>
                </a:solidFill>
                <a:latin typeface="Source Sans Pro" panose="020B0503030403020204" pitchFamily="34" charset="0"/>
                <a:ea typeface="Source Sans Pro" panose="020B0503030403020204" pitchFamily="34" charset="0"/>
              </a:rPr>
              <a:t>How do students prepare for demonstrating their knowledge or skills?                                                              </a:t>
            </a:r>
          </a:p>
          <a:p>
            <a:pPr marL="347663" indent="0">
              <a:buNone/>
            </a:pPr>
            <a:r>
              <a:rPr lang="en-US" sz="3100" dirty="0">
                <a:solidFill>
                  <a:srgbClr val="000000"/>
                </a:solidFill>
                <a:latin typeface="Source Sans Pro" panose="020B0503030403020204" pitchFamily="34" charset="0"/>
                <a:ea typeface="Source Sans Pro" panose="020B0503030403020204" pitchFamily="34" charset="0"/>
              </a:rPr>
              <a:t>		</a:t>
            </a:r>
            <a:endParaRPr lang="en-US" sz="3100" b="1" dirty="0">
              <a:solidFill>
                <a:srgbClr val="000090"/>
              </a:solidFill>
              <a:latin typeface="Source Sans Pro" panose="020B0503030403020204" pitchFamily="34" charset="0"/>
              <a:ea typeface="Source Sans Pro" panose="020B0503030403020204" pitchFamily="34" charset="0"/>
            </a:endParaRPr>
          </a:p>
          <a:p>
            <a:pPr marL="862013" indent="-514350">
              <a:buFont typeface="+mj-lt"/>
              <a:buAutoNum type="arabicPeriod" startAt="4"/>
            </a:pPr>
            <a:endParaRPr lang="en-US" sz="3100" dirty="0">
              <a:latin typeface="Source Sans Pro" panose="020B0503030403020204" pitchFamily="34" charset="0"/>
              <a:ea typeface="Source Sans Pro" panose="020B0503030403020204" pitchFamily="34" charset="0"/>
            </a:endParaRPr>
          </a:p>
          <a:p>
            <a:pPr marL="862013" indent="-514350">
              <a:buFont typeface="+mj-lt"/>
              <a:buAutoNum type="arabicPeriod" startAt="4"/>
            </a:pPr>
            <a:r>
              <a:rPr lang="en-US" sz="3100" dirty="0">
                <a:latin typeface="Source Sans Pro" panose="020B0503030403020204" pitchFamily="34" charset="0"/>
                <a:ea typeface="Source Sans Pro" panose="020B0503030403020204" pitchFamily="34" charset="0"/>
              </a:rPr>
              <a:t>How are students introduced to the content they’ll be using?  </a:t>
            </a:r>
          </a:p>
          <a:p>
            <a:pPr marL="347663" indent="0">
              <a:buNone/>
            </a:pPr>
            <a:r>
              <a:rPr lang="en-US" sz="2600" dirty="0">
                <a:solidFill>
                  <a:srgbClr val="000066"/>
                </a:solidFill>
                <a:latin typeface="Source Sans Pro" panose="020B0503030403020204" pitchFamily="34" charset="0"/>
                <a:ea typeface="Source Sans Pro" panose="020B0503030403020204" pitchFamily="34" charset="0"/>
              </a:rPr>
              <a:t>		</a:t>
            </a:r>
            <a:endParaRPr lang="en-US" sz="2600" dirty="0">
              <a:solidFill>
                <a:schemeClr val="tx2"/>
              </a:solidFill>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D4DA5D9A-3CCF-4AC3-84FC-17954DED934A}"/>
              </a:ext>
            </a:extLst>
          </p:cNvPr>
          <p:cNvSpPr txBox="1"/>
          <p:nvPr/>
        </p:nvSpPr>
        <p:spPr>
          <a:xfrm>
            <a:off x="6468345" y="1190964"/>
            <a:ext cx="5723656" cy="1200329"/>
          </a:xfrm>
          <a:prstGeom prst="rect">
            <a:avLst/>
          </a:prstGeom>
          <a:noFill/>
        </p:spPr>
        <p:txBody>
          <a:bodyPr wrap="square">
            <a:spAutoFit/>
          </a:bodyPr>
          <a:lstStyle/>
          <a:p>
            <a:r>
              <a:rPr lang="en-US" sz="2400" i="1" dirty="0">
                <a:solidFill>
                  <a:schemeClr val="bg2"/>
                </a:solidFill>
                <a:latin typeface="Source Sans Pro" panose="020B0503030403020204" pitchFamily="34" charset="0"/>
                <a:ea typeface="Source Sans Pro" panose="020B0503030403020204" pitchFamily="34" charset="0"/>
              </a:rPr>
              <a:t>Design (and follow) a study plan that uses strategies whose effectiveness is supported by research.</a:t>
            </a:r>
            <a:endParaRPr lang="en-US" sz="2400" i="1" dirty="0">
              <a:solidFill>
                <a:schemeClr val="bg2"/>
              </a:solidFill>
            </a:endParaRPr>
          </a:p>
        </p:txBody>
      </p:sp>
      <p:sp>
        <p:nvSpPr>
          <p:cNvPr id="8" name="TextBox 7">
            <a:extLst>
              <a:ext uri="{FF2B5EF4-FFF2-40B4-BE49-F238E27FC236}">
                <a16:creationId xmlns:a16="http://schemas.microsoft.com/office/drawing/2014/main" id="{8A1DBBA5-6EC8-4EC6-936C-E4BC057E20AF}"/>
              </a:ext>
            </a:extLst>
          </p:cNvPr>
          <p:cNvSpPr txBox="1"/>
          <p:nvPr/>
        </p:nvSpPr>
        <p:spPr>
          <a:xfrm>
            <a:off x="6467414" y="2529316"/>
            <a:ext cx="5723655" cy="461665"/>
          </a:xfrm>
          <a:prstGeom prst="rect">
            <a:avLst/>
          </a:prstGeom>
          <a:noFill/>
        </p:spPr>
        <p:txBody>
          <a:bodyPr wrap="square">
            <a:spAutoFit/>
          </a:bodyPr>
          <a:lstStyle/>
          <a:p>
            <a:r>
              <a:rPr lang="en-US" sz="2400" dirty="0">
                <a:solidFill>
                  <a:schemeClr val="tx2"/>
                </a:solidFill>
                <a:latin typeface="Source Sans Pro" panose="020B0503030403020204" pitchFamily="34" charset="0"/>
                <a:ea typeface="Source Sans Pro" panose="020B0503030403020204" pitchFamily="34" charset="0"/>
              </a:rPr>
              <a:t>[What kind of </a:t>
            </a:r>
            <a:r>
              <a:rPr lang="en-US" sz="2400" b="1" dirty="0">
                <a:solidFill>
                  <a:schemeClr val="tx2"/>
                </a:solidFill>
                <a:latin typeface="Source Sans Pro" panose="020B0503030403020204" pitchFamily="34" charset="0"/>
                <a:ea typeface="Source Sans Pro" panose="020B0503030403020204" pitchFamily="34" charset="0"/>
              </a:rPr>
              <a:t>assessment</a:t>
            </a:r>
            <a:r>
              <a:rPr lang="en-US" sz="2400" dirty="0">
                <a:solidFill>
                  <a:schemeClr val="tx2"/>
                </a:solidFill>
                <a:latin typeface="Source Sans Pro" panose="020B0503030403020204" pitchFamily="34" charset="0"/>
                <a:ea typeface="Source Sans Pro" panose="020B0503030403020204" pitchFamily="34" charset="0"/>
              </a:rPr>
              <a:t>?]</a:t>
            </a:r>
            <a:endParaRPr lang="en-US" sz="2400" dirty="0"/>
          </a:p>
        </p:txBody>
      </p:sp>
      <p:sp>
        <p:nvSpPr>
          <p:cNvPr id="13" name="TextBox 12">
            <a:extLst>
              <a:ext uri="{FF2B5EF4-FFF2-40B4-BE49-F238E27FC236}">
                <a16:creationId xmlns:a16="http://schemas.microsoft.com/office/drawing/2014/main" id="{8901E5BB-D64C-45D2-A182-A12973438637}"/>
              </a:ext>
            </a:extLst>
          </p:cNvPr>
          <p:cNvSpPr txBox="1"/>
          <p:nvPr/>
        </p:nvSpPr>
        <p:spPr>
          <a:xfrm>
            <a:off x="6467415" y="3789321"/>
            <a:ext cx="5723654" cy="830997"/>
          </a:xfrm>
          <a:prstGeom prst="rect">
            <a:avLst/>
          </a:prstGeom>
          <a:noFill/>
        </p:spPr>
        <p:txBody>
          <a:bodyPr wrap="square">
            <a:spAutoFit/>
          </a:bodyPr>
          <a:lstStyle/>
          <a:p>
            <a:r>
              <a:rPr lang="en-US" sz="2400" dirty="0">
                <a:solidFill>
                  <a:schemeClr val="tx2"/>
                </a:solidFill>
                <a:latin typeface="Source Sans Pro" panose="020B0503030403020204" pitchFamily="34" charset="0"/>
                <a:ea typeface="Source Sans Pro" panose="020B0503030403020204" pitchFamily="34" charset="0"/>
              </a:rPr>
              <a:t>[What kinds of </a:t>
            </a:r>
            <a:r>
              <a:rPr lang="en-US" sz="2400" b="1" dirty="0">
                <a:solidFill>
                  <a:schemeClr val="tx2"/>
                </a:solidFill>
                <a:latin typeface="Source Sans Pro" panose="020B0503030403020204" pitchFamily="34" charset="0"/>
                <a:ea typeface="Source Sans Pro" panose="020B0503030403020204" pitchFamily="34" charset="0"/>
              </a:rPr>
              <a:t>experiences</a:t>
            </a:r>
            <a:r>
              <a:rPr lang="en-US" sz="2400" dirty="0">
                <a:solidFill>
                  <a:schemeClr val="tx2"/>
                </a:solidFill>
                <a:latin typeface="Source Sans Pro" panose="020B0503030403020204" pitchFamily="34" charset="0"/>
                <a:ea typeface="Source Sans Pro" panose="020B0503030403020204" pitchFamily="34" charset="0"/>
              </a:rPr>
              <a:t> – activities, interactions, </a:t>
            </a:r>
            <a:r>
              <a:rPr lang="en-US" sz="2400" dirty="0" err="1">
                <a:solidFill>
                  <a:schemeClr val="tx2"/>
                </a:solidFill>
                <a:latin typeface="Source Sans Pro" panose="020B0503030403020204" pitchFamily="34" charset="0"/>
                <a:ea typeface="Source Sans Pro" panose="020B0503030403020204" pitchFamily="34" charset="0"/>
              </a:rPr>
              <a:t>etc</a:t>
            </a:r>
            <a:r>
              <a:rPr lang="en-US" sz="2400" dirty="0">
                <a:solidFill>
                  <a:schemeClr val="tx2"/>
                </a:solidFill>
                <a:latin typeface="Source Sans Pro" panose="020B0503030403020204" pitchFamily="34" charset="0"/>
                <a:ea typeface="Source Sans Pro" panose="020B0503030403020204" pitchFamily="34" charset="0"/>
              </a:rPr>
              <a:t>? </a:t>
            </a:r>
            <a:endParaRPr lang="en-US" sz="2400" dirty="0"/>
          </a:p>
        </p:txBody>
      </p:sp>
      <p:sp>
        <p:nvSpPr>
          <p:cNvPr id="12" name="TextBox 11">
            <a:extLst>
              <a:ext uri="{FF2B5EF4-FFF2-40B4-BE49-F238E27FC236}">
                <a16:creationId xmlns:a16="http://schemas.microsoft.com/office/drawing/2014/main" id="{3E4E26B5-B652-4E01-9C62-D3FE88AA7180}"/>
              </a:ext>
            </a:extLst>
          </p:cNvPr>
          <p:cNvSpPr txBox="1"/>
          <p:nvPr/>
        </p:nvSpPr>
        <p:spPr>
          <a:xfrm>
            <a:off x="6467595" y="5127673"/>
            <a:ext cx="5723474" cy="830997"/>
          </a:xfrm>
          <a:prstGeom prst="rect">
            <a:avLst/>
          </a:prstGeom>
          <a:noFill/>
        </p:spPr>
        <p:txBody>
          <a:bodyPr wrap="square">
            <a:spAutoFit/>
          </a:bodyPr>
          <a:lstStyle/>
          <a:p>
            <a:r>
              <a:rPr lang="en-US" sz="2400" dirty="0">
                <a:solidFill>
                  <a:schemeClr val="tx2"/>
                </a:solidFill>
                <a:latin typeface="Source Sans Pro" panose="020B0503030403020204" pitchFamily="34" charset="0"/>
                <a:ea typeface="Source Sans Pro" panose="020B0503030403020204" pitchFamily="34" charset="0"/>
              </a:rPr>
              <a:t>[How </a:t>
            </a:r>
            <a:r>
              <a:rPr lang="en-US" sz="2400" b="1" dirty="0">
                <a:solidFill>
                  <a:schemeClr val="tx2"/>
                </a:solidFill>
                <a:latin typeface="Source Sans Pro" panose="020B0503030403020204" pitchFamily="34" charset="0"/>
                <a:ea typeface="Source Sans Pro" panose="020B0503030403020204" pitchFamily="34" charset="0"/>
              </a:rPr>
              <a:t>exposed </a:t>
            </a:r>
            <a:r>
              <a:rPr lang="en-US" sz="2400" dirty="0">
                <a:solidFill>
                  <a:schemeClr val="tx2"/>
                </a:solidFill>
                <a:latin typeface="Source Sans Pro" panose="020B0503030403020204" pitchFamily="34" charset="0"/>
                <a:ea typeface="Source Sans Pro" panose="020B0503030403020204" pitchFamily="34" charset="0"/>
              </a:rPr>
              <a:t>to – retrieve or receive – the content?]</a:t>
            </a:r>
            <a:endParaRPr lang="en-US" sz="2400" dirty="0"/>
          </a:p>
        </p:txBody>
      </p:sp>
      <p:sp>
        <p:nvSpPr>
          <p:cNvPr id="11" name="Rectangle: Rounded Corners 10">
            <a:extLst>
              <a:ext uri="{FF2B5EF4-FFF2-40B4-BE49-F238E27FC236}">
                <a16:creationId xmlns:a16="http://schemas.microsoft.com/office/drawing/2014/main" id="{C624CDD7-A1CC-473A-9E18-8FB07CD124F2}"/>
              </a:ext>
            </a:extLst>
          </p:cNvPr>
          <p:cNvSpPr/>
          <p:nvPr/>
        </p:nvSpPr>
        <p:spPr>
          <a:xfrm>
            <a:off x="3599060" y="178707"/>
            <a:ext cx="7539109" cy="83099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ource Sans Pro" panose="020B0503030403020204" pitchFamily="34" charset="0"/>
              </a:rPr>
              <a:t>Try it! Work with a partner to answer questions 2, 3, &amp; 4.</a:t>
            </a:r>
          </a:p>
        </p:txBody>
      </p:sp>
      <p:sp>
        <p:nvSpPr>
          <p:cNvPr id="14" name="Oval 13">
            <a:extLst>
              <a:ext uri="{FF2B5EF4-FFF2-40B4-BE49-F238E27FC236}">
                <a16:creationId xmlns:a16="http://schemas.microsoft.com/office/drawing/2014/main" id="{FD1B9760-5A86-4F00-9D3C-4386EAA6F1F0}"/>
              </a:ext>
              <a:ext uri="{C183D7F6-B498-43B3-948B-1728B52AA6E4}">
                <adec:decorative xmlns:adec="http://schemas.microsoft.com/office/drawing/2017/decorative" val="0"/>
              </a:ext>
            </a:extLst>
          </p:cNvPr>
          <p:cNvSpPr/>
          <p:nvPr/>
        </p:nvSpPr>
        <p:spPr>
          <a:xfrm>
            <a:off x="11003848" y="52233"/>
            <a:ext cx="1111044" cy="1086463"/>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a typeface="Calibri"/>
                <a:cs typeface="Calibri"/>
              </a:rPr>
              <a:t>10 min</a:t>
            </a:r>
            <a:endParaRPr lang="en-US" dirty="0">
              <a:solidFill>
                <a:schemeClr val="tx1"/>
              </a:solidFill>
            </a:endParaRPr>
          </a:p>
        </p:txBody>
      </p:sp>
    </p:spTree>
    <p:extLst>
      <p:ext uri="{BB962C8B-B14F-4D97-AF65-F5344CB8AC3E}">
        <p14:creationId xmlns:p14="http://schemas.microsoft.com/office/powerpoint/2010/main" val="139380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50000"/>
                  </a:schemeClr>
                </a:solidFill>
                <a:latin typeface="Source Sans Pro" panose="020B0503030403020204" pitchFamily="34" charset="0"/>
                <a:ea typeface="Source Sans Pro" panose="020B0503030403020204" pitchFamily="34" charset="0"/>
              </a:rPr>
              <a:t>An example - 2</a:t>
            </a:r>
          </a:p>
        </p:txBody>
      </p:sp>
      <p:sp>
        <p:nvSpPr>
          <p:cNvPr id="4" name="Title 1">
            <a:extLst>
              <a:ext uri="{FF2B5EF4-FFF2-40B4-BE49-F238E27FC236}">
                <a16:creationId xmlns:a16="http://schemas.microsoft.com/office/drawing/2014/main" id="{637212EC-DF3C-4B84-A63F-6F3E33C1FA4F}"/>
              </a:ext>
            </a:extLst>
          </p:cNvPr>
          <p:cNvSpPr txBox="1">
            <a:spLocks/>
          </p:cNvSpPr>
          <p:nvPr/>
        </p:nvSpPr>
        <p:spPr>
          <a:xfrm>
            <a:off x="427844" y="410217"/>
            <a:ext cx="10972800" cy="1143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solidFill>
                <a:latin typeface="Source Sans Pro" panose="020B0503030403020204" pitchFamily="34" charset="0"/>
                <a:ea typeface="Source Sans Pro" panose="020B0503030403020204" pitchFamily="34" charset="0"/>
              </a:rPr>
              <a:t>An example</a:t>
            </a:r>
          </a:p>
        </p:txBody>
      </p:sp>
      <p:cxnSp>
        <p:nvCxnSpPr>
          <p:cNvPr id="9" name="Straight Connector 8">
            <a:extLst>
              <a:ext uri="{FF2B5EF4-FFF2-40B4-BE49-F238E27FC236}">
                <a16:creationId xmlns:a16="http://schemas.microsoft.com/office/drawing/2014/main" id="{F8835E29-C17A-40B6-BB75-82114AE43245}"/>
              </a:ext>
              <a:ext uri="{C183D7F6-B498-43B3-948B-1728B52AA6E4}">
                <adec:decorative xmlns:adec="http://schemas.microsoft.com/office/drawing/2017/decorative" val="1"/>
              </a:ext>
            </a:extLst>
          </p:cNvPr>
          <p:cNvCxnSpPr>
            <a:cxnSpLocks/>
          </p:cNvCxnSpPr>
          <p:nvPr/>
        </p:nvCxnSpPr>
        <p:spPr>
          <a:xfrm>
            <a:off x="427844" y="1072399"/>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Content Placeholder 2"/>
          <p:cNvSpPr>
            <a:spLocks noGrp="1"/>
          </p:cNvSpPr>
          <p:nvPr>
            <p:ph idx="1"/>
          </p:nvPr>
        </p:nvSpPr>
        <p:spPr>
          <a:xfrm>
            <a:off x="320015" y="1290157"/>
            <a:ext cx="5889738" cy="5326912"/>
          </a:xfrm>
        </p:spPr>
        <p:txBody>
          <a:bodyPr>
            <a:normAutofit fontScale="70000" lnSpcReduction="20000"/>
          </a:bodyPr>
          <a:lstStyle/>
          <a:p>
            <a:pPr marL="862013" indent="-514350">
              <a:buFont typeface="+mj-lt"/>
              <a:buAutoNum type="arabicPeriod"/>
            </a:pPr>
            <a:r>
              <a:rPr lang="en-US" sz="3100" dirty="0">
                <a:solidFill>
                  <a:srgbClr val="000000"/>
                </a:solidFill>
                <a:latin typeface="Source Sans Pro" panose="020B0503030403020204" pitchFamily="34" charset="0"/>
                <a:ea typeface="Source Sans Pro" panose="020B0503030403020204" pitchFamily="34" charset="0"/>
              </a:rPr>
              <a:t>What should students know or be able to do?                 </a:t>
            </a:r>
          </a:p>
          <a:p>
            <a:pPr marL="347663" indent="0">
              <a:buNone/>
            </a:pPr>
            <a:r>
              <a:rPr lang="en-US" sz="3100" dirty="0">
                <a:solidFill>
                  <a:srgbClr val="000066"/>
                </a:solidFill>
                <a:latin typeface="Source Sans Pro" panose="020B0503030403020204" pitchFamily="34" charset="0"/>
                <a:ea typeface="Source Sans Pro" panose="020B0503030403020204" pitchFamily="34" charset="0"/>
              </a:rPr>
              <a:t>		</a:t>
            </a:r>
            <a:endParaRPr lang="en-US" sz="3100" dirty="0">
              <a:solidFill>
                <a:schemeClr val="tx2"/>
              </a:solidFill>
              <a:latin typeface="Source Sans Pro" panose="020B0503030403020204" pitchFamily="34" charset="0"/>
              <a:ea typeface="Source Sans Pro" panose="020B0503030403020204" pitchFamily="34" charset="0"/>
            </a:endParaRPr>
          </a:p>
          <a:p>
            <a:pPr marL="862013" indent="-514350">
              <a:buFont typeface="+mj-lt"/>
              <a:buAutoNum type="arabicPeriod"/>
            </a:pPr>
            <a:endParaRPr lang="en-US" sz="3100" dirty="0">
              <a:solidFill>
                <a:srgbClr val="000000"/>
              </a:solidFill>
              <a:latin typeface="Source Sans Pro" panose="020B0503030403020204" pitchFamily="34" charset="0"/>
              <a:ea typeface="Source Sans Pro" panose="020B0503030403020204" pitchFamily="34" charset="0"/>
            </a:endParaRPr>
          </a:p>
          <a:p>
            <a:pPr marL="862013" indent="-514350">
              <a:buFont typeface="+mj-lt"/>
              <a:buAutoNum type="arabicPeriod" startAt="2"/>
            </a:pPr>
            <a:r>
              <a:rPr lang="en-US" sz="3100" dirty="0">
                <a:solidFill>
                  <a:srgbClr val="000000"/>
                </a:solidFill>
                <a:latin typeface="Source Sans Pro" panose="020B0503030403020204" pitchFamily="34" charset="0"/>
                <a:ea typeface="Source Sans Pro" panose="020B0503030403020204" pitchFamily="34" charset="0"/>
              </a:rPr>
              <a:t>How do students demonstrate what they know or can do? </a:t>
            </a:r>
          </a:p>
          <a:p>
            <a:pPr marL="347663" indent="0">
              <a:buNone/>
            </a:pPr>
            <a:r>
              <a:rPr lang="en-US" sz="3100" dirty="0">
                <a:solidFill>
                  <a:srgbClr val="000000"/>
                </a:solidFill>
                <a:latin typeface="Source Sans Pro" panose="020B0503030403020204" pitchFamily="34" charset="0"/>
                <a:ea typeface="Source Sans Pro" panose="020B0503030403020204" pitchFamily="34" charset="0"/>
              </a:rPr>
              <a:t>		</a:t>
            </a:r>
            <a:endParaRPr lang="en-US" sz="3100" dirty="0">
              <a:solidFill>
                <a:schemeClr val="tx2"/>
              </a:solidFill>
              <a:latin typeface="Source Sans Pro" panose="020B0503030403020204" pitchFamily="34" charset="0"/>
              <a:ea typeface="Source Sans Pro" panose="020B0503030403020204" pitchFamily="34" charset="0"/>
            </a:endParaRPr>
          </a:p>
          <a:p>
            <a:pPr marL="347663" indent="0">
              <a:buNone/>
            </a:pPr>
            <a:endParaRPr lang="en-US" sz="3100" dirty="0">
              <a:solidFill>
                <a:srgbClr val="000000"/>
              </a:solidFill>
              <a:latin typeface="Source Sans Pro" panose="020B0503030403020204" pitchFamily="34" charset="0"/>
              <a:ea typeface="Source Sans Pro" panose="020B0503030403020204" pitchFamily="34" charset="0"/>
            </a:endParaRPr>
          </a:p>
          <a:p>
            <a:pPr marL="862013" indent="-514350">
              <a:buFont typeface="+mj-lt"/>
              <a:buAutoNum type="arabicPeriod" startAt="3"/>
            </a:pPr>
            <a:r>
              <a:rPr lang="en-US" sz="3100" dirty="0">
                <a:solidFill>
                  <a:srgbClr val="000000"/>
                </a:solidFill>
                <a:latin typeface="Source Sans Pro" panose="020B0503030403020204" pitchFamily="34" charset="0"/>
                <a:ea typeface="Source Sans Pro" panose="020B0503030403020204" pitchFamily="34" charset="0"/>
              </a:rPr>
              <a:t>How do students prepare for demonstrating their knowledge or skills?                                                              </a:t>
            </a:r>
          </a:p>
          <a:p>
            <a:pPr marL="347663" indent="0">
              <a:buNone/>
            </a:pPr>
            <a:r>
              <a:rPr lang="en-US" sz="3100" dirty="0">
                <a:solidFill>
                  <a:srgbClr val="000000"/>
                </a:solidFill>
                <a:latin typeface="Source Sans Pro" panose="020B0503030403020204" pitchFamily="34" charset="0"/>
                <a:ea typeface="Source Sans Pro" panose="020B0503030403020204" pitchFamily="34" charset="0"/>
              </a:rPr>
              <a:t>		</a:t>
            </a:r>
            <a:endParaRPr lang="en-US" sz="3100" b="1" dirty="0">
              <a:solidFill>
                <a:srgbClr val="000090"/>
              </a:solidFill>
              <a:latin typeface="Source Sans Pro" panose="020B0503030403020204" pitchFamily="34" charset="0"/>
              <a:ea typeface="Source Sans Pro" panose="020B0503030403020204" pitchFamily="34" charset="0"/>
            </a:endParaRPr>
          </a:p>
          <a:p>
            <a:pPr marL="862013" indent="-514350">
              <a:buFont typeface="+mj-lt"/>
              <a:buAutoNum type="arabicPeriod" startAt="4"/>
            </a:pPr>
            <a:endParaRPr lang="en-US" sz="3100" dirty="0">
              <a:latin typeface="Source Sans Pro" panose="020B0503030403020204" pitchFamily="34" charset="0"/>
              <a:ea typeface="Source Sans Pro" panose="020B0503030403020204" pitchFamily="34" charset="0"/>
            </a:endParaRPr>
          </a:p>
          <a:p>
            <a:pPr marL="862013" indent="-514350">
              <a:buFont typeface="+mj-lt"/>
              <a:buAutoNum type="arabicPeriod" startAt="4"/>
            </a:pPr>
            <a:r>
              <a:rPr lang="en-US" sz="3100" dirty="0">
                <a:latin typeface="Source Sans Pro" panose="020B0503030403020204" pitchFamily="34" charset="0"/>
                <a:ea typeface="Source Sans Pro" panose="020B0503030403020204" pitchFamily="34" charset="0"/>
              </a:rPr>
              <a:t>How are students introduced to the content they’ll be using?  </a:t>
            </a:r>
          </a:p>
          <a:p>
            <a:pPr marL="347663" indent="0">
              <a:buNone/>
            </a:pPr>
            <a:r>
              <a:rPr lang="en-US" sz="2600" dirty="0">
                <a:solidFill>
                  <a:srgbClr val="000066"/>
                </a:solidFill>
                <a:latin typeface="Source Sans Pro" panose="020B0503030403020204" pitchFamily="34" charset="0"/>
                <a:ea typeface="Source Sans Pro" panose="020B0503030403020204" pitchFamily="34" charset="0"/>
              </a:rPr>
              <a:t>		</a:t>
            </a:r>
            <a:endParaRPr lang="en-US" sz="2600" dirty="0">
              <a:solidFill>
                <a:schemeClr val="tx2"/>
              </a:solidFill>
              <a:latin typeface="Source Sans Pro" panose="020B0503030403020204" pitchFamily="34" charset="0"/>
              <a:ea typeface="Source Sans Pro" panose="020B0503030403020204" pitchFamily="34" charset="0"/>
            </a:endParaRPr>
          </a:p>
        </p:txBody>
      </p:sp>
      <p:sp>
        <p:nvSpPr>
          <p:cNvPr id="5" name="Rectangle: Rounded Corners 4">
            <a:extLst>
              <a:ext uri="{FF2B5EF4-FFF2-40B4-BE49-F238E27FC236}">
                <a16:creationId xmlns:a16="http://schemas.microsoft.com/office/drawing/2014/main" id="{952037F4-669F-4FDD-8B5E-764E72C5631F}"/>
              </a:ext>
              <a:ext uri="{C183D7F6-B498-43B3-948B-1728B52AA6E4}">
                <adec:decorative xmlns:adec="http://schemas.microsoft.com/office/drawing/2017/decorative" val="1"/>
              </a:ext>
            </a:extLst>
          </p:cNvPr>
          <p:cNvSpPr/>
          <p:nvPr/>
        </p:nvSpPr>
        <p:spPr>
          <a:xfrm>
            <a:off x="6363093" y="1197203"/>
            <a:ext cx="5723474" cy="1194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DA5D9A-3CCF-4AC3-84FC-17954DED934A}"/>
              </a:ext>
            </a:extLst>
          </p:cNvPr>
          <p:cNvSpPr txBox="1"/>
          <p:nvPr/>
        </p:nvSpPr>
        <p:spPr>
          <a:xfrm>
            <a:off x="6468345" y="1190964"/>
            <a:ext cx="5723656" cy="1200329"/>
          </a:xfrm>
          <a:prstGeom prst="rect">
            <a:avLst/>
          </a:prstGeom>
          <a:noFill/>
        </p:spPr>
        <p:txBody>
          <a:bodyPr wrap="square">
            <a:spAutoFit/>
          </a:bodyPr>
          <a:lstStyle/>
          <a:p>
            <a:r>
              <a:rPr lang="en-US" sz="2400" i="1" dirty="0">
                <a:solidFill>
                  <a:schemeClr val="bg2"/>
                </a:solidFill>
                <a:latin typeface="Source Sans Pro" panose="020B0503030403020204" pitchFamily="34" charset="0"/>
                <a:ea typeface="Source Sans Pro" panose="020B0503030403020204" pitchFamily="34" charset="0"/>
              </a:rPr>
              <a:t>Design (and follow) a study plan that uses strategies whose effectiveness is supported by research.</a:t>
            </a:r>
            <a:endParaRPr lang="en-US" sz="2400" i="1" dirty="0">
              <a:solidFill>
                <a:schemeClr val="bg2"/>
              </a:solidFill>
            </a:endParaRPr>
          </a:p>
        </p:txBody>
      </p:sp>
      <p:sp>
        <p:nvSpPr>
          <p:cNvPr id="11" name="Rectangle: Rounded Corners 10">
            <a:extLst>
              <a:ext uri="{FF2B5EF4-FFF2-40B4-BE49-F238E27FC236}">
                <a16:creationId xmlns:a16="http://schemas.microsoft.com/office/drawing/2014/main" id="{689BE9D5-795A-4ED7-B8FA-DFEF598A3A5E}"/>
              </a:ext>
              <a:ext uri="{C183D7F6-B498-43B3-948B-1728B52AA6E4}">
                <adec:decorative xmlns:adec="http://schemas.microsoft.com/office/drawing/2017/decorative" val="1"/>
              </a:ext>
            </a:extLst>
          </p:cNvPr>
          <p:cNvSpPr/>
          <p:nvPr/>
        </p:nvSpPr>
        <p:spPr>
          <a:xfrm>
            <a:off x="6363093" y="2529331"/>
            <a:ext cx="5723474" cy="830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655694-2225-4FBA-8F86-26C7EDF1A5C3}"/>
              </a:ext>
            </a:extLst>
          </p:cNvPr>
          <p:cNvSpPr txBox="1"/>
          <p:nvPr/>
        </p:nvSpPr>
        <p:spPr>
          <a:xfrm>
            <a:off x="6467414" y="2529316"/>
            <a:ext cx="5723655" cy="830997"/>
          </a:xfrm>
          <a:prstGeom prst="rect">
            <a:avLst/>
          </a:prstGeom>
          <a:noFill/>
        </p:spPr>
        <p:txBody>
          <a:bodyPr wrap="square">
            <a:spAutoFit/>
          </a:bodyPr>
          <a:lstStyle/>
          <a:p>
            <a:r>
              <a:rPr lang="en-US" sz="2400" i="1" dirty="0">
                <a:solidFill>
                  <a:schemeClr val="bg2"/>
                </a:solidFill>
                <a:latin typeface="Source Sans Pro" panose="020B0503030403020204" pitchFamily="34" charset="0"/>
              </a:rPr>
              <a:t>Students create a study plan that details which strategies they will use.</a:t>
            </a:r>
          </a:p>
        </p:txBody>
      </p:sp>
      <p:sp>
        <p:nvSpPr>
          <p:cNvPr id="13" name="TextBox 12">
            <a:extLst>
              <a:ext uri="{FF2B5EF4-FFF2-40B4-BE49-F238E27FC236}">
                <a16:creationId xmlns:a16="http://schemas.microsoft.com/office/drawing/2014/main" id="{8901E5BB-D64C-45D2-A182-A12973438637}"/>
              </a:ext>
            </a:extLst>
          </p:cNvPr>
          <p:cNvSpPr txBox="1"/>
          <p:nvPr/>
        </p:nvSpPr>
        <p:spPr>
          <a:xfrm>
            <a:off x="6467415" y="3789321"/>
            <a:ext cx="5723654" cy="830997"/>
          </a:xfrm>
          <a:prstGeom prst="rect">
            <a:avLst/>
          </a:prstGeom>
          <a:noFill/>
        </p:spPr>
        <p:txBody>
          <a:bodyPr wrap="square">
            <a:spAutoFit/>
          </a:bodyPr>
          <a:lstStyle/>
          <a:p>
            <a:r>
              <a:rPr lang="en-US" sz="2400" dirty="0">
                <a:solidFill>
                  <a:schemeClr val="tx2"/>
                </a:solidFill>
                <a:latin typeface="Source Sans Pro" panose="020B0503030403020204" pitchFamily="34" charset="0"/>
                <a:ea typeface="Source Sans Pro" panose="020B0503030403020204" pitchFamily="34" charset="0"/>
              </a:rPr>
              <a:t>[What kinds of </a:t>
            </a:r>
            <a:r>
              <a:rPr lang="en-US" sz="2400" b="1" dirty="0">
                <a:solidFill>
                  <a:schemeClr val="tx2"/>
                </a:solidFill>
                <a:latin typeface="Source Sans Pro" panose="020B0503030403020204" pitchFamily="34" charset="0"/>
                <a:ea typeface="Source Sans Pro" panose="020B0503030403020204" pitchFamily="34" charset="0"/>
              </a:rPr>
              <a:t>experiences</a:t>
            </a:r>
            <a:r>
              <a:rPr lang="en-US" sz="2400" dirty="0">
                <a:solidFill>
                  <a:schemeClr val="tx2"/>
                </a:solidFill>
                <a:latin typeface="Source Sans Pro" panose="020B0503030403020204" pitchFamily="34" charset="0"/>
                <a:ea typeface="Source Sans Pro" panose="020B0503030403020204" pitchFamily="34" charset="0"/>
              </a:rPr>
              <a:t> – activities, interactions, </a:t>
            </a:r>
            <a:r>
              <a:rPr lang="en-US" sz="2400" dirty="0" err="1">
                <a:solidFill>
                  <a:schemeClr val="tx2"/>
                </a:solidFill>
                <a:latin typeface="Source Sans Pro" panose="020B0503030403020204" pitchFamily="34" charset="0"/>
                <a:ea typeface="Source Sans Pro" panose="020B0503030403020204" pitchFamily="34" charset="0"/>
              </a:rPr>
              <a:t>etc</a:t>
            </a:r>
            <a:r>
              <a:rPr lang="en-US" sz="2400" dirty="0">
                <a:solidFill>
                  <a:schemeClr val="tx2"/>
                </a:solidFill>
                <a:latin typeface="Source Sans Pro" panose="020B0503030403020204" pitchFamily="34" charset="0"/>
                <a:ea typeface="Source Sans Pro" panose="020B0503030403020204" pitchFamily="34" charset="0"/>
              </a:rPr>
              <a:t>? </a:t>
            </a:r>
            <a:endParaRPr lang="en-US" sz="2400" dirty="0"/>
          </a:p>
        </p:txBody>
      </p:sp>
      <p:sp>
        <p:nvSpPr>
          <p:cNvPr id="12" name="TextBox 11">
            <a:extLst>
              <a:ext uri="{FF2B5EF4-FFF2-40B4-BE49-F238E27FC236}">
                <a16:creationId xmlns:a16="http://schemas.microsoft.com/office/drawing/2014/main" id="{3E4E26B5-B652-4E01-9C62-D3FE88AA7180}"/>
              </a:ext>
            </a:extLst>
          </p:cNvPr>
          <p:cNvSpPr txBox="1"/>
          <p:nvPr/>
        </p:nvSpPr>
        <p:spPr>
          <a:xfrm>
            <a:off x="6467595" y="5127673"/>
            <a:ext cx="5723474" cy="830997"/>
          </a:xfrm>
          <a:prstGeom prst="rect">
            <a:avLst/>
          </a:prstGeom>
          <a:noFill/>
        </p:spPr>
        <p:txBody>
          <a:bodyPr wrap="square">
            <a:spAutoFit/>
          </a:bodyPr>
          <a:lstStyle/>
          <a:p>
            <a:r>
              <a:rPr lang="en-US" sz="2400" dirty="0">
                <a:solidFill>
                  <a:schemeClr val="tx2"/>
                </a:solidFill>
                <a:latin typeface="Source Sans Pro" panose="020B0503030403020204" pitchFamily="34" charset="0"/>
                <a:ea typeface="Source Sans Pro" panose="020B0503030403020204" pitchFamily="34" charset="0"/>
              </a:rPr>
              <a:t>[How </a:t>
            </a:r>
            <a:r>
              <a:rPr lang="en-US" sz="2400" b="1" dirty="0">
                <a:solidFill>
                  <a:schemeClr val="tx2"/>
                </a:solidFill>
                <a:latin typeface="Source Sans Pro" panose="020B0503030403020204" pitchFamily="34" charset="0"/>
                <a:ea typeface="Source Sans Pro" panose="020B0503030403020204" pitchFamily="34" charset="0"/>
              </a:rPr>
              <a:t>exposed </a:t>
            </a:r>
            <a:r>
              <a:rPr lang="en-US" sz="2400" dirty="0">
                <a:solidFill>
                  <a:schemeClr val="tx2"/>
                </a:solidFill>
                <a:latin typeface="Source Sans Pro" panose="020B0503030403020204" pitchFamily="34" charset="0"/>
                <a:ea typeface="Source Sans Pro" panose="020B0503030403020204" pitchFamily="34" charset="0"/>
              </a:rPr>
              <a:t>to – retrieve or receive – the content?]</a:t>
            </a:r>
            <a:endParaRPr lang="en-US" sz="2400" dirty="0"/>
          </a:p>
        </p:txBody>
      </p:sp>
    </p:spTree>
    <p:extLst>
      <p:ext uri="{BB962C8B-B14F-4D97-AF65-F5344CB8AC3E}">
        <p14:creationId xmlns:p14="http://schemas.microsoft.com/office/powerpoint/2010/main" val="98567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50000"/>
                  </a:schemeClr>
                </a:solidFill>
                <a:latin typeface="Source Sans Pro" panose="020B0503030403020204" pitchFamily="34" charset="0"/>
                <a:ea typeface="Source Sans Pro" panose="020B0503030403020204" pitchFamily="34" charset="0"/>
              </a:rPr>
              <a:t>An example - 3</a:t>
            </a:r>
          </a:p>
        </p:txBody>
      </p:sp>
      <p:sp>
        <p:nvSpPr>
          <p:cNvPr id="4" name="Title 1">
            <a:extLst>
              <a:ext uri="{FF2B5EF4-FFF2-40B4-BE49-F238E27FC236}">
                <a16:creationId xmlns:a16="http://schemas.microsoft.com/office/drawing/2014/main" id="{637212EC-DF3C-4B84-A63F-6F3E33C1FA4F}"/>
              </a:ext>
            </a:extLst>
          </p:cNvPr>
          <p:cNvSpPr txBox="1">
            <a:spLocks/>
          </p:cNvSpPr>
          <p:nvPr/>
        </p:nvSpPr>
        <p:spPr>
          <a:xfrm>
            <a:off x="427844" y="410217"/>
            <a:ext cx="10972800" cy="1143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solidFill>
                <a:latin typeface="Source Sans Pro" panose="020B0503030403020204" pitchFamily="34" charset="0"/>
                <a:ea typeface="Source Sans Pro" panose="020B0503030403020204" pitchFamily="34" charset="0"/>
              </a:rPr>
              <a:t>An example</a:t>
            </a:r>
          </a:p>
        </p:txBody>
      </p:sp>
      <p:cxnSp>
        <p:nvCxnSpPr>
          <p:cNvPr id="9" name="Straight Connector 8">
            <a:extLst>
              <a:ext uri="{FF2B5EF4-FFF2-40B4-BE49-F238E27FC236}">
                <a16:creationId xmlns:a16="http://schemas.microsoft.com/office/drawing/2014/main" id="{F8835E29-C17A-40B6-BB75-82114AE43245}"/>
              </a:ext>
              <a:ext uri="{C183D7F6-B498-43B3-948B-1728B52AA6E4}">
                <adec:decorative xmlns:adec="http://schemas.microsoft.com/office/drawing/2017/decorative" val="1"/>
              </a:ext>
            </a:extLst>
          </p:cNvPr>
          <p:cNvCxnSpPr>
            <a:cxnSpLocks/>
          </p:cNvCxnSpPr>
          <p:nvPr/>
        </p:nvCxnSpPr>
        <p:spPr>
          <a:xfrm>
            <a:off x="427844" y="1072399"/>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Content Placeholder 2"/>
          <p:cNvSpPr>
            <a:spLocks noGrp="1"/>
          </p:cNvSpPr>
          <p:nvPr>
            <p:ph idx="1"/>
          </p:nvPr>
        </p:nvSpPr>
        <p:spPr>
          <a:xfrm>
            <a:off x="320015" y="1290157"/>
            <a:ext cx="5889738" cy="5326912"/>
          </a:xfrm>
        </p:spPr>
        <p:txBody>
          <a:bodyPr>
            <a:normAutofit fontScale="70000" lnSpcReduction="20000"/>
          </a:bodyPr>
          <a:lstStyle/>
          <a:p>
            <a:pPr marL="862013" indent="-514350">
              <a:buFont typeface="+mj-lt"/>
              <a:buAutoNum type="arabicPeriod"/>
            </a:pPr>
            <a:r>
              <a:rPr lang="en-US" sz="3100" dirty="0">
                <a:solidFill>
                  <a:srgbClr val="000000"/>
                </a:solidFill>
                <a:latin typeface="Source Sans Pro" panose="020B0503030403020204" pitchFamily="34" charset="0"/>
                <a:ea typeface="Source Sans Pro" panose="020B0503030403020204" pitchFamily="34" charset="0"/>
              </a:rPr>
              <a:t>What should students know or be able to do?                 </a:t>
            </a:r>
          </a:p>
          <a:p>
            <a:pPr marL="347663" indent="0">
              <a:buNone/>
            </a:pPr>
            <a:r>
              <a:rPr lang="en-US" sz="3100" dirty="0">
                <a:solidFill>
                  <a:srgbClr val="000066"/>
                </a:solidFill>
                <a:latin typeface="Source Sans Pro" panose="020B0503030403020204" pitchFamily="34" charset="0"/>
                <a:ea typeface="Source Sans Pro" panose="020B0503030403020204" pitchFamily="34" charset="0"/>
              </a:rPr>
              <a:t>		</a:t>
            </a:r>
            <a:endParaRPr lang="en-US" sz="3100" dirty="0">
              <a:solidFill>
                <a:schemeClr val="tx2"/>
              </a:solidFill>
              <a:latin typeface="Source Sans Pro" panose="020B0503030403020204" pitchFamily="34" charset="0"/>
              <a:ea typeface="Source Sans Pro" panose="020B0503030403020204" pitchFamily="34" charset="0"/>
            </a:endParaRPr>
          </a:p>
          <a:p>
            <a:pPr marL="862013" indent="-514350">
              <a:buFont typeface="+mj-lt"/>
              <a:buAutoNum type="arabicPeriod"/>
            </a:pPr>
            <a:endParaRPr lang="en-US" sz="3100" dirty="0">
              <a:solidFill>
                <a:srgbClr val="000000"/>
              </a:solidFill>
              <a:latin typeface="Source Sans Pro" panose="020B0503030403020204" pitchFamily="34" charset="0"/>
              <a:ea typeface="Source Sans Pro" panose="020B0503030403020204" pitchFamily="34" charset="0"/>
            </a:endParaRPr>
          </a:p>
          <a:p>
            <a:pPr marL="862013" indent="-514350">
              <a:buFont typeface="+mj-lt"/>
              <a:buAutoNum type="arabicPeriod" startAt="2"/>
            </a:pPr>
            <a:r>
              <a:rPr lang="en-US" sz="3100" dirty="0">
                <a:solidFill>
                  <a:srgbClr val="000000"/>
                </a:solidFill>
                <a:latin typeface="Source Sans Pro" panose="020B0503030403020204" pitchFamily="34" charset="0"/>
                <a:ea typeface="Source Sans Pro" panose="020B0503030403020204" pitchFamily="34" charset="0"/>
              </a:rPr>
              <a:t>How do students demonstrate what they know or can do? </a:t>
            </a:r>
          </a:p>
          <a:p>
            <a:pPr marL="347663" indent="0">
              <a:buNone/>
            </a:pPr>
            <a:r>
              <a:rPr lang="en-US" sz="3100" dirty="0">
                <a:solidFill>
                  <a:srgbClr val="000000"/>
                </a:solidFill>
                <a:latin typeface="Source Sans Pro" panose="020B0503030403020204" pitchFamily="34" charset="0"/>
                <a:ea typeface="Source Sans Pro" panose="020B0503030403020204" pitchFamily="34" charset="0"/>
              </a:rPr>
              <a:t>		</a:t>
            </a:r>
            <a:endParaRPr lang="en-US" sz="3100" dirty="0">
              <a:solidFill>
                <a:schemeClr val="tx2"/>
              </a:solidFill>
              <a:latin typeface="Source Sans Pro" panose="020B0503030403020204" pitchFamily="34" charset="0"/>
              <a:ea typeface="Source Sans Pro" panose="020B0503030403020204" pitchFamily="34" charset="0"/>
            </a:endParaRPr>
          </a:p>
          <a:p>
            <a:pPr marL="347663" indent="0">
              <a:buNone/>
            </a:pPr>
            <a:endParaRPr lang="en-US" sz="3100" dirty="0">
              <a:solidFill>
                <a:srgbClr val="000000"/>
              </a:solidFill>
              <a:latin typeface="Source Sans Pro" panose="020B0503030403020204" pitchFamily="34" charset="0"/>
              <a:ea typeface="Source Sans Pro" panose="020B0503030403020204" pitchFamily="34" charset="0"/>
            </a:endParaRPr>
          </a:p>
          <a:p>
            <a:pPr marL="862013" indent="-514350">
              <a:buFont typeface="+mj-lt"/>
              <a:buAutoNum type="arabicPeriod" startAt="3"/>
            </a:pPr>
            <a:r>
              <a:rPr lang="en-US" sz="3100" dirty="0">
                <a:solidFill>
                  <a:srgbClr val="000000"/>
                </a:solidFill>
                <a:latin typeface="Source Sans Pro" panose="020B0503030403020204" pitchFamily="34" charset="0"/>
                <a:ea typeface="Source Sans Pro" panose="020B0503030403020204" pitchFamily="34" charset="0"/>
              </a:rPr>
              <a:t>How do students prepare for demonstrating their knowledge or skills?                                                              </a:t>
            </a:r>
          </a:p>
          <a:p>
            <a:pPr marL="347663" indent="0">
              <a:buNone/>
            </a:pPr>
            <a:r>
              <a:rPr lang="en-US" sz="3100" dirty="0">
                <a:solidFill>
                  <a:srgbClr val="000000"/>
                </a:solidFill>
                <a:latin typeface="Source Sans Pro" panose="020B0503030403020204" pitchFamily="34" charset="0"/>
                <a:ea typeface="Source Sans Pro" panose="020B0503030403020204" pitchFamily="34" charset="0"/>
              </a:rPr>
              <a:t>		</a:t>
            </a:r>
            <a:endParaRPr lang="en-US" sz="3100" b="1" dirty="0">
              <a:solidFill>
                <a:srgbClr val="000090"/>
              </a:solidFill>
              <a:latin typeface="Source Sans Pro" panose="020B0503030403020204" pitchFamily="34" charset="0"/>
              <a:ea typeface="Source Sans Pro" panose="020B0503030403020204" pitchFamily="34" charset="0"/>
            </a:endParaRPr>
          </a:p>
          <a:p>
            <a:pPr marL="862013" indent="-514350">
              <a:buFont typeface="+mj-lt"/>
              <a:buAutoNum type="arabicPeriod" startAt="4"/>
            </a:pPr>
            <a:endParaRPr lang="en-US" sz="3100" dirty="0">
              <a:latin typeface="Source Sans Pro" panose="020B0503030403020204" pitchFamily="34" charset="0"/>
              <a:ea typeface="Source Sans Pro" panose="020B0503030403020204" pitchFamily="34" charset="0"/>
            </a:endParaRPr>
          </a:p>
          <a:p>
            <a:pPr marL="862013" indent="-514350">
              <a:buFont typeface="+mj-lt"/>
              <a:buAutoNum type="arabicPeriod" startAt="4"/>
            </a:pPr>
            <a:r>
              <a:rPr lang="en-US" sz="3100" dirty="0">
                <a:latin typeface="Source Sans Pro" panose="020B0503030403020204" pitchFamily="34" charset="0"/>
                <a:ea typeface="Source Sans Pro" panose="020B0503030403020204" pitchFamily="34" charset="0"/>
              </a:rPr>
              <a:t>How are students introduced to the content they’ll be using?  </a:t>
            </a:r>
          </a:p>
          <a:p>
            <a:pPr marL="347663" indent="0">
              <a:buNone/>
            </a:pPr>
            <a:r>
              <a:rPr lang="en-US" sz="2600" dirty="0">
                <a:solidFill>
                  <a:srgbClr val="000066"/>
                </a:solidFill>
                <a:latin typeface="Source Sans Pro" panose="020B0503030403020204" pitchFamily="34" charset="0"/>
                <a:ea typeface="Source Sans Pro" panose="020B0503030403020204" pitchFamily="34" charset="0"/>
              </a:rPr>
              <a:t>		</a:t>
            </a:r>
            <a:endParaRPr lang="en-US" sz="2600" dirty="0">
              <a:solidFill>
                <a:schemeClr val="tx2"/>
              </a:solidFill>
              <a:latin typeface="Source Sans Pro" panose="020B0503030403020204" pitchFamily="34" charset="0"/>
              <a:ea typeface="Source Sans Pro" panose="020B0503030403020204" pitchFamily="34" charset="0"/>
            </a:endParaRPr>
          </a:p>
        </p:txBody>
      </p:sp>
      <p:sp>
        <p:nvSpPr>
          <p:cNvPr id="14" name="Rectangle: Rounded Corners 13">
            <a:extLst>
              <a:ext uri="{FF2B5EF4-FFF2-40B4-BE49-F238E27FC236}">
                <a16:creationId xmlns:a16="http://schemas.microsoft.com/office/drawing/2014/main" id="{EB571944-E9BC-4A9F-8B70-64CCC6604C7E}"/>
              </a:ext>
              <a:ext uri="{C183D7F6-B498-43B3-948B-1728B52AA6E4}">
                <adec:decorative xmlns:adec="http://schemas.microsoft.com/office/drawing/2017/decorative" val="1"/>
              </a:ext>
            </a:extLst>
          </p:cNvPr>
          <p:cNvSpPr/>
          <p:nvPr/>
        </p:nvSpPr>
        <p:spPr>
          <a:xfrm>
            <a:off x="6364024" y="2529315"/>
            <a:ext cx="5723474" cy="830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52037F4-669F-4FDD-8B5E-764E72C5631F}"/>
              </a:ext>
              <a:ext uri="{C183D7F6-B498-43B3-948B-1728B52AA6E4}">
                <adec:decorative xmlns:adec="http://schemas.microsoft.com/office/drawing/2017/decorative" val="1"/>
              </a:ext>
            </a:extLst>
          </p:cNvPr>
          <p:cNvSpPr/>
          <p:nvPr/>
        </p:nvSpPr>
        <p:spPr>
          <a:xfrm>
            <a:off x="6363093" y="1197203"/>
            <a:ext cx="5723474" cy="1194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descr="Design (and follow) a study plan that uses strategies whose effectiveness is supported by research.&#10;">
            <a:extLst>
              <a:ext uri="{FF2B5EF4-FFF2-40B4-BE49-F238E27FC236}">
                <a16:creationId xmlns:a16="http://schemas.microsoft.com/office/drawing/2014/main" id="{D4DA5D9A-3CCF-4AC3-84FC-17954DED934A}"/>
              </a:ext>
            </a:extLst>
          </p:cNvPr>
          <p:cNvSpPr txBox="1"/>
          <p:nvPr/>
        </p:nvSpPr>
        <p:spPr>
          <a:xfrm>
            <a:off x="6468345" y="1190964"/>
            <a:ext cx="5723656" cy="1200329"/>
          </a:xfrm>
          <a:prstGeom prst="rect">
            <a:avLst/>
          </a:prstGeom>
          <a:noFill/>
        </p:spPr>
        <p:txBody>
          <a:bodyPr wrap="square">
            <a:spAutoFit/>
          </a:bodyPr>
          <a:lstStyle/>
          <a:p>
            <a:r>
              <a:rPr lang="en-US" sz="2400" i="1" dirty="0">
                <a:solidFill>
                  <a:schemeClr val="bg2"/>
                </a:solidFill>
                <a:latin typeface="Source Sans Pro" panose="020B0503030403020204" pitchFamily="34" charset="0"/>
                <a:ea typeface="Source Sans Pro" panose="020B0503030403020204" pitchFamily="34" charset="0"/>
              </a:rPr>
              <a:t>Design (and follow) a study plan that uses strategies whose effectiveness is supported by research.</a:t>
            </a:r>
            <a:endParaRPr lang="en-US" sz="2400" i="1" dirty="0">
              <a:solidFill>
                <a:schemeClr val="bg2"/>
              </a:solidFill>
            </a:endParaRPr>
          </a:p>
        </p:txBody>
      </p:sp>
      <p:sp>
        <p:nvSpPr>
          <p:cNvPr id="8" name="TextBox 7">
            <a:extLst>
              <a:ext uri="{FF2B5EF4-FFF2-40B4-BE49-F238E27FC236}">
                <a16:creationId xmlns:a16="http://schemas.microsoft.com/office/drawing/2014/main" id="{8A1DBBA5-6EC8-4EC6-936C-E4BC057E20AF}"/>
              </a:ext>
            </a:extLst>
          </p:cNvPr>
          <p:cNvSpPr txBox="1"/>
          <p:nvPr/>
        </p:nvSpPr>
        <p:spPr>
          <a:xfrm>
            <a:off x="6467414" y="2529316"/>
            <a:ext cx="5723655" cy="830997"/>
          </a:xfrm>
          <a:prstGeom prst="rect">
            <a:avLst/>
          </a:prstGeom>
          <a:noFill/>
        </p:spPr>
        <p:txBody>
          <a:bodyPr wrap="square">
            <a:spAutoFit/>
          </a:bodyPr>
          <a:lstStyle/>
          <a:p>
            <a:r>
              <a:rPr lang="en-US" sz="2400" i="1" dirty="0">
                <a:solidFill>
                  <a:schemeClr val="bg2"/>
                </a:solidFill>
                <a:latin typeface="Source Sans Pro" panose="020B0503030403020204" pitchFamily="34" charset="0"/>
              </a:rPr>
              <a:t>Students create a study plan that details which strategies they will use.</a:t>
            </a:r>
            <a:endParaRPr lang="en-US" sz="2400" i="1" dirty="0">
              <a:solidFill>
                <a:schemeClr val="bg2"/>
              </a:solidFill>
            </a:endParaRPr>
          </a:p>
        </p:txBody>
      </p:sp>
      <p:sp>
        <p:nvSpPr>
          <p:cNvPr id="16" name="Rectangle: Rounded Corners 15">
            <a:extLst>
              <a:ext uri="{FF2B5EF4-FFF2-40B4-BE49-F238E27FC236}">
                <a16:creationId xmlns:a16="http://schemas.microsoft.com/office/drawing/2014/main" id="{4F4A11B5-7D97-4FDE-A3ED-B9A413927F83}"/>
              </a:ext>
              <a:ext uri="{C183D7F6-B498-43B3-948B-1728B52AA6E4}">
                <adec:decorative xmlns:adec="http://schemas.microsoft.com/office/drawing/2017/decorative" val="1"/>
              </a:ext>
            </a:extLst>
          </p:cNvPr>
          <p:cNvSpPr/>
          <p:nvPr/>
        </p:nvSpPr>
        <p:spPr>
          <a:xfrm>
            <a:off x="6363093" y="3497688"/>
            <a:ext cx="5723474" cy="1567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descr="Answer questions about prep material, practice recalling information about strategies,  work in groups to define strategies and identify places to use them.&#10;">
            <a:extLst>
              <a:ext uri="{FF2B5EF4-FFF2-40B4-BE49-F238E27FC236}">
                <a16:creationId xmlns:a16="http://schemas.microsoft.com/office/drawing/2014/main" id="{4DE65626-1D0E-4828-864C-35A8F75CFF6B}"/>
              </a:ext>
            </a:extLst>
          </p:cNvPr>
          <p:cNvSpPr txBox="1"/>
          <p:nvPr/>
        </p:nvSpPr>
        <p:spPr>
          <a:xfrm>
            <a:off x="6468346" y="3459163"/>
            <a:ext cx="5723654" cy="1569660"/>
          </a:xfrm>
          <a:prstGeom prst="rect">
            <a:avLst/>
          </a:prstGeom>
          <a:noFill/>
        </p:spPr>
        <p:txBody>
          <a:bodyPr wrap="square">
            <a:spAutoFit/>
          </a:bodyPr>
          <a:lstStyle/>
          <a:p>
            <a:r>
              <a:rPr lang="en-US" sz="2400" i="1" dirty="0">
                <a:solidFill>
                  <a:schemeClr val="bg2"/>
                </a:solidFill>
                <a:latin typeface="Source Sans Pro" panose="020B0503030403020204" pitchFamily="34" charset="0"/>
              </a:rPr>
              <a:t>Answer questions about prep material, practice recalling information about strategies,  work in groups to define strategies and identify places to use them.</a:t>
            </a:r>
            <a:endParaRPr lang="en-US" sz="2400" i="1" dirty="0">
              <a:solidFill>
                <a:schemeClr val="bg2"/>
              </a:solidFill>
            </a:endParaRPr>
          </a:p>
        </p:txBody>
      </p:sp>
      <p:sp>
        <p:nvSpPr>
          <p:cNvPr id="12" name="TextBox 11">
            <a:extLst>
              <a:ext uri="{FF2B5EF4-FFF2-40B4-BE49-F238E27FC236}">
                <a16:creationId xmlns:a16="http://schemas.microsoft.com/office/drawing/2014/main" id="{3E4E26B5-B652-4E01-9C62-D3FE88AA7180}"/>
              </a:ext>
            </a:extLst>
          </p:cNvPr>
          <p:cNvSpPr txBox="1"/>
          <p:nvPr/>
        </p:nvSpPr>
        <p:spPr>
          <a:xfrm>
            <a:off x="6467595" y="5127673"/>
            <a:ext cx="5723474" cy="830997"/>
          </a:xfrm>
          <a:prstGeom prst="rect">
            <a:avLst/>
          </a:prstGeom>
          <a:noFill/>
        </p:spPr>
        <p:txBody>
          <a:bodyPr wrap="square">
            <a:spAutoFit/>
          </a:bodyPr>
          <a:lstStyle/>
          <a:p>
            <a:r>
              <a:rPr lang="en-US" sz="2400" dirty="0">
                <a:solidFill>
                  <a:schemeClr val="tx2"/>
                </a:solidFill>
                <a:latin typeface="Source Sans Pro" panose="020B0503030403020204" pitchFamily="34" charset="0"/>
                <a:ea typeface="Source Sans Pro" panose="020B0503030403020204" pitchFamily="34" charset="0"/>
              </a:rPr>
              <a:t>[How </a:t>
            </a:r>
            <a:r>
              <a:rPr lang="en-US" sz="2400" b="1" dirty="0">
                <a:solidFill>
                  <a:schemeClr val="tx2"/>
                </a:solidFill>
                <a:latin typeface="Source Sans Pro" panose="020B0503030403020204" pitchFamily="34" charset="0"/>
                <a:ea typeface="Source Sans Pro" panose="020B0503030403020204" pitchFamily="34" charset="0"/>
              </a:rPr>
              <a:t>exposed </a:t>
            </a:r>
            <a:r>
              <a:rPr lang="en-US" sz="2400" dirty="0">
                <a:solidFill>
                  <a:schemeClr val="tx2"/>
                </a:solidFill>
                <a:latin typeface="Source Sans Pro" panose="020B0503030403020204" pitchFamily="34" charset="0"/>
                <a:ea typeface="Source Sans Pro" panose="020B0503030403020204" pitchFamily="34" charset="0"/>
              </a:rPr>
              <a:t>to – retrieve or receive – the content?]</a:t>
            </a:r>
            <a:endParaRPr lang="en-US" sz="2400" dirty="0"/>
          </a:p>
        </p:txBody>
      </p:sp>
    </p:spTree>
    <p:extLst>
      <p:ext uri="{BB962C8B-B14F-4D97-AF65-F5344CB8AC3E}">
        <p14:creationId xmlns:p14="http://schemas.microsoft.com/office/powerpoint/2010/main" val="227790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50000"/>
                  </a:schemeClr>
                </a:solidFill>
                <a:latin typeface="Source Sans Pro" panose="020B0503030403020204" pitchFamily="34" charset="0"/>
                <a:ea typeface="Source Sans Pro" panose="020B0503030403020204" pitchFamily="34" charset="0"/>
              </a:rPr>
              <a:t>An example - 4</a:t>
            </a:r>
          </a:p>
        </p:txBody>
      </p:sp>
      <p:sp>
        <p:nvSpPr>
          <p:cNvPr id="4" name="Title 1">
            <a:extLst>
              <a:ext uri="{FF2B5EF4-FFF2-40B4-BE49-F238E27FC236}">
                <a16:creationId xmlns:a16="http://schemas.microsoft.com/office/drawing/2014/main" id="{637212EC-DF3C-4B84-A63F-6F3E33C1FA4F}"/>
              </a:ext>
            </a:extLst>
          </p:cNvPr>
          <p:cNvSpPr txBox="1">
            <a:spLocks/>
          </p:cNvSpPr>
          <p:nvPr/>
        </p:nvSpPr>
        <p:spPr>
          <a:xfrm>
            <a:off x="427844" y="410217"/>
            <a:ext cx="10972800" cy="1143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solidFill>
                <a:latin typeface="Source Sans Pro" panose="020B0503030403020204" pitchFamily="34" charset="0"/>
                <a:ea typeface="Source Sans Pro" panose="020B0503030403020204" pitchFamily="34" charset="0"/>
              </a:rPr>
              <a:t>An example</a:t>
            </a:r>
          </a:p>
        </p:txBody>
      </p:sp>
      <p:cxnSp>
        <p:nvCxnSpPr>
          <p:cNvPr id="9" name="Straight Connector 8">
            <a:extLst>
              <a:ext uri="{FF2B5EF4-FFF2-40B4-BE49-F238E27FC236}">
                <a16:creationId xmlns:a16="http://schemas.microsoft.com/office/drawing/2014/main" id="{F8835E29-C17A-40B6-BB75-82114AE43245}"/>
              </a:ext>
              <a:ext uri="{C183D7F6-B498-43B3-948B-1728B52AA6E4}">
                <adec:decorative xmlns:adec="http://schemas.microsoft.com/office/drawing/2017/decorative" val="1"/>
              </a:ext>
            </a:extLst>
          </p:cNvPr>
          <p:cNvCxnSpPr>
            <a:cxnSpLocks/>
          </p:cNvCxnSpPr>
          <p:nvPr/>
        </p:nvCxnSpPr>
        <p:spPr>
          <a:xfrm>
            <a:off x="427844" y="1072399"/>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Content Placeholder 2"/>
          <p:cNvSpPr>
            <a:spLocks noGrp="1"/>
          </p:cNvSpPr>
          <p:nvPr>
            <p:ph idx="1"/>
          </p:nvPr>
        </p:nvSpPr>
        <p:spPr>
          <a:xfrm>
            <a:off x="320015" y="1290157"/>
            <a:ext cx="5889738" cy="5326912"/>
          </a:xfrm>
        </p:spPr>
        <p:txBody>
          <a:bodyPr>
            <a:normAutofit fontScale="70000" lnSpcReduction="20000"/>
          </a:bodyPr>
          <a:lstStyle/>
          <a:p>
            <a:pPr marL="862013" indent="-514350">
              <a:buFont typeface="+mj-lt"/>
              <a:buAutoNum type="arabicPeriod"/>
            </a:pPr>
            <a:r>
              <a:rPr lang="en-US" sz="3100" dirty="0">
                <a:solidFill>
                  <a:srgbClr val="000000"/>
                </a:solidFill>
                <a:latin typeface="Source Sans Pro" panose="020B0503030403020204" pitchFamily="34" charset="0"/>
                <a:ea typeface="Source Sans Pro" panose="020B0503030403020204" pitchFamily="34" charset="0"/>
              </a:rPr>
              <a:t>What should students know or be able to do?                 </a:t>
            </a:r>
          </a:p>
          <a:p>
            <a:pPr marL="347663" indent="0">
              <a:buNone/>
            </a:pPr>
            <a:r>
              <a:rPr lang="en-US" sz="3100" dirty="0">
                <a:solidFill>
                  <a:srgbClr val="000066"/>
                </a:solidFill>
                <a:latin typeface="Source Sans Pro" panose="020B0503030403020204" pitchFamily="34" charset="0"/>
                <a:ea typeface="Source Sans Pro" panose="020B0503030403020204" pitchFamily="34" charset="0"/>
              </a:rPr>
              <a:t>		</a:t>
            </a:r>
            <a:endParaRPr lang="en-US" sz="3100" dirty="0">
              <a:solidFill>
                <a:schemeClr val="tx2"/>
              </a:solidFill>
              <a:latin typeface="Source Sans Pro" panose="020B0503030403020204" pitchFamily="34" charset="0"/>
              <a:ea typeface="Source Sans Pro" panose="020B0503030403020204" pitchFamily="34" charset="0"/>
            </a:endParaRPr>
          </a:p>
          <a:p>
            <a:pPr marL="862013" indent="-514350">
              <a:buFont typeface="+mj-lt"/>
              <a:buAutoNum type="arabicPeriod"/>
            </a:pPr>
            <a:endParaRPr lang="en-US" sz="3100" dirty="0">
              <a:solidFill>
                <a:srgbClr val="000000"/>
              </a:solidFill>
              <a:latin typeface="Source Sans Pro" panose="020B0503030403020204" pitchFamily="34" charset="0"/>
              <a:ea typeface="Source Sans Pro" panose="020B0503030403020204" pitchFamily="34" charset="0"/>
            </a:endParaRPr>
          </a:p>
          <a:p>
            <a:pPr marL="862013" indent="-514350">
              <a:buFont typeface="+mj-lt"/>
              <a:buAutoNum type="arabicPeriod" startAt="2"/>
            </a:pPr>
            <a:r>
              <a:rPr lang="en-US" sz="3100" dirty="0">
                <a:solidFill>
                  <a:srgbClr val="000000"/>
                </a:solidFill>
                <a:latin typeface="Source Sans Pro" panose="020B0503030403020204" pitchFamily="34" charset="0"/>
                <a:ea typeface="Source Sans Pro" panose="020B0503030403020204" pitchFamily="34" charset="0"/>
              </a:rPr>
              <a:t>How do students demonstrate what they know or can do? </a:t>
            </a:r>
          </a:p>
          <a:p>
            <a:pPr marL="347663" indent="0">
              <a:buNone/>
            </a:pPr>
            <a:r>
              <a:rPr lang="en-US" sz="3100" dirty="0">
                <a:solidFill>
                  <a:srgbClr val="000000"/>
                </a:solidFill>
                <a:latin typeface="Source Sans Pro" panose="020B0503030403020204" pitchFamily="34" charset="0"/>
                <a:ea typeface="Source Sans Pro" panose="020B0503030403020204" pitchFamily="34" charset="0"/>
              </a:rPr>
              <a:t>		</a:t>
            </a:r>
            <a:endParaRPr lang="en-US" sz="3100" dirty="0">
              <a:solidFill>
                <a:schemeClr val="tx2"/>
              </a:solidFill>
              <a:latin typeface="Source Sans Pro" panose="020B0503030403020204" pitchFamily="34" charset="0"/>
              <a:ea typeface="Source Sans Pro" panose="020B0503030403020204" pitchFamily="34" charset="0"/>
            </a:endParaRPr>
          </a:p>
          <a:p>
            <a:pPr marL="347663" indent="0">
              <a:buNone/>
            </a:pPr>
            <a:endParaRPr lang="en-US" sz="3100" dirty="0">
              <a:solidFill>
                <a:srgbClr val="000000"/>
              </a:solidFill>
              <a:latin typeface="Source Sans Pro" panose="020B0503030403020204" pitchFamily="34" charset="0"/>
              <a:ea typeface="Source Sans Pro" panose="020B0503030403020204" pitchFamily="34" charset="0"/>
            </a:endParaRPr>
          </a:p>
          <a:p>
            <a:pPr marL="862013" indent="-514350">
              <a:buFont typeface="+mj-lt"/>
              <a:buAutoNum type="arabicPeriod" startAt="3"/>
            </a:pPr>
            <a:r>
              <a:rPr lang="en-US" sz="3100" dirty="0">
                <a:solidFill>
                  <a:srgbClr val="000000"/>
                </a:solidFill>
                <a:latin typeface="Source Sans Pro" panose="020B0503030403020204" pitchFamily="34" charset="0"/>
                <a:ea typeface="Source Sans Pro" panose="020B0503030403020204" pitchFamily="34" charset="0"/>
              </a:rPr>
              <a:t>How do students prepare for demonstrating their knowledge or skills?                                                              </a:t>
            </a:r>
          </a:p>
          <a:p>
            <a:pPr marL="347663" indent="0">
              <a:buNone/>
            </a:pPr>
            <a:r>
              <a:rPr lang="en-US" sz="3100" dirty="0">
                <a:solidFill>
                  <a:srgbClr val="000000"/>
                </a:solidFill>
                <a:latin typeface="Source Sans Pro" panose="020B0503030403020204" pitchFamily="34" charset="0"/>
                <a:ea typeface="Source Sans Pro" panose="020B0503030403020204" pitchFamily="34" charset="0"/>
              </a:rPr>
              <a:t>		</a:t>
            </a:r>
            <a:endParaRPr lang="en-US" sz="3100" b="1" dirty="0">
              <a:solidFill>
                <a:srgbClr val="000090"/>
              </a:solidFill>
              <a:latin typeface="Source Sans Pro" panose="020B0503030403020204" pitchFamily="34" charset="0"/>
              <a:ea typeface="Source Sans Pro" panose="020B0503030403020204" pitchFamily="34" charset="0"/>
            </a:endParaRPr>
          </a:p>
          <a:p>
            <a:pPr marL="862013" indent="-514350">
              <a:buFont typeface="+mj-lt"/>
              <a:buAutoNum type="arabicPeriod" startAt="4"/>
            </a:pPr>
            <a:endParaRPr lang="en-US" sz="3100" dirty="0">
              <a:latin typeface="Source Sans Pro" panose="020B0503030403020204" pitchFamily="34" charset="0"/>
              <a:ea typeface="Source Sans Pro" panose="020B0503030403020204" pitchFamily="34" charset="0"/>
            </a:endParaRPr>
          </a:p>
          <a:p>
            <a:pPr marL="862013" indent="-514350">
              <a:buFont typeface="+mj-lt"/>
              <a:buAutoNum type="arabicPeriod" startAt="4"/>
            </a:pPr>
            <a:r>
              <a:rPr lang="en-US" sz="3100" dirty="0">
                <a:latin typeface="Source Sans Pro" panose="020B0503030403020204" pitchFamily="34" charset="0"/>
                <a:ea typeface="Source Sans Pro" panose="020B0503030403020204" pitchFamily="34" charset="0"/>
              </a:rPr>
              <a:t>How are students introduced to the content they’ll be using?  </a:t>
            </a:r>
          </a:p>
          <a:p>
            <a:pPr marL="347663" indent="0">
              <a:buNone/>
            </a:pPr>
            <a:r>
              <a:rPr lang="en-US" sz="2600" dirty="0">
                <a:solidFill>
                  <a:srgbClr val="000066"/>
                </a:solidFill>
                <a:latin typeface="Source Sans Pro" panose="020B0503030403020204" pitchFamily="34" charset="0"/>
                <a:ea typeface="Source Sans Pro" panose="020B0503030403020204" pitchFamily="34" charset="0"/>
              </a:rPr>
              <a:t>		</a:t>
            </a:r>
            <a:endParaRPr lang="en-US" sz="2600" dirty="0">
              <a:solidFill>
                <a:schemeClr val="tx2"/>
              </a:solidFill>
              <a:latin typeface="Source Sans Pro" panose="020B0503030403020204" pitchFamily="34" charset="0"/>
              <a:ea typeface="Source Sans Pro" panose="020B0503030403020204" pitchFamily="34" charset="0"/>
            </a:endParaRPr>
          </a:p>
        </p:txBody>
      </p:sp>
      <p:sp>
        <p:nvSpPr>
          <p:cNvPr id="5" name="Rectangle: Rounded Corners 4">
            <a:extLst>
              <a:ext uri="{FF2B5EF4-FFF2-40B4-BE49-F238E27FC236}">
                <a16:creationId xmlns:a16="http://schemas.microsoft.com/office/drawing/2014/main" id="{952037F4-669F-4FDD-8B5E-764E72C5631F}"/>
              </a:ext>
              <a:ext uri="{C183D7F6-B498-43B3-948B-1728B52AA6E4}">
                <adec:decorative xmlns:adec="http://schemas.microsoft.com/office/drawing/2017/decorative" val="1"/>
              </a:ext>
            </a:extLst>
          </p:cNvPr>
          <p:cNvSpPr/>
          <p:nvPr/>
        </p:nvSpPr>
        <p:spPr>
          <a:xfrm>
            <a:off x="6363093" y="1197203"/>
            <a:ext cx="5723474" cy="1194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descr="Design (and follow) a study plan that uses strategies whose effectiveness is supported by research.&#10;">
            <a:extLst>
              <a:ext uri="{FF2B5EF4-FFF2-40B4-BE49-F238E27FC236}">
                <a16:creationId xmlns:a16="http://schemas.microsoft.com/office/drawing/2014/main" id="{D4DA5D9A-3CCF-4AC3-84FC-17954DED934A}"/>
              </a:ext>
            </a:extLst>
          </p:cNvPr>
          <p:cNvSpPr txBox="1"/>
          <p:nvPr/>
        </p:nvSpPr>
        <p:spPr>
          <a:xfrm>
            <a:off x="6468345" y="1190964"/>
            <a:ext cx="5723656" cy="1200329"/>
          </a:xfrm>
          <a:prstGeom prst="rect">
            <a:avLst/>
          </a:prstGeom>
          <a:noFill/>
        </p:spPr>
        <p:txBody>
          <a:bodyPr wrap="square">
            <a:spAutoFit/>
          </a:bodyPr>
          <a:lstStyle/>
          <a:p>
            <a:r>
              <a:rPr lang="en-US" sz="2400" i="1" dirty="0">
                <a:solidFill>
                  <a:schemeClr val="bg2"/>
                </a:solidFill>
                <a:latin typeface="Source Sans Pro" panose="020B0503030403020204" pitchFamily="34" charset="0"/>
                <a:ea typeface="Source Sans Pro" panose="020B0503030403020204" pitchFamily="34" charset="0"/>
              </a:rPr>
              <a:t>Design (and follow) a study plan that uses strategies whose effectiveness is supported by research.</a:t>
            </a:r>
            <a:endParaRPr lang="en-US" sz="2400" i="1" dirty="0">
              <a:solidFill>
                <a:schemeClr val="bg2"/>
              </a:solidFill>
            </a:endParaRPr>
          </a:p>
        </p:txBody>
      </p:sp>
      <p:sp>
        <p:nvSpPr>
          <p:cNvPr id="14" name="Rectangle: Rounded Corners 13">
            <a:extLst>
              <a:ext uri="{FF2B5EF4-FFF2-40B4-BE49-F238E27FC236}">
                <a16:creationId xmlns:a16="http://schemas.microsoft.com/office/drawing/2014/main" id="{8DFFF0EE-7631-45EB-8B36-9AF30931F2B1}"/>
              </a:ext>
              <a:ext uri="{C183D7F6-B498-43B3-948B-1728B52AA6E4}">
                <adec:decorative xmlns:adec="http://schemas.microsoft.com/office/drawing/2017/decorative" val="1"/>
              </a:ext>
            </a:extLst>
          </p:cNvPr>
          <p:cNvSpPr/>
          <p:nvPr/>
        </p:nvSpPr>
        <p:spPr>
          <a:xfrm>
            <a:off x="6363093" y="2529331"/>
            <a:ext cx="5723474" cy="830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Students create a study plan that details which strategies they will use.&#10;">
            <a:extLst>
              <a:ext uri="{FF2B5EF4-FFF2-40B4-BE49-F238E27FC236}">
                <a16:creationId xmlns:a16="http://schemas.microsoft.com/office/drawing/2014/main" id="{8A1DBBA5-6EC8-4EC6-936C-E4BC057E20AF}"/>
              </a:ext>
            </a:extLst>
          </p:cNvPr>
          <p:cNvSpPr txBox="1"/>
          <p:nvPr/>
        </p:nvSpPr>
        <p:spPr>
          <a:xfrm>
            <a:off x="6467414" y="2529316"/>
            <a:ext cx="5723655" cy="830997"/>
          </a:xfrm>
          <a:prstGeom prst="rect">
            <a:avLst/>
          </a:prstGeom>
          <a:noFill/>
        </p:spPr>
        <p:txBody>
          <a:bodyPr wrap="square">
            <a:spAutoFit/>
          </a:bodyPr>
          <a:lstStyle/>
          <a:p>
            <a:r>
              <a:rPr lang="en-US" sz="2400" i="1" dirty="0">
                <a:solidFill>
                  <a:schemeClr val="bg2"/>
                </a:solidFill>
                <a:latin typeface="Source Sans Pro" panose="020B0503030403020204" pitchFamily="34" charset="0"/>
              </a:rPr>
              <a:t>Students create a study plan that details which strategies they will use.</a:t>
            </a:r>
          </a:p>
        </p:txBody>
      </p:sp>
      <p:sp>
        <p:nvSpPr>
          <p:cNvPr id="15" name="Rectangle: Rounded Corners 14">
            <a:extLst>
              <a:ext uri="{FF2B5EF4-FFF2-40B4-BE49-F238E27FC236}">
                <a16:creationId xmlns:a16="http://schemas.microsoft.com/office/drawing/2014/main" id="{F0D8E125-6E7D-4880-AE29-B2F930B323C1}"/>
              </a:ext>
              <a:ext uri="{C183D7F6-B498-43B3-948B-1728B52AA6E4}">
                <adec:decorative xmlns:adec="http://schemas.microsoft.com/office/drawing/2017/decorative" val="1"/>
              </a:ext>
            </a:extLst>
          </p:cNvPr>
          <p:cNvSpPr/>
          <p:nvPr/>
        </p:nvSpPr>
        <p:spPr>
          <a:xfrm>
            <a:off x="6363093" y="3497688"/>
            <a:ext cx="5723474" cy="1567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descr="Answer questions about prep material, practice recalling information about strategies,  work in groups to define strategies and identify places to use them.&#10;">
            <a:extLst>
              <a:ext uri="{FF2B5EF4-FFF2-40B4-BE49-F238E27FC236}">
                <a16:creationId xmlns:a16="http://schemas.microsoft.com/office/drawing/2014/main" id="{E4649B6E-6636-4AC4-8B16-59E18DABA187}"/>
              </a:ext>
            </a:extLst>
          </p:cNvPr>
          <p:cNvSpPr txBox="1"/>
          <p:nvPr/>
        </p:nvSpPr>
        <p:spPr>
          <a:xfrm>
            <a:off x="6468346" y="3459163"/>
            <a:ext cx="5723654" cy="1569660"/>
          </a:xfrm>
          <a:prstGeom prst="rect">
            <a:avLst/>
          </a:prstGeom>
          <a:noFill/>
        </p:spPr>
        <p:txBody>
          <a:bodyPr wrap="square">
            <a:spAutoFit/>
          </a:bodyPr>
          <a:lstStyle/>
          <a:p>
            <a:r>
              <a:rPr lang="en-US" sz="2400" i="1" dirty="0">
                <a:solidFill>
                  <a:schemeClr val="bg2"/>
                </a:solidFill>
                <a:latin typeface="Source Sans Pro" panose="020B0503030403020204" pitchFamily="34" charset="0"/>
              </a:rPr>
              <a:t>Answer questions about prep material, practice recalling information about strategies,  work in groups to define strategies and identify places to use them.</a:t>
            </a:r>
            <a:endParaRPr lang="en-US" sz="2400" i="1" dirty="0">
              <a:solidFill>
                <a:schemeClr val="bg2"/>
              </a:solidFill>
            </a:endParaRPr>
          </a:p>
        </p:txBody>
      </p:sp>
      <p:sp>
        <p:nvSpPr>
          <p:cNvPr id="16" name="Rectangle: Rounded Corners 15">
            <a:extLst>
              <a:ext uri="{FF2B5EF4-FFF2-40B4-BE49-F238E27FC236}">
                <a16:creationId xmlns:a16="http://schemas.microsoft.com/office/drawing/2014/main" id="{4509709E-42D3-459D-A70E-C46AFDEB3DBF}"/>
              </a:ext>
              <a:ext uri="{C183D7F6-B498-43B3-948B-1728B52AA6E4}">
                <adec:decorative xmlns:adec="http://schemas.microsoft.com/office/drawing/2017/decorative" val="0"/>
              </a:ext>
            </a:extLst>
          </p:cNvPr>
          <p:cNvSpPr/>
          <p:nvPr/>
        </p:nvSpPr>
        <p:spPr>
          <a:xfrm>
            <a:off x="6363093" y="5202777"/>
            <a:ext cx="5723474" cy="755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chemeClr val="bg2"/>
                </a:solidFill>
                <a:latin typeface="Source Sans Pro" panose="020B0503030403020204" pitchFamily="34" charset="0"/>
              </a:rPr>
              <a:t>Watch a video, read an article, class discussion.</a:t>
            </a:r>
          </a:p>
        </p:txBody>
      </p:sp>
    </p:spTree>
    <p:extLst>
      <p:ext uri="{BB962C8B-B14F-4D97-AF65-F5344CB8AC3E}">
        <p14:creationId xmlns:p14="http://schemas.microsoft.com/office/powerpoint/2010/main" val="2979895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6100-5E4F-4BE6-8AC8-DB26EBF51EAA}"/>
              </a:ext>
            </a:extLst>
          </p:cNvPr>
          <p:cNvSpPr>
            <a:spLocks noGrp="1"/>
          </p:cNvSpPr>
          <p:nvPr>
            <p:ph type="ctrTitle"/>
          </p:nvPr>
        </p:nvSpPr>
        <p:spPr>
          <a:xfrm>
            <a:off x="904608" y="279749"/>
            <a:ext cx="10706102" cy="720417"/>
          </a:xfrm>
        </p:spPr>
        <p:txBody>
          <a:bodyPr/>
          <a:lstStyle/>
          <a:p>
            <a:r>
              <a:rPr lang="en-US" sz="4400" dirty="0"/>
              <a:t>“Backward” design</a:t>
            </a:r>
          </a:p>
        </p:txBody>
      </p:sp>
      <p:cxnSp>
        <p:nvCxnSpPr>
          <p:cNvPr id="25" name="Straight Connector 24">
            <a:extLst>
              <a:ext uri="{FF2B5EF4-FFF2-40B4-BE49-F238E27FC236}">
                <a16:creationId xmlns:a16="http://schemas.microsoft.com/office/drawing/2014/main" id="{CB9F11AF-1E9A-4CA7-8E7F-8D95EFDD3000}"/>
              </a:ext>
              <a:ext uri="{C183D7F6-B498-43B3-948B-1728B52AA6E4}">
                <adec:decorative xmlns:adec="http://schemas.microsoft.com/office/drawing/2017/decorative" val="1"/>
              </a:ext>
            </a:extLst>
          </p:cNvPr>
          <p:cNvCxnSpPr>
            <a:cxnSpLocks/>
          </p:cNvCxnSpPr>
          <p:nvPr/>
        </p:nvCxnSpPr>
        <p:spPr>
          <a:xfrm>
            <a:off x="450874" y="1065926"/>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Rectangle: Rounded Corners 3">
            <a:extLst>
              <a:ext uri="{FF2B5EF4-FFF2-40B4-BE49-F238E27FC236}">
                <a16:creationId xmlns:a16="http://schemas.microsoft.com/office/drawing/2014/main" id="{1FD25146-6646-40B3-85A6-010EEAA7CE0C}"/>
              </a:ext>
              <a:ext uri="{C183D7F6-B498-43B3-948B-1728B52AA6E4}">
                <adec:decorative xmlns:adec="http://schemas.microsoft.com/office/drawing/2017/decorative" val="1"/>
              </a:ext>
            </a:extLst>
          </p:cNvPr>
          <p:cNvSpPr/>
          <p:nvPr/>
        </p:nvSpPr>
        <p:spPr>
          <a:xfrm>
            <a:off x="3234263" y="5450971"/>
            <a:ext cx="5723474" cy="755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32E1529-0CF2-4843-960B-377827163970}"/>
              </a:ext>
              <a:ext uri="{C183D7F6-B498-43B3-948B-1728B52AA6E4}">
                <adec:decorative xmlns:adec="http://schemas.microsoft.com/office/drawing/2017/decorative" val="1"/>
              </a:ext>
            </a:extLst>
          </p:cNvPr>
          <p:cNvSpPr/>
          <p:nvPr/>
        </p:nvSpPr>
        <p:spPr>
          <a:xfrm>
            <a:off x="3234263" y="3745882"/>
            <a:ext cx="5723474" cy="1567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F34A502-282B-47DF-896D-364B50EE1622}"/>
              </a:ext>
              <a:ext uri="{C183D7F6-B498-43B3-948B-1728B52AA6E4}">
                <adec:decorative xmlns:adec="http://schemas.microsoft.com/office/drawing/2017/decorative" val="1"/>
              </a:ext>
            </a:extLst>
          </p:cNvPr>
          <p:cNvSpPr/>
          <p:nvPr/>
        </p:nvSpPr>
        <p:spPr>
          <a:xfrm>
            <a:off x="3234263" y="2777525"/>
            <a:ext cx="5723474" cy="830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C9F880-2F6C-43C5-BA3B-E88C523CF43A}"/>
              </a:ext>
              <a:ext uri="{C183D7F6-B498-43B3-948B-1728B52AA6E4}">
                <adec:decorative xmlns:adec="http://schemas.microsoft.com/office/drawing/2017/decorative" val="1"/>
              </a:ext>
            </a:extLst>
          </p:cNvPr>
          <p:cNvSpPr/>
          <p:nvPr/>
        </p:nvSpPr>
        <p:spPr>
          <a:xfrm>
            <a:off x="3234263" y="1445397"/>
            <a:ext cx="5723474" cy="1194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Design (and follow) a study plan that uses strategies whose effectiveness is supported by research.&#10;">
            <a:extLst>
              <a:ext uri="{FF2B5EF4-FFF2-40B4-BE49-F238E27FC236}">
                <a16:creationId xmlns:a16="http://schemas.microsoft.com/office/drawing/2014/main" id="{181658B9-B16D-4027-B2D5-96AE02412215}"/>
              </a:ext>
            </a:extLst>
          </p:cNvPr>
          <p:cNvSpPr txBox="1"/>
          <p:nvPr/>
        </p:nvSpPr>
        <p:spPr>
          <a:xfrm>
            <a:off x="3339515" y="1439158"/>
            <a:ext cx="5723656" cy="1200329"/>
          </a:xfrm>
          <a:prstGeom prst="rect">
            <a:avLst/>
          </a:prstGeom>
          <a:noFill/>
        </p:spPr>
        <p:txBody>
          <a:bodyPr wrap="square">
            <a:spAutoFit/>
          </a:bodyPr>
          <a:lstStyle/>
          <a:p>
            <a:r>
              <a:rPr lang="en-US" sz="2400" i="1" dirty="0">
                <a:solidFill>
                  <a:schemeClr val="bg2"/>
                </a:solidFill>
                <a:latin typeface="Source Sans Pro" panose="020B0503030403020204" pitchFamily="34" charset="0"/>
                <a:ea typeface="Source Sans Pro" panose="020B0503030403020204" pitchFamily="34" charset="0"/>
              </a:rPr>
              <a:t>Design (and follow) a study plan that uses strategies whose effectiveness is supported by research.</a:t>
            </a:r>
            <a:endParaRPr lang="en-US" sz="2400" i="1" dirty="0">
              <a:solidFill>
                <a:schemeClr val="bg2"/>
              </a:solidFill>
            </a:endParaRPr>
          </a:p>
        </p:txBody>
      </p:sp>
      <p:sp>
        <p:nvSpPr>
          <p:cNvPr id="10" name="TextBox 9" descr="Students create a study plan that details which strategies they will use.&#10;">
            <a:extLst>
              <a:ext uri="{FF2B5EF4-FFF2-40B4-BE49-F238E27FC236}">
                <a16:creationId xmlns:a16="http://schemas.microsoft.com/office/drawing/2014/main" id="{668C2BF8-45BD-4401-A21C-3F343716C455}"/>
              </a:ext>
            </a:extLst>
          </p:cNvPr>
          <p:cNvSpPr txBox="1"/>
          <p:nvPr/>
        </p:nvSpPr>
        <p:spPr>
          <a:xfrm>
            <a:off x="3338584" y="2777510"/>
            <a:ext cx="5723655" cy="830997"/>
          </a:xfrm>
          <a:prstGeom prst="rect">
            <a:avLst/>
          </a:prstGeom>
          <a:noFill/>
        </p:spPr>
        <p:txBody>
          <a:bodyPr wrap="square">
            <a:spAutoFit/>
          </a:bodyPr>
          <a:lstStyle/>
          <a:p>
            <a:r>
              <a:rPr lang="en-US" sz="2400" i="1" dirty="0">
                <a:solidFill>
                  <a:schemeClr val="bg2"/>
                </a:solidFill>
                <a:latin typeface="Source Sans Pro" panose="020B0503030403020204" pitchFamily="34" charset="0"/>
              </a:rPr>
              <a:t>Students create a study plan that details which strategies they will use.</a:t>
            </a:r>
          </a:p>
        </p:txBody>
      </p:sp>
      <p:sp>
        <p:nvSpPr>
          <p:cNvPr id="7" name="TextBox 6" descr="Answer questions about prep material, practice recalling information about strategies,  work in groups to define strategies and identify places to use them.&#10;">
            <a:extLst>
              <a:ext uri="{FF2B5EF4-FFF2-40B4-BE49-F238E27FC236}">
                <a16:creationId xmlns:a16="http://schemas.microsoft.com/office/drawing/2014/main" id="{63E4EC67-F675-4AEA-BE91-635879A4C221}"/>
              </a:ext>
            </a:extLst>
          </p:cNvPr>
          <p:cNvSpPr txBox="1"/>
          <p:nvPr/>
        </p:nvSpPr>
        <p:spPr>
          <a:xfrm>
            <a:off x="3339516" y="3707357"/>
            <a:ext cx="5723654" cy="1569660"/>
          </a:xfrm>
          <a:prstGeom prst="rect">
            <a:avLst/>
          </a:prstGeom>
          <a:noFill/>
        </p:spPr>
        <p:txBody>
          <a:bodyPr wrap="square">
            <a:spAutoFit/>
          </a:bodyPr>
          <a:lstStyle/>
          <a:p>
            <a:r>
              <a:rPr lang="en-US" sz="2400" i="1" dirty="0">
                <a:solidFill>
                  <a:schemeClr val="bg2"/>
                </a:solidFill>
                <a:latin typeface="Source Sans Pro" panose="020B0503030403020204" pitchFamily="34" charset="0"/>
              </a:rPr>
              <a:t>Answer questions about prep material, practice recalling information about strategies,  work in groups to define strategies and identify places to use them.</a:t>
            </a:r>
            <a:endParaRPr lang="en-US" sz="2400" i="1" dirty="0">
              <a:solidFill>
                <a:schemeClr val="bg2"/>
              </a:solidFill>
            </a:endParaRPr>
          </a:p>
        </p:txBody>
      </p:sp>
      <p:sp>
        <p:nvSpPr>
          <p:cNvPr id="11" name="TextBox 10" descr="Watch a video, read an article, class discussion.&#10;">
            <a:extLst>
              <a:ext uri="{FF2B5EF4-FFF2-40B4-BE49-F238E27FC236}">
                <a16:creationId xmlns:a16="http://schemas.microsoft.com/office/drawing/2014/main" id="{8A887CCD-4453-463A-B971-CD12345D0CE0}"/>
              </a:ext>
            </a:extLst>
          </p:cNvPr>
          <p:cNvSpPr txBox="1"/>
          <p:nvPr/>
        </p:nvSpPr>
        <p:spPr>
          <a:xfrm>
            <a:off x="3338765" y="5375867"/>
            <a:ext cx="5723474" cy="830997"/>
          </a:xfrm>
          <a:prstGeom prst="rect">
            <a:avLst/>
          </a:prstGeom>
          <a:noFill/>
        </p:spPr>
        <p:txBody>
          <a:bodyPr wrap="square">
            <a:spAutoFit/>
          </a:bodyPr>
          <a:lstStyle/>
          <a:p>
            <a:r>
              <a:rPr lang="en-US" sz="2400" i="1" dirty="0">
                <a:solidFill>
                  <a:schemeClr val="bg2"/>
                </a:solidFill>
                <a:latin typeface="Source Sans Pro" panose="020B0503030403020204" pitchFamily="34" charset="0"/>
                <a:ea typeface="Source Sans Pro" panose="020B0503030403020204" pitchFamily="34" charset="0"/>
              </a:rPr>
              <a:t>Watch a video, read an article, class discussion.</a:t>
            </a:r>
            <a:endParaRPr lang="en-US" sz="2400" i="1" dirty="0">
              <a:solidFill>
                <a:schemeClr val="bg2"/>
              </a:solidFill>
            </a:endParaRPr>
          </a:p>
        </p:txBody>
      </p:sp>
      <p:sp>
        <p:nvSpPr>
          <p:cNvPr id="12" name="TextBox 11">
            <a:extLst>
              <a:ext uri="{FF2B5EF4-FFF2-40B4-BE49-F238E27FC236}">
                <a16:creationId xmlns:a16="http://schemas.microsoft.com/office/drawing/2014/main" id="{D1BC132B-5BE8-4603-8196-0896FA779D57}"/>
              </a:ext>
            </a:extLst>
          </p:cNvPr>
          <p:cNvSpPr txBox="1"/>
          <p:nvPr/>
        </p:nvSpPr>
        <p:spPr>
          <a:xfrm>
            <a:off x="167421" y="3578698"/>
            <a:ext cx="1939117" cy="707886"/>
          </a:xfrm>
          <a:prstGeom prst="rect">
            <a:avLst/>
          </a:prstGeom>
          <a:noFill/>
          <a:ln>
            <a:solidFill>
              <a:schemeClr val="accent1"/>
            </a:solidFill>
          </a:ln>
        </p:spPr>
        <p:txBody>
          <a:bodyPr wrap="square" rtlCol="0">
            <a:spAutoFit/>
          </a:bodyPr>
          <a:lstStyle/>
          <a:p>
            <a:pPr algn="ctr">
              <a:defRPr/>
            </a:pPr>
            <a:r>
              <a:rPr lang="en-US" sz="2000" dirty="0">
                <a:solidFill>
                  <a:prstClr val="black"/>
                </a:solidFill>
                <a:latin typeface="Source Sans Pro" panose="020B0503030403020204" pitchFamily="34" charset="0"/>
                <a:ea typeface="Source Sans Pro" panose="020B0503030403020204" pitchFamily="34" charset="0"/>
              </a:rPr>
              <a:t>Instructor Planning Steps</a:t>
            </a:r>
          </a:p>
        </p:txBody>
      </p:sp>
      <p:sp>
        <p:nvSpPr>
          <p:cNvPr id="22" name="Arrow: Down 21" descr="Arrow point down the page, showing that when designing the learning activities, the instructor starts with the learning objectives, then plans how students will demonstrate their learning, and plans the learning activities last.">
            <a:extLst>
              <a:ext uri="{FF2B5EF4-FFF2-40B4-BE49-F238E27FC236}">
                <a16:creationId xmlns:a16="http://schemas.microsoft.com/office/drawing/2014/main" id="{9444AAEE-C9DA-43B5-865B-C580064CB0EE}"/>
              </a:ext>
            </a:extLst>
          </p:cNvPr>
          <p:cNvSpPr/>
          <p:nvPr/>
        </p:nvSpPr>
        <p:spPr>
          <a:xfrm>
            <a:off x="2243395" y="1987333"/>
            <a:ext cx="323710" cy="42195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TextBox 12">
            <a:extLst>
              <a:ext uri="{FF2B5EF4-FFF2-40B4-BE49-F238E27FC236}">
                <a16:creationId xmlns:a16="http://schemas.microsoft.com/office/drawing/2014/main" id="{B91AD504-1CC7-43A9-A6CE-C2DE9246852C}"/>
              </a:ext>
            </a:extLst>
          </p:cNvPr>
          <p:cNvSpPr txBox="1"/>
          <p:nvPr/>
        </p:nvSpPr>
        <p:spPr>
          <a:xfrm>
            <a:off x="2690645" y="1839267"/>
            <a:ext cx="34671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1</a:t>
            </a:r>
          </a:p>
        </p:txBody>
      </p:sp>
      <p:sp>
        <p:nvSpPr>
          <p:cNvPr id="14" name="TextBox 13">
            <a:extLst>
              <a:ext uri="{FF2B5EF4-FFF2-40B4-BE49-F238E27FC236}">
                <a16:creationId xmlns:a16="http://schemas.microsoft.com/office/drawing/2014/main" id="{31A66CAB-E8E6-4117-B54A-38293B6A9A48}"/>
              </a:ext>
            </a:extLst>
          </p:cNvPr>
          <p:cNvSpPr txBox="1"/>
          <p:nvPr/>
        </p:nvSpPr>
        <p:spPr>
          <a:xfrm>
            <a:off x="2695876" y="2988332"/>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2</a:t>
            </a:r>
          </a:p>
        </p:txBody>
      </p:sp>
      <p:sp>
        <p:nvSpPr>
          <p:cNvPr id="15" name="TextBox 14">
            <a:extLst>
              <a:ext uri="{FF2B5EF4-FFF2-40B4-BE49-F238E27FC236}">
                <a16:creationId xmlns:a16="http://schemas.microsoft.com/office/drawing/2014/main" id="{8FC74E54-6C5B-4D59-9707-BF2333C034D2}"/>
              </a:ext>
            </a:extLst>
          </p:cNvPr>
          <p:cNvSpPr txBox="1"/>
          <p:nvPr/>
        </p:nvSpPr>
        <p:spPr>
          <a:xfrm>
            <a:off x="2695876" y="4292132"/>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3</a:t>
            </a:r>
          </a:p>
        </p:txBody>
      </p:sp>
      <p:sp>
        <p:nvSpPr>
          <p:cNvPr id="16" name="TextBox 15">
            <a:extLst>
              <a:ext uri="{FF2B5EF4-FFF2-40B4-BE49-F238E27FC236}">
                <a16:creationId xmlns:a16="http://schemas.microsoft.com/office/drawing/2014/main" id="{433692C2-F471-4895-BAD4-D0350DD37C5D}"/>
              </a:ext>
            </a:extLst>
          </p:cNvPr>
          <p:cNvSpPr txBox="1"/>
          <p:nvPr/>
        </p:nvSpPr>
        <p:spPr>
          <a:xfrm>
            <a:off x="2644925" y="5628863"/>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4</a:t>
            </a:r>
          </a:p>
        </p:txBody>
      </p:sp>
      <p:sp>
        <p:nvSpPr>
          <p:cNvPr id="21" name="TextBox 20">
            <a:extLst>
              <a:ext uri="{FF2B5EF4-FFF2-40B4-BE49-F238E27FC236}">
                <a16:creationId xmlns:a16="http://schemas.microsoft.com/office/drawing/2014/main" id="{32159476-0B3C-46AF-8F61-916A0A14608C}"/>
              </a:ext>
            </a:extLst>
          </p:cNvPr>
          <p:cNvSpPr txBox="1"/>
          <p:nvPr/>
        </p:nvSpPr>
        <p:spPr>
          <a:xfrm>
            <a:off x="9948605" y="3581760"/>
            <a:ext cx="2080196" cy="707886"/>
          </a:xfrm>
          <a:prstGeom prst="rect">
            <a:avLst/>
          </a:prstGeom>
          <a:noFill/>
          <a:ln>
            <a:solidFill>
              <a:schemeClr val="accent1"/>
            </a:solidFill>
          </a:ln>
        </p:spPr>
        <p:txBody>
          <a:bodyPr wrap="square" rtlCol="0">
            <a:spAutoFit/>
          </a:bodyPr>
          <a:lstStyle/>
          <a:p>
            <a:pPr algn="ctr">
              <a:defRPr/>
            </a:pPr>
            <a:r>
              <a:rPr lang="en-US" sz="2000" dirty="0">
                <a:solidFill>
                  <a:prstClr val="black"/>
                </a:solidFill>
                <a:latin typeface="Source Sans Pro" panose="020B0503030403020204" pitchFamily="34" charset="0"/>
                <a:ea typeface="Source Sans Pro" panose="020B0503030403020204" pitchFamily="34" charset="0"/>
              </a:rPr>
              <a:t>Student Learning Experience</a:t>
            </a:r>
          </a:p>
        </p:txBody>
      </p:sp>
      <p:sp>
        <p:nvSpPr>
          <p:cNvPr id="24" name="Arrow: Down 23" descr="Arrow point down the page, showing that when designing the learning activities, the instructor starts with the learning objectives, then plans how students will demonstrate their learning, and plans the learning activities last.">
            <a:extLst>
              <a:ext uri="{FF2B5EF4-FFF2-40B4-BE49-F238E27FC236}">
                <a16:creationId xmlns:a16="http://schemas.microsoft.com/office/drawing/2014/main" id="{4EC4B464-B97A-4F05-8868-E6D32ED0307B}"/>
              </a:ext>
            </a:extLst>
          </p:cNvPr>
          <p:cNvSpPr/>
          <p:nvPr/>
        </p:nvSpPr>
        <p:spPr>
          <a:xfrm rot="10800000">
            <a:off x="9547075" y="2777509"/>
            <a:ext cx="274388" cy="3078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8" name="TextBox 17">
            <a:extLst>
              <a:ext uri="{FF2B5EF4-FFF2-40B4-BE49-F238E27FC236}">
                <a16:creationId xmlns:a16="http://schemas.microsoft.com/office/drawing/2014/main" id="{5A7EAB99-E99D-4974-8277-B2310121D8BF}"/>
              </a:ext>
            </a:extLst>
          </p:cNvPr>
          <p:cNvSpPr txBox="1"/>
          <p:nvPr/>
        </p:nvSpPr>
        <p:spPr>
          <a:xfrm>
            <a:off x="9073505" y="2988332"/>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3</a:t>
            </a:r>
          </a:p>
        </p:txBody>
      </p:sp>
      <p:sp>
        <p:nvSpPr>
          <p:cNvPr id="19" name="TextBox 18">
            <a:extLst>
              <a:ext uri="{FF2B5EF4-FFF2-40B4-BE49-F238E27FC236}">
                <a16:creationId xmlns:a16="http://schemas.microsoft.com/office/drawing/2014/main" id="{F556E865-8D0B-4C35-BA6F-436B38C834DB}"/>
              </a:ext>
            </a:extLst>
          </p:cNvPr>
          <p:cNvSpPr txBox="1"/>
          <p:nvPr/>
        </p:nvSpPr>
        <p:spPr>
          <a:xfrm>
            <a:off x="9073505" y="4286584"/>
            <a:ext cx="431074" cy="400110"/>
          </a:xfrm>
          <a:prstGeom prst="rect">
            <a:avLst/>
          </a:prstGeom>
          <a:noFill/>
        </p:spPr>
        <p:txBody>
          <a:bodyPr wrap="square" rtlCol="0">
            <a:spAutoFit/>
          </a:bodyPr>
          <a:lstStyle/>
          <a:p>
            <a:pPr algn="ctr">
              <a:defRPr/>
            </a:pPr>
            <a:r>
              <a:rPr lang="en-US" sz="2000">
                <a:solidFill>
                  <a:prstClr val="black"/>
                </a:solidFill>
                <a:latin typeface="Calibri" panose="020F0502020204030204"/>
              </a:rPr>
              <a:t>2</a:t>
            </a:r>
          </a:p>
        </p:txBody>
      </p:sp>
      <p:sp>
        <p:nvSpPr>
          <p:cNvPr id="20" name="TextBox 19">
            <a:extLst>
              <a:ext uri="{FF2B5EF4-FFF2-40B4-BE49-F238E27FC236}">
                <a16:creationId xmlns:a16="http://schemas.microsoft.com/office/drawing/2014/main" id="{AF0B6426-0178-4822-8A08-19953606A7A8}"/>
              </a:ext>
            </a:extLst>
          </p:cNvPr>
          <p:cNvSpPr txBox="1"/>
          <p:nvPr/>
        </p:nvSpPr>
        <p:spPr>
          <a:xfrm>
            <a:off x="9078163" y="5628863"/>
            <a:ext cx="431074" cy="400110"/>
          </a:xfrm>
          <a:prstGeom prst="rect">
            <a:avLst/>
          </a:prstGeom>
          <a:noFill/>
        </p:spPr>
        <p:txBody>
          <a:bodyPr wrap="square" rtlCol="0">
            <a:spAutoFit/>
          </a:bodyPr>
          <a:lstStyle/>
          <a:p>
            <a:pPr algn="ctr">
              <a:defRPr/>
            </a:pPr>
            <a:r>
              <a:rPr lang="en-US" sz="2000" dirty="0">
                <a:solidFill>
                  <a:prstClr val="black"/>
                </a:solidFill>
                <a:latin typeface="Calibri" panose="020F0502020204030204"/>
              </a:rPr>
              <a:t>1</a:t>
            </a:r>
          </a:p>
        </p:txBody>
      </p:sp>
    </p:spTree>
    <p:extLst>
      <p:ext uri="{BB962C8B-B14F-4D97-AF65-F5344CB8AC3E}">
        <p14:creationId xmlns:p14="http://schemas.microsoft.com/office/powerpoint/2010/main" val="255710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B965-DEC7-496C-B330-71F9C6013AA2}"/>
              </a:ext>
            </a:extLst>
          </p:cNvPr>
          <p:cNvSpPr>
            <a:spLocks noGrp="1"/>
          </p:cNvSpPr>
          <p:nvPr>
            <p:ph type="title"/>
          </p:nvPr>
        </p:nvSpPr>
        <p:spPr/>
        <p:txBody>
          <a:bodyPr/>
          <a:lstStyle/>
          <a:p>
            <a:r>
              <a:rPr lang="en-US" dirty="0"/>
              <a:t>Creating a lesson: Have a </a:t>
            </a:r>
            <a:r>
              <a:rPr lang="en-US" dirty="0" err="1"/>
              <a:t>throughline</a:t>
            </a:r>
            <a:endParaRPr lang="en-US" dirty="0"/>
          </a:p>
        </p:txBody>
      </p:sp>
      <p:sp>
        <p:nvSpPr>
          <p:cNvPr id="4" name="TextBox 3">
            <a:extLst>
              <a:ext uri="{FF2B5EF4-FFF2-40B4-BE49-F238E27FC236}">
                <a16:creationId xmlns:a16="http://schemas.microsoft.com/office/drawing/2014/main" id="{ADC6D58F-011D-418F-8D9E-5EF514594E80}"/>
              </a:ext>
            </a:extLst>
          </p:cNvPr>
          <p:cNvSpPr txBox="1"/>
          <p:nvPr/>
        </p:nvSpPr>
        <p:spPr>
          <a:xfrm>
            <a:off x="384982" y="214349"/>
            <a:ext cx="8957132" cy="707886"/>
          </a:xfrm>
          <a:prstGeom prst="rect">
            <a:avLst/>
          </a:prstGeom>
          <a:noFill/>
        </p:spPr>
        <p:txBody>
          <a:bodyPr wrap="square" rtlCol="0">
            <a:spAutoFit/>
          </a:bodyPr>
          <a:lstStyle/>
          <a:p>
            <a:r>
              <a:rPr lang="en-US" sz="4000" b="1" dirty="0">
                <a:solidFill>
                  <a:schemeClr val="tx2"/>
                </a:solidFill>
                <a:latin typeface="Source Sans Pro" panose="020B0503030403020204" pitchFamily="34" charset="0"/>
                <a:ea typeface="Source Sans Pro" panose="020B0503030403020204" pitchFamily="34" charset="0"/>
              </a:rPr>
              <a:t>Creating a lesson: Have a </a:t>
            </a:r>
            <a:r>
              <a:rPr lang="en-US" sz="4000" b="1" dirty="0" err="1">
                <a:solidFill>
                  <a:schemeClr val="tx2"/>
                </a:solidFill>
                <a:latin typeface="Source Sans Pro" panose="020B0503030403020204" pitchFamily="34" charset="0"/>
                <a:ea typeface="Source Sans Pro" panose="020B0503030403020204" pitchFamily="34" charset="0"/>
              </a:rPr>
              <a:t>throughline</a:t>
            </a:r>
            <a:endParaRPr lang="en-US" sz="4000" b="1" dirty="0">
              <a:solidFill>
                <a:schemeClr val="tx2"/>
              </a:solidFill>
              <a:latin typeface="Source Sans Pro" panose="020B0503030403020204" pitchFamily="34" charset="0"/>
              <a:ea typeface="Source Sans Pro" panose="020B0503030403020204" pitchFamily="34" charset="0"/>
            </a:endParaRPr>
          </a:p>
        </p:txBody>
      </p:sp>
      <p:cxnSp>
        <p:nvCxnSpPr>
          <p:cNvPr id="14" name="Straight Connector 13">
            <a:extLst>
              <a:ext uri="{FF2B5EF4-FFF2-40B4-BE49-F238E27FC236}">
                <a16:creationId xmlns:a16="http://schemas.microsoft.com/office/drawing/2014/main" id="{228188FA-5014-4117-8F3A-5B69C11195A6}"/>
              </a:ext>
              <a:ext uri="{C183D7F6-B498-43B3-948B-1728B52AA6E4}">
                <adec:decorative xmlns:adec="http://schemas.microsoft.com/office/drawing/2017/decorative" val="1"/>
              </a:ext>
            </a:extLst>
          </p:cNvPr>
          <p:cNvCxnSpPr>
            <a:cxnSpLocks/>
          </p:cNvCxnSpPr>
          <p:nvPr/>
        </p:nvCxnSpPr>
        <p:spPr>
          <a:xfrm>
            <a:off x="450874" y="922235"/>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Rounded Corners 5">
            <a:extLst>
              <a:ext uri="{FF2B5EF4-FFF2-40B4-BE49-F238E27FC236}">
                <a16:creationId xmlns:a16="http://schemas.microsoft.com/office/drawing/2014/main" id="{C6D619FD-5540-4859-B17D-4C15284DD726}"/>
              </a:ext>
            </a:extLst>
          </p:cNvPr>
          <p:cNvSpPr/>
          <p:nvPr/>
        </p:nvSpPr>
        <p:spPr>
          <a:xfrm>
            <a:off x="609600" y="1888435"/>
            <a:ext cx="2464904" cy="1113182"/>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Source Sans Pro" panose="020B0503030403020204" pitchFamily="34" charset="0"/>
                <a:ea typeface="Source Sans Pro" panose="020B0503030403020204" pitchFamily="34" charset="0"/>
              </a:rPr>
              <a:t>Pre-class prep</a:t>
            </a:r>
          </a:p>
        </p:txBody>
      </p:sp>
      <p:sp>
        <p:nvSpPr>
          <p:cNvPr id="16" name="Arrow: Right 15">
            <a:extLst>
              <a:ext uri="{FF2B5EF4-FFF2-40B4-BE49-F238E27FC236}">
                <a16:creationId xmlns:a16="http://schemas.microsoft.com/office/drawing/2014/main" id="{9A1458E3-CAB9-418C-A7DB-9D1CC25F31C1}"/>
              </a:ext>
            </a:extLst>
          </p:cNvPr>
          <p:cNvSpPr/>
          <p:nvPr/>
        </p:nvSpPr>
        <p:spPr>
          <a:xfrm>
            <a:off x="3204849" y="1918253"/>
            <a:ext cx="1528354" cy="1113182"/>
          </a:xfrm>
          <a:prstGeom prst="right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Source Sans Pro" panose="020B0503030403020204" pitchFamily="34" charset="0"/>
                <a:ea typeface="Source Sans Pro" panose="020B0503030403020204" pitchFamily="34" charset="0"/>
              </a:rPr>
              <a:t>Required for</a:t>
            </a:r>
          </a:p>
        </p:txBody>
      </p:sp>
      <p:sp>
        <p:nvSpPr>
          <p:cNvPr id="7" name="Rectangle: Rounded Corners 6">
            <a:extLst>
              <a:ext uri="{FF2B5EF4-FFF2-40B4-BE49-F238E27FC236}">
                <a16:creationId xmlns:a16="http://schemas.microsoft.com/office/drawing/2014/main" id="{5C6DEB6F-1285-44C4-8AB2-497CB1B64F5E}"/>
              </a:ext>
            </a:extLst>
          </p:cNvPr>
          <p:cNvSpPr/>
          <p:nvPr/>
        </p:nvSpPr>
        <p:spPr>
          <a:xfrm>
            <a:off x="4863548" y="1918253"/>
            <a:ext cx="2464904" cy="1113182"/>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Source Sans Pro" panose="020B0503030403020204" pitchFamily="34" charset="0"/>
                <a:ea typeface="Source Sans Pro" panose="020B0503030403020204" pitchFamily="34" charset="0"/>
              </a:rPr>
              <a:t>In-class activities</a:t>
            </a:r>
          </a:p>
        </p:txBody>
      </p:sp>
      <p:sp>
        <p:nvSpPr>
          <p:cNvPr id="17" name="Arrow: Right 16">
            <a:extLst>
              <a:ext uri="{FF2B5EF4-FFF2-40B4-BE49-F238E27FC236}">
                <a16:creationId xmlns:a16="http://schemas.microsoft.com/office/drawing/2014/main" id="{DEB2D45C-DB41-436B-BB3A-BACBEDC7151D}"/>
              </a:ext>
            </a:extLst>
          </p:cNvPr>
          <p:cNvSpPr/>
          <p:nvPr/>
        </p:nvSpPr>
        <p:spPr>
          <a:xfrm>
            <a:off x="7458797" y="1918253"/>
            <a:ext cx="1528354" cy="1113182"/>
          </a:xfrm>
          <a:prstGeom prst="right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Source Sans Pro" panose="020B0503030403020204" pitchFamily="34" charset="0"/>
                <a:ea typeface="Source Sans Pro" panose="020B0503030403020204" pitchFamily="34" charset="0"/>
              </a:rPr>
              <a:t>Required for</a:t>
            </a:r>
          </a:p>
        </p:txBody>
      </p:sp>
      <p:sp>
        <p:nvSpPr>
          <p:cNvPr id="8" name="Rectangle: Rounded Corners 7">
            <a:extLst>
              <a:ext uri="{FF2B5EF4-FFF2-40B4-BE49-F238E27FC236}">
                <a16:creationId xmlns:a16="http://schemas.microsoft.com/office/drawing/2014/main" id="{246DEF04-FDBA-42BA-9090-3666D1404FD1}"/>
              </a:ext>
            </a:extLst>
          </p:cNvPr>
          <p:cNvSpPr/>
          <p:nvPr/>
        </p:nvSpPr>
        <p:spPr>
          <a:xfrm>
            <a:off x="9117496" y="1918253"/>
            <a:ext cx="2464904" cy="1113182"/>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Source Sans Pro" panose="020B0503030403020204" pitchFamily="34" charset="0"/>
                <a:ea typeface="Source Sans Pro" panose="020B0503030403020204" pitchFamily="34" charset="0"/>
              </a:rPr>
              <a:t>Post-class work</a:t>
            </a:r>
          </a:p>
        </p:txBody>
      </p:sp>
      <p:sp>
        <p:nvSpPr>
          <p:cNvPr id="19" name="TextBox 18">
            <a:extLst>
              <a:ext uri="{FF2B5EF4-FFF2-40B4-BE49-F238E27FC236}">
                <a16:creationId xmlns:a16="http://schemas.microsoft.com/office/drawing/2014/main" id="{6E3F38EB-7ECD-4A25-BA6D-26A01DA619E2}"/>
              </a:ext>
            </a:extLst>
          </p:cNvPr>
          <p:cNvSpPr txBox="1"/>
          <p:nvPr/>
        </p:nvSpPr>
        <p:spPr>
          <a:xfrm>
            <a:off x="695739" y="4353339"/>
            <a:ext cx="7725192" cy="461665"/>
          </a:xfrm>
          <a:prstGeom prst="rect">
            <a:avLst/>
          </a:prstGeom>
          <a:noFill/>
        </p:spPr>
        <p:txBody>
          <a:bodyPr wrap="none" rtlCol="0">
            <a:spAutoFit/>
          </a:bodyPr>
          <a:lstStyle/>
          <a:p>
            <a:r>
              <a:rPr lang="en-US" sz="2400" dirty="0">
                <a:latin typeface="Source Sans Pro" panose="020B0503030403020204" pitchFamily="34" charset="0"/>
                <a:ea typeface="Source Sans Pro" panose="020B0503030403020204" pitchFamily="34" charset="0"/>
              </a:rPr>
              <a:t>What activities might happen in each of these time frames?</a:t>
            </a:r>
          </a:p>
        </p:txBody>
      </p:sp>
      <p:sp>
        <p:nvSpPr>
          <p:cNvPr id="20" name="TextBox 19">
            <a:extLst>
              <a:ext uri="{FF2B5EF4-FFF2-40B4-BE49-F238E27FC236}">
                <a16:creationId xmlns:a16="http://schemas.microsoft.com/office/drawing/2014/main" id="{ECD4CDA8-02BB-487C-B548-F780B3870C06}"/>
              </a:ext>
            </a:extLst>
          </p:cNvPr>
          <p:cNvSpPr txBox="1"/>
          <p:nvPr/>
        </p:nvSpPr>
        <p:spPr>
          <a:xfrm>
            <a:off x="695739" y="5098774"/>
            <a:ext cx="5639685" cy="1200329"/>
          </a:xfrm>
          <a:prstGeom prst="rect">
            <a:avLst/>
          </a:prstGeom>
          <a:noFill/>
        </p:spPr>
        <p:txBody>
          <a:bodyPr wrap="none" rtlCol="0">
            <a:spAutoFit/>
          </a:bodyPr>
          <a:lstStyle/>
          <a:p>
            <a:r>
              <a:rPr lang="en-US" sz="2400" dirty="0">
                <a:latin typeface="Source Sans Pro" panose="020B0503030403020204" pitchFamily="34" charset="0"/>
                <a:ea typeface="Source Sans Pro" panose="020B0503030403020204" pitchFamily="34" charset="0"/>
              </a:rPr>
              <a:t>How can we be sure students do the work?</a:t>
            </a:r>
          </a:p>
          <a:p>
            <a:pPr marL="285750" indent="-28575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Assign points to it</a:t>
            </a:r>
          </a:p>
          <a:p>
            <a:pPr marL="285750" indent="-285750">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rPr>
              <a:t>Link it to things they are interested in</a:t>
            </a:r>
          </a:p>
        </p:txBody>
      </p:sp>
    </p:spTree>
    <p:extLst>
      <p:ext uri="{BB962C8B-B14F-4D97-AF65-F5344CB8AC3E}">
        <p14:creationId xmlns:p14="http://schemas.microsoft.com/office/powerpoint/2010/main" val="41434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B965-DEC7-496C-B330-71F9C6013AA2}"/>
              </a:ext>
            </a:extLst>
          </p:cNvPr>
          <p:cNvSpPr>
            <a:spLocks noGrp="1"/>
          </p:cNvSpPr>
          <p:nvPr>
            <p:ph type="title"/>
          </p:nvPr>
        </p:nvSpPr>
        <p:spPr/>
        <p:txBody>
          <a:bodyPr/>
          <a:lstStyle/>
          <a:p>
            <a:r>
              <a:rPr lang="en-US" dirty="0"/>
              <a:t>Take a break!</a:t>
            </a:r>
          </a:p>
        </p:txBody>
      </p:sp>
      <p:sp>
        <p:nvSpPr>
          <p:cNvPr id="4" name="TextBox 3">
            <a:extLst>
              <a:ext uri="{FF2B5EF4-FFF2-40B4-BE49-F238E27FC236}">
                <a16:creationId xmlns:a16="http://schemas.microsoft.com/office/drawing/2014/main" id="{ADC6D58F-011D-418F-8D9E-5EF514594E80}"/>
              </a:ext>
            </a:extLst>
          </p:cNvPr>
          <p:cNvSpPr txBox="1"/>
          <p:nvPr/>
        </p:nvSpPr>
        <p:spPr>
          <a:xfrm>
            <a:off x="384982" y="214349"/>
            <a:ext cx="8957132" cy="707886"/>
          </a:xfrm>
          <a:prstGeom prst="rect">
            <a:avLst/>
          </a:prstGeom>
          <a:noFill/>
        </p:spPr>
        <p:txBody>
          <a:bodyPr wrap="square" rtlCol="0">
            <a:spAutoFit/>
          </a:bodyPr>
          <a:lstStyle/>
          <a:p>
            <a:r>
              <a:rPr lang="en-US" sz="4000" b="1" dirty="0">
                <a:solidFill>
                  <a:schemeClr val="tx2"/>
                </a:solidFill>
                <a:latin typeface="Source Sans Pro" panose="020B0503030403020204" pitchFamily="34" charset="0"/>
                <a:ea typeface="Source Sans Pro" panose="020B0503030403020204" pitchFamily="34" charset="0"/>
              </a:rPr>
              <a:t>Take a break!</a:t>
            </a:r>
          </a:p>
        </p:txBody>
      </p:sp>
      <p:cxnSp>
        <p:nvCxnSpPr>
          <p:cNvPr id="14" name="Straight Connector 13">
            <a:extLst>
              <a:ext uri="{FF2B5EF4-FFF2-40B4-BE49-F238E27FC236}">
                <a16:creationId xmlns:a16="http://schemas.microsoft.com/office/drawing/2014/main" id="{228188FA-5014-4117-8F3A-5B69C11195A6}"/>
              </a:ext>
              <a:ext uri="{C183D7F6-B498-43B3-948B-1728B52AA6E4}">
                <adec:decorative xmlns:adec="http://schemas.microsoft.com/office/drawing/2017/decorative" val="1"/>
              </a:ext>
            </a:extLst>
          </p:cNvPr>
          <p:cNvCxnSpPr>
            <a:cxnSpLocks/>
          </p:cNvCxnSpPr>
          <p:nvPr/>
        </p:nvCxnSpPr>
        <p:spPr>
          <a:xfrm>
            <a:off x="450874" y="922235"/>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19" name="TextBox 18">
            <a:extLst>
              <a:ext uri="{FF2B5EF4-FFF2-40B4-BE49-F238E27FC236}">
                <a16:creationId xmlns:a16="http://schemas.microsoft.com/office/drawing/2014/main" id="{6E3F38EB-7ECD-4A25-BA6D-26A01DA619E2}"/>
              </a:ext>
            </a:extLst>
          </p:cNvPr>
          <p:cNvSpPr txBox="1"/>
          <p:nvPr/>
        </p:nvSpPr>
        <p:spPr>
          <a:xfrm>
            <a:off x="939800" y="1125816"/>
            <a:ext cx="9626599" cy="2246769"/>
          </a:xfrm>
          <a:prstGeom prst="rect">
            <a:avLst/>
          </a:prstGeom>
          <a:noFill/>
        </p:spPr>
        <p:txBody>
          <a:bodyPr wrap="square" rtlCol="0">
            <a:spAutoFit/>
          </a:bodyPr>
          <a:lstStyle/>
          <a:p>
            <a:r>
              <a:rPr lang="en-US" sz="2800" dirty="0"/>
              <a:t>Challenge: Wander around and find a piece of art in the vicinity of our classroom. What is it and why is it located here?</a:t>
            </a:r>
          </a:p>
          <a:p>
            <a:endParaRPr lang="en-US" sz="2800" dirty="0"/>
          </a:p>
          <a:p>
            <a:r>
              <a:rPr lang="en-US" sz="2800" dirty="0"/>
              <a:t>Possibilities: Pacific Lobby, Cascade Charley waterfall, Lawrence Hall.</a:t>
            </a:r>
          </a:p>
        </p:txBody>
      </p:sp>
      <p:sp>
        <p:nvSpPr>
          <p:cNvPr id="20" name="TextBox 19">
            <a:extLst>
              <a:ext uri="{FF2B5EF4-FFF2-40B4-BE49-F238E27FC236}">
                <a16:creationId xmlns:a16="http://schemas.microsoft.com/office/drawing/2014/main" id="{ECD4CDA8-02BB-487C-B548-F780B3870C06}"/>
              </a:ext>
            </a:extLst>
          </p:cNvPr>
          <p:cNvSpPr txBox="1"/>
          <p:nvPr/>
        </p:nvSpPr>
        <p:spPr>
          <a:xfrm>
            <a:off x="939800" y="4627713"/>
            <a:ext cx="5057361" cy="1200329"/>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If you haven’t signed in yet, please do </a:t>
            </a:r>
            <a:r>
              <a:rPr lang="en-US" sz="2400">
                <a:latin typeface="Source Sans Pro" panose="020B0503030403020204" pitchFamily="34" charset="0"/>
                <a:ea typeface="Source Sans Pro" panose="020B0503030403020204" pitchFamily="34" charset="0"/>
              </a:rPr>
              <a:t>so using </a:t>
            </a:r>
            <a:r>
              <a:rPr lang="en-US" sz="2400" dirty="0">
                <a:latin typeface="Source Sans Pro" panose="020B0503030403020204" pitchFamily="34" charset="0"/>
                <a:ea typeface="Source Sans Pro" panose="020B0503030403020204" pitchFamily="34" charset="0"/>
              </a:rPr>
              <a:t>the QR code or the paper at the front of the room.</a:t>
            </a:r>
          </a:p>
        </p:txBody>
      </p:sp>
      <p:pic>
        <p:nvPicPr>
          <p:cNvPr id="9" name="Picture 8" descr="QR code for sign-in sheet">
            <a:extLst>
              <a:ext uri="{FF2B5EF4-FFF2-40B4-BE49-F238E27FC236}">
                <a16:creationId xmlns:a16="http://schemas.microsoft.com/office/drawing/2014/main" id="{B3432895-9DFB-44CD-5C0D-B1610E48DFD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07054" y="3968287"/>
            <a:ext cx="2540846" cy="2519180"/>
          </a:xfrm>
          <a:prstGeom prst="rect">
            <a:avLst/>
          </a:prstGeom>
        </p:spPr>
      </p:pic>
    </p:spTree>
    <p:extLst>
      <p:ext uri="{BB962C8B-B14F-4D97-AF65-F5344CB8AC3E}">
        <p14:creationId xmlns:p14="http://schemas.microsoft.com/office/powerpoint/2010/main" val="206276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8B85C6-282B-4E2E-995C-261E34FC9A97}"/>
              </a:ext>
            </a:extLst>
          </p:cNvPr>
          <p:cNvSpPr>
            <a:spLocks noGrp="1"/>
          </p:cNvSpPr>
          <p:nvPr>
            <p:ph type="title"/>
          </p:nvPr>
        </p:nvSpPr>
        <p:spPr>
          <a:xfrm>
            <a:off x="524362" y="163610"/>
            <a:ext cx="10972800" cy="1143000"/>
          </a:xfrm>
        </p:spPr>
        <p:txBody>
          <a:bodyPr/>
          <a:lstStyle/>
          <a:p>
            <a:r>
              <a:rPr lang="en-US" b="1" dirty="0">
                <a:solidFill>
                  <a:schemeClr val="tx2"/>
                </a:solidFill>
                <a:latin typeface="Source Sans Pro" panose="020B0503030403020204" pitchFamily="34" charset="0"/>
                <a:ea typeface="Source Sans Pro" panose="020B0503030403020204" pitchFamily="34" charset="0"/>
              </a:rPr>
              <a:t>Creating a lesson: Make it active</a:t>
            </a:r>
          </a:p>
        </p:txBody>
      </p:sp>
      <p:cxnSp>
        <p:nvCxnSpPr>
          <p:cNvPr id="16" name="Straight Connector 15">
            <a:extLst>
              <a:ext uri="{FF2B5EF4-FFF2-40B4-BE49-F238E27FC236}">
                <a16:creationId xmlns:a16="http://schemas.microsoft.com/office/drawing/2014/main" id="{40230E6E-3D99-4BDA-8118-5AFBEEC63F06}"/>
              </a:ext>
              <a:ext uri="{C183D7F6-B498-43B3-948B-1728B52AA6E4}">
                <adec:decorative xmlns:adec="http://schemas.microsoft.com/office/drawing/2017/decorative" val="1"/>
              </a:ext>
            </a:extLst>
          </p:cNvPr>
          <p:cNvCxnSpPr>
            <a:cxnSpLocks/>
          </p:cNvCxnSpPr>
          <p:nvPr/>
        </p:nvCxnSpPr>
        <p:spPr>
          <a:xfrm>
            <a:off x="450874" y="922235"/>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TextBox 1">
            <a:extLst>
              <a:ext uri="{FF2B5EF4-FFF2-40B4-BE49-F238E27FC236}">
                <a16:creationId xmlns:a16="http://schemas.microsoft.com/office/drawing/2014/main" id="{F5C5328F-601E-468D-B956-919C05A08C42}"/>
              </a:ext>
            </a:extLst>
          </p:cNvPr>
          <p:cNvSpPr txBox="1"/>
          <p:nvPr/>
        </p:nvSpPr>
        <p:spPr>
          <a:xfrm>
            <a:off x="4284242" y="1516725"/>
            <a:ext cx="3608832" cy="1569660"/>
          </a:xfrm>
          <a:prstGeom prst="rect">
            <a:avLst/>
          </a:prstGeom>
          <a:solidFill>
            <a:schemeClr val="accent3"/>
          </a:solidFill>
          <a:scene3d>
            <a:camera prst="orthographicFront"/>
            <a:lightRig rig="threePt" dir="t"/>
          </a:scene3d>
          <a:sp3d>
            <a:bevelT/>
          </a:sp3d>
        </p:spPr>
        <p:txBody>
          <a:bodyPr wrap="square" rtlCol="0">
            <a:spAutoFit/>
          </a:bodyPr>
          <a:lstStyle/>
          <a:p>
            <a:pPr algn="ctr"/>
            <a:r>
              <a:rPr lang="en-US" sz="2400" b="1" dirty="0">
                <a:latin typeface="Source Sans Pro" panose="020B0503030403020204" pitchFamily="34" charset="0"/>
                <a:ea typeface="Source Sans Pro" panose="020B0503030403020204" pitchFamily="34" charset="0"/>
              </a:rPr>
              <a:t>Information and Ideas</a:t>
            </a:r>
          </a:p>
          <a:p>
            <a:pPr marL="45720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Primary / secondary</a:t>
            </a:r>
          </a:p>
          <a:p>
            <a:pPr marL="45720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Accessing them in-class, out-of-class, online</a:t>
            </a:r>
          </a:p>
          <a:p>
            <a:endParaRPr lang="en-US" dirty="0"/>
          </a:p>
        </p:txBody>
      </p:sp>
      <p:cxnSp>
        <p:nvCxnSpPr>
          <p:cNvPr id="12" name="Straight Connector 11">
            <a:extLst>
              <a:ext uri="{FF2B5EF4-FFF2-40B4-BE49-F238E27FC236}">
                <a16:creationId xmlns:a16="http://schemas.microsoft.com/office/drawing/2014/main" id="{C43814FB-A7DC-436B-BC82-BFC2A3F22AE6}"/>
              </a:ext>
              <a:ext uri="{C183D7F6-B498-43B3-948B-1728B52AA6E4}">
                <adec:decorative xmlns:adec="http://schemas.microsoft.com/office/drawing/2017/decorative" val="1"/>
              </a:ext>
            </a:extLst>
          </p:cNvPr>
          <p:cNvCxnSpPr>
            <a:cxnSpLocks/>
          </p:cNvCxnSpPr>
          <p:nvPr/>
        </p:nvCxnSpPr>
        <p:spPr>
          <a:xfrm flipH="1" flipV="1">
            <a:off x="6664014" y="3079956"/>
            <a:ext cx="924128" cy="6916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52C1E94-802A-4B48-88EB-1ADAD733455D}"/>
              </a:ext>
            </a:extLst>
          </p:cNvPr>
          <p:cNvSpPr txBox="1"/>
          <p:nvPr/>
        </p:nvSpPr>
        <p:spPr>
          <a:xfrm>
            <a:off x="6386750" y="3797501"/>
            <a:ext cx="3608832" cy="1569660"/>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400" b="1" dirty="0">
                <a:solidFill>
                  <a:schemeClr val="bg1"/>
                </a:solidFill>
                <a:latin typeface="Source Sans Pro" panose="020B0503030403020204" pitchFamily="34" charset="0"/>
                <a:ea typeface="Source Sans Pro" panose="020B0503030403020204" pitchFamily="34" charset="0"/>
              </a:rPr>
              <a:t>Experiences</a:t>
            </a:r>
          </a:p>
          <a:p>
            <a:pPr marL="45720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Doing, observing</a:t>
            </a:r>
          </a:p>
          <a:p>
            <a:pPr marL="45720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Actual, simulated</a:t>
            </a:r>
          </a:p>
          <a:p>
            <a:pPr marL="171450"/>
            <a:endParaRPr lang="en-US" dirty="0">
              <a:solidFill>
                <a:schemeClr val="bg1"/>
              </a:solidFill>
            </a:endParaRPr>
          </a:p>
          <a:p>
            <a:endParaRPr lang="en-US" dirty="0"/>
          </a:p>
        </p:txBody>
      </p:sp>
      <p:cxnSp>
        <p:nvCxnSpPr>
          <p:cNvPr id="14" name="Straight Connector 13">
            <a:extLst>
              <a:ext uri="{FF2B5EF4-FFF2-40B4-BE49-F238E27FC236}">
                <a16:creationId xmlns:a16="http://schemas.microsoft.com/office/drawing/2014/main" id="{ADEC3753-5D9F-4981-B191-C92798A9B249}"/>
              </a:ext>
              <a:ext uri="{C183D7F6-B498-43B3-948B-1728B52AA6E4}">
                <adec:decorative xmlns:adec="http://schemas.microsoft.com/office/drawing/2017/decorative" val="1"/>
              </a:ext>
            </a:extLst>
          </p:cNvPr>
          <p:cNvCxnSpPr>
            <a:cxnSpLocks/>
          </p:cNvCxnSpPr>
          <p:nvPr/>
        </p:nvCxnSpPr>
        <p:spPr>
          <a:xfrm flipH="1">
            <a:off x="5667862" y="4502385"/>
            <a:ext cx="685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9F93CEB-701C-4390-B019-A07E33C8DDED}"/>
              </a:ext>
            </a:extLst>
          </p:cNvPr>
          <p:cNvSpPr txBox="1"/>
          <p:nvPr/>
        </p:nvSpPr>
        <p:spPr>
          <a:xfrm>
            <a:off x="2049301" y="3791270"/>
            <a:ext cx="3608832" cy="1569660"/>
          </a:xfrm>
          <a:prstGeom prst="rect">
            <a:avLst/>
          </a:prstGeom>
          <a:solidFill>
            <a:schemeClr val="tx2"/>
          </a:solidFill>
          <a:scene3d>
            <a:camera prst="orthographicFront"/>
            <a:lightRig rig="threePt" dir="t"/>
          </a:scene3d>
          <a:sp3d>
            <a:bevelT/>
          </a:sp3d>
        </p:spPr>
        <p:txBody>
          <a:bodyPr wrap="square" rtlCol="0">
            <a:spAutoFit/>
          </a:bodyPr>
          <a:lstStyle/>
          <a:p>
            <a:pPr algn="ctr"/>
            <a:r>
              <a:rPr lang="en-US" sz="2400" b="1" dirty="0">
                <a:solidFill>
                  <a:schemeClr val="bg1"/>
                </a:solidFill>
                <a:latin typeface="Source Sans Pro" panose="020B0503030403020204" pitchFamily="34" charset="0"/>
                <a:ea typeface="Source Sans Pro" panose="020B0503030403020204" pitchFamily="34" charset="0"/>
              </a:rPr>
              <a:t>Reflection</a:t>
            </a:r>
          </a:p>
          <a:p>
            <a:pPr marL="457200" indent="-285750">
              <a:buFont typeface="Arial" panose="020B0604020202020204" pitchFamily="34" charset="0"/>
              <a:buChar char="•"/>
            </a:pPr>
            <a:r>
              <a:rPr lang="en-US" dirty="0">
                <a:solidFill>
                  <a:srgbClr val="FFFFFF"/>
                </a:solidFill>
                <a:latin typeface="Source Sans Pro" panose="020B0503030403020204" pitchFamily="34" charset="0"/>
                <a:ea typeface="Source Sans Pro" panose="020B0503030403020204" pitchFamily="34" charset="0"/>
              </a:rPr>
              <a:t>On </a:t>
            </a:r>
            <a:r>
              <a:rPr lang="en-US" i="1" dirty="0">
                <a:solidFill>
                  <a:srgbClr val="FFFFFF"/>
                </a:solidFill>
                <a:latin typeface="Source Sans Pro" panose="020B0503030403020204" pitchFamily="34" charset="0"/>
                <a:ea typeface="Source Sans Pro" panose="020B0503030403020204" pitchFamily="34" charset="0"/>
              </a:rPr>
              <a:t>what</a:t>
            </a:r>
            <a:r>
              <a:rPr lang="en-US" dirty="0">
                <a:solidFill>
                  <a:srgbClr val="FFFFFF"/>
                </a:solidFill>
                <a:latin typeface="Source Sans Pro" panose="020B0503030403020204" pitchFamily="34" charset="0"/>
                <a:ea typeface="Source Sans Pro" panose="020B0503030403020204" pitchFamily="34" charset="0"/>
              </a:rPr>
              <a:t> one is learning and </a:t>
            </a:r>
            <a:r>
              <a:rPr lang="en-US" i="1" dirty="0">
                <a:solidFill>
                  <a:srgbClr val="FFFFFF"/>
                </a:solidFill>
                <a:latin typeface="Source Sans Pro" panose="020B0503030403020204" pitchFamily="34" charset="0"/>
                <a:ea typeface="Source Sans Pro" panose="020B0503030403020204" pitchFamily="34" charset="0"/>
              </a:rPr>
              <a:t>how</a:t>
            </a:r>
            <a:r>
              <a:rPr lang="en-US" dirty="0">
                <a:solidFill>
                  <a:srgbClr val="FFFFFF"/>
                </a:solidFill>
                <a:latin typeface="Source Sans Pro" panose="020B0503030403020204" pitchFamily="34" charset="0"/>
                <a:ea typeface="Source Sans Pro" panose="020B0503030403020204" pitchFamily="34" charset="0"/>
              </a:rPr>
              <a:t> one is learning</a:t>
            </a:r>
          </a:p>
          <a:p>
            <a:pPr marL="457200" indent="-285750">
              <a:buFont typeface="Arial" panose="020B0604020202020204" pitchFamily="34" charset="0"/>
              <a:buChar char="•"/>
            </a:pPr>
            <a:r>
              <a:rPr lang="en-US" dirty="0">
                <a:solidFill>
                  <a:srgbClr val="FFFFFF"/>
                </a:solidFill>
                <a:latin typeface="Source Sans Pro" panose="020B0503030403020204" pitchFamily="34" charset="0"/>
                <a:ea typeface="Source Sans Pro" panose="020B0503030403020204" pitchFamily="34" charset="0"/>
              </a:rPr>
              <a:t>Alone and with others</a:t>
            </a:r>
          </a:p>
          <a:p>
            <a:endParaRPr lang="en-US" dirty="0"/>
          </a:p>
        </p:txBody>
      </p:sp>
      <p:cxnSp>
        <p:nvCxnSpPr>
          <p:cNvPr id="7" name="Straight Connector 6">
            <a:extLst>
              <a:ext uri="{FF2B5EF4-FFF2-40B4-BE49-F238E27FC236}">
                <a16:creationId xmlns:a16="http://schemas.microsoft.com/office/drawing/2014/main" id="{1A04AC97-C6CC-4860-995F-9E092949324E}"/>
              </a:ext>
              <a:ext uri="{C183D7F6-B498-43B3-948B-1728B52AA6E4}">
                <adec:decorative xmlns:adec="http://schemas.microsoft.com/office/drawing/2017/decorative" val="1"/>
              </a:ext>
            </a:extLst>
          </p:cNvPr>
          <p:cNvCxnSpPr>
            <a:cxnSpLocks/>
          </p:cNvCxnSpPr>
          <p:nvPr/>
        </p:nvCxnSpPr>
        <p:spPr>
          <a:xfrm flipV="1">
            <a:off x="4553110" y="3086388"/>
            <a:ext cx="914400" cy="6852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1306" y="6192711"/>
            <a:ext cx="5939320" cy="461665"/>
          </a:xfrm>
          <a:prstGeom prst="rect">
            <a:avLst/>
          </a:prstGeom>
          <a:noFill/>
        </p:spPr>
        <p:txBody>
          <a:bodyPr wrap="square" rtlCol="0">
            <a:spAutoFit/>
          </a:bodyPr>
          <a:lstStyle/>
          <a:p>
            <a:pPr>
              <a:defRPr/>
            </a:pPr>
            <a:r>
              <a:rPr lang="en-US" sz="1200">
                <a:solidFill>
                  <a:prstClr val="black"/>
                </a:solidFill>
                <a:latin typeface="Calibri"/>
              </a:rPr>
              <a:t>Fink, L.D. (2003). </a:t>
            </a:r>
            <a:r>
              <a:rPr lang="en-US" sz="1200" i="1">
                <a:solidFill>
                  <a:prstClr val="black"/>
                </a:solidFill>
                <a:latin typeface="Calibri"/>
              </a:rPr>
              <a:t>Creating significant learning experiences: An integrated approach to designing college courses</a:t>
            </a:r>
            <a:r>
              <a:rPr lang="en-US" sz="1200">
                <a:solidFill>
                  <a:prstClr val="black"/>
                </a:solidFill>
                <a:latin typeface="Calibri"/>
              </a:rPr>
              <a:t>. San Francisco: Jossey-Bass.</a:t>
            </a:r>
          </a:p>
        </p:txBody>
      </p:sp>
    </p:spTree>
    <p:extLst>
      <p:ext uri="{BB962C8B-B14F-4D97-AF65-F5344CB8AC3E}">
        <p14:creationId xmlns:p14="http://schemas.microsoft.com/office/powerpoint/2010/main" val="257734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B965-DEC7-496C-B330-71F9C6013AA2}"/>
              </a:ext>
            </a:extLst>
          </p:cNvPr>
          <p:cNvSpPr>
            <a:spLocks noGrp="1"/>
          </p:cNvSpPr>
          <p:nvPr>
            <p:ph type="title"/>
          </p:nvPr>
        </p:nvSpPr>
        <p:spPr/>
        <p:txBody>
          <a:bodyPr/>
          <a:lstStyle/>
          <a:p>
            <a:r>
              <a:rPr lang="en-US" dirty="0"/>
              <a:t>Types of activities</a:t>
            </a:r>
          </a:p>
        </p:txBody>
      </p:sp>
      <p:sp>
        <p:nvSpPr>
          <p:cNvPr id="10" name="Title 1">
            <a:extLst>
              <a:ext uri="{FF2B5EF4-FFF2-40B4-BE49-F238E27FC236}">
                <a16:creationId xmlns:a16="http://schemas.microsoft.com/office/drawing/2014/main" id="{5DD650BF-E246-4D9B-B43C-6519BCF30196}"/>
              </a:ext>
            </a:extLst>
          </p:cNvPr>
          <p:cNvSpPr txBox="1">
            <a:spLocks/>
          </p:cNvSpPr>
          <p:nvPr/>
        </p:nvSpPr>
        <p:spPr>
          <a:xfrm>
            <a:off x="519532" y="273832"/>
            <a:ext cx="10972800" cy="1143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solidFill>
                <a:latin typeface="Source Sans Pro" panose="020B0503030403020204" pitchFamily="34" charset="0"/>
                <a:ea typeface="Source Sans Pro" panose="020B0503030403020204" pitchFamily="34" charset="0"/>
              </a:rPr>
              <a:t>Types of activities</a:t>
            </a:r>
          </a:p>
        </p:txBody>
      </p:sp>
      <p:cxnSp>
        <p:nvCxnSpPr>
          <p:cNvPr id="9" name="Straight Connector 8">
            <a:extLst>
              <a:ext uri="{FF2B5EF4-FFF2-40B4-BE49-F238E27FC236}">
                <a16:creationId xmlns:a16="http://schemas.microsoft.com/office/drawing/2014/main" id="{5CA99C8E-4B4B-4E07-9510-600721C8D12F}"/>
              </a:ext>
              <a:ext uri="{C183D7F6-B498-43B3-948B-1728B52AA6E4}">
                <adec:decorative xmlns:adec="http://schemas.microsoft.com/office/drawing/2017/decorative" val="1"/>
              </a:ext>
            </a:extLst>
          </p:cNvPr>
          <p:cNvCxnSpPr>
            <a:cxnSpLocks/>
          </p:cNvCxnSpPr>
          <p:nvPr/>
        </p:nvCxnSpPr>
        <p:spPr>
          <a:xfrm>
            <a:off x="450874" y="1040222"/>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Content Placeholder 2">
            <a:extLst>
              <a:ext uri="{FF2B5EF4-FFF2-40B4-BE49-F238E27FC236}">
                <a16:creationId xmlns:a16="http://schemas.microsoft.com/office/drawing/2014/main" id="{482B0441-E04C-4AC3-BD61-CAD0B6D4DBF1}"/>
              </a:ext>
            </a:extLst>
          </p:cNvPr>
          <p:cNvSpPr txBox="1">
            <a:spLocks/>
          </p:cNvSpPr>
          <p:nvPr/>
        </p:nvSpPr>
        <p:spPr>
          <a:xfrm>
            <a:off x="422778" y="1910942"/>
            <a:ext cx="4780722" cy="1477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latin typeface="Source Sans Pro" panose="020B0503030403020204" pitchFamily="34" charset="0"/>
                <a:ea typeface="Source Sans Pro" panose="020B0503030403020204" pitchFamily="34" charset="0"/>
              </a:rPr>
              <a:t>Provide opportunities for </a:t>
            </a:r>
            <a:r>
              <a:rPr lang="en-US" sz="2800" b="1" dirty="0">
                <a:solidFill>
                  <a:schemeClr val="accent2"/>
                </a:solidFill>
                <a:latin typeface="Source Sans Pro" panose="020B0503030403020204" pitchFamily="34" charset="0"/>
                <a:ea typeface="Source Sans Pro" panose="020B0503030403020204" pitchFamily="34" charset="0"/>
              </a:rPr>
              <a:t>all</a:t>
            </a:r>
            <a:r>
              <a:rPr lang="en-US" sz="2800" dirty="0">
                <a:latin typeface="Source Sans Pro" panose="020B0503030403020204" pitchFamily="34" charset="0"/>
                <a:ea typeface="Source Sans Pro" panose="020B0503030403020204" pitchFamily="34" charset="0"/>
              </a:rPr>
              <a:t> students to engage with the material</a:t>
            </a:r>
          </a:p>
        </p:txBody>
      </p:sp>
      <p:pic>
        <p:nvPicPr>
          <p:cNvPr id="5" name="Picture 4" descr="Types of active learning activities ranked from simple to implement to more complex to implement.">
            <a:extLst>
              <a:ext uri="{FF2B5EF4-FFF2-40B4-BE49-F238E27FC236}">
                <a16:creationId xmlns:a16="http://schemas.microsoft.com/office/drawing/2014/main" id="{638D0563-8168-4A23-9C55-4FA6A3C44A76}"/>
              </a:ext>
            </a:extLst>
          </p:cNvPr>
          <p:cNvPicPr>
            <a:picLocks noChangeAspect="1"/>
          </p:cNvPicPr>
          <p:nvPr/>
        </p:nvPicPr>
        <p:blipFill>
          <a:blip r:embed="rId2"/>
          <a:stretch>
            <a:fillRect/>
          </a:stretch>
        </p:blipFill>
        <p:spPr>
          <a:xfrm>
            <a:off x="1804379" y="1564039"/>
            <a:ext cx="8403107" cy="5293960"/>
          </a:xfrm>
          <a:prstGeom prst="rect">
            <a:avLst/>
          </a:prstGeom>
        </p:spPr>
      </p:pic>
      <p:sp>
        <p:nvSpPr>
          <p:cNvPr id="3" name="Content Placeholder 2">
            <a:extLst>
              <a:ext uri="{FF2B5EF4-FFF2-40B4-BE49-F238E27FC236}">
                <a16:creationId xmlns:a16="http://schemas.microsoft.com/office/drawing/2014/main" id="{4D99C56E-8D93-4323-8084-A4F7A478B8C2}"/>
              </a:ext>
            </a:extLst>
          </p:cNvPr>
          <p:cNvSpPr>
            <a:spLocks noGrp="1"/>
          </p:cNvSpPr>
          <p:nvPr>
            <p:ph idx="1"/>
          </p:nvPr>
        </p:nvSpPr>
        <p:spPr>
          <a:xfrm>
            <a:off x="8348472" y="4912267"/>
            <a:ext cx="3718027" cy="1798525"/>
          </a:xfrm>
        </p:spPr>
        <p:txBody>
          <a:bodyPr>
            <a:normAutofit fontScale="92500" lnSpcReduction="10000"/>
          </a:bodyPr>
          <a:lstStyle/>
          <a:p>
            <a:pPr marL="0" indent="0">
              <a:buNone/>
            </a:pPr>
            <a:r>
              <a:rPr lang="en-US" sz="2800" dirty="0">
                <a:latin typeface="Source Sans Pro" panose="020B0503030403020204" pitchFamily="34" charset="0"/>
                <a:ea typeface="Source Sans Pro" panose="020B0503030403020204" pitchFamily="34" charset="0"/>
              </a:rPr>
              <a:t>Underprepared and underrepresented students benefit most from structure and active learning.</a:t>
            </a:r>
          </a:p>
        </p:txBody>
      </p:sp>
      <p:sp>
        <p:nvSpPr>
          <p:cNvPr id="7" name="TextBox 6">
            <a:extLst>
              <a:ext uri="{FF2B5EF4-FFF2-40B4-BE49-F238E27FC236}">
                <a16:creationId xmlns:a16="http://schemas.microsoft.com/office/drawing/2014/main" id="{D4318A80-3F9B-4704-B914-995CDB3B9BE3}"/>
              </a:ext>
            </a:extLst>
          </p:cNvPr>
          <p:cNvSpPr txBox="1"/>
          <p:nvPr/>
        </p:nvSpPr>
        <p:spPr>
          <a:xfrm>
            <a:off x="3458819" y="6453333"/>
            <a:ext cx="6097656" cy="261610"/>
          </a:xfrm>
          <a:prstGeom prst="rect">
            <a:avLst/>
          </a:prstGeom>
          <a:noFill/>
        </p:spPr>
        <p:txBody>
          <a:bodyPr wrap="square">
            <a:spAutoFit/>
          </a:bodyPr>
          <a:lstStyle/>
          <a:p>
            <a:r>
              <a:rPr lang="en-US" sz="1100"/>
              <a:t>https://cei.umn.edu/teaching-resources/active-learning</a:t>
            </a:r>
          </a:p>
        </p:txBody>
      </p:sp>
    </p:spTree>
    <p:extLst>
      <p:ext uri="{BB962C8B-B14F-4D97-AF65-F5344CB8AC3E}">
        <p14:creationId xmlns:p14="http://schemas.microsoft.com/office/powerpoint/2010/main" val="259240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661" y="165308"/>
            <a:ext cx="6238461" cy="1143000"/>
          </a:xfrm>
        </p:spPr>
        <p:txBody>
          <a:bodyPr>
            <a:normAutofit/>
          </a:bodyPr>
          <a:lstStyle/>
          <a:p>
            <a:r>
              <a:rPr lang="en-US" b="1" dirty="0">
                <a:solidFill>
                  <a:schemeClr val="bg2"/>
                </a:solidFill>
                <a:latin typeface="Source Sans Pro" panose="020B0503030403020204" pitchFamily="34" charset="0"/>
                <a:ea typeface="Source Sans Pro" panose="020B0503030403020204" pitchFamily="34" charset="0"/>
              </a:rPr>
              <a:t>How to integrate it all?</a:t>
            </a:r>
          </a:p>
        </p:txBody>
      </p:sp>
      <p:pic>
        <p:nvPicPr>
          <p:cNvPr id="9" name="Picture 8" descr="Screenshot of Class Lesson Plan template. It contains sections for the user to plan a session overview and activities that will happen before class, during class, and after class.">
            <a:extLst>
              <a:ext uri="{FF2B5EF4-FFF2-40B4-BE49-F238E27FC236}">
                <a16:creationId xmlns:a16="http://schemas.microsoft.com/office/drawing/2014/main" id="{293F655C-1DB8-002F-A72C-3790FD4CA53E}"/>
              </a:ext>
            </a:extLst>
          </p:cNvPr>
          <p:cNvPicPr>
            <a:picLocks noChangeAspect="1"/>
          </p:cNvPicPr>
          <p:nvPr/>
        </p:nvPicPr>
        <p:blipFill>
          <a:blip r:embed="rId2" cstate="screen">
            <a:extLst>
              <a:ext uri="{28A0092B-C50C-407E-A947-70E740481C1C}">
                <a14:useLocalDpi xmlns:a14="http://schemas.microsoft.com/office/drawing/2010/main"/>
              </a:ext>
            </a:extLst>
          </a:blip>
          <a:srcRect l="9456" t="4927" r="10326" b="4638"/>
          <a:stretch/>
        </p:blipFill>
        <p:spPr>
          <a:xfrm>
            <a:off x="1691819" y="1106901"/>
            <a:ext cx="8808362" cy="5585791"/>
          </a:xfrm>
          <a:prstGeom prst="rect">
            <a:avLst/>
          </a:prstGeom>
        </p:spPr>
      </p:pic>
      <p:sp>
        <p:nvSpPr>
          <p:cNvPr id="3" name="Rectangle 2">
            <a:extLst>
              <a:ext uri="{FF2B5EF4-FFF2-40B4-BE49-F238E27FC236}">
                <a16:creationId xmlns:a16="http://schemas.microsoft.com/office/drawing/2014/main" id="{8E4883EF-A835-DBC8-30EF-16F5A37F4E5B}"/>
              </a:ext>
              <a:ext uri="{C183D7F6-B498-43B3-948B-1728B52AA6E4}">
                <adec:decorative xmlns:adec="http://schemas.microsoft.com/office/drawing/2017/decorative" val="1"/>
              </a:ext>
            </a:extLst>
          </p:cNvPr>
          <p:cNvSpPr/>
          <p:nvPr/>
        </p:nvSpPr>
        <p:spPr>
          <a:xfrm>
            <a:off x="6803124" y="41914"/>
            <a:ext cx="5337202" cy="830880"/>
          </a:xfrm>
          <a:prstGeom prst="rect">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4ED7582-09F7-C296-F028-3045FF7FDE2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a:ext>
            </a:extLst>
          </a:blip>
          <a:srcRect l="45074" t="-9692" r="50000" b="-9247"/>
          <a:stretch/>
        </p:blipFill>
        <p:spPr>
          <a:xfrm>
            <a:off x="6803122" y="199762"/>
            <a:ext cx="575844" cy="513667"/>
          </a:xfrm>
          <a:prstGeom prst="rect">
            <a:avLst/>
          </a:prstGeom>
        </p:spPr>
      </p:pic>
      <p:sp>
        <p:nvSpPr>
          <p:cNvPr id="5" name="TextBox 4">
            <a:extLst>
              <a:ext uri="{FF2B5EF4-FFF2-40B4-BE49-F238E27FC236}">
                <a16:creationId xmlns:a16="http://schemas.microsoft.com/office/drawing/2014/main" id="{044BEBB4-8AF6-88ED-11A2-6A2C890BC9C2}"/>
              </a:ext>
            </a:extLst>
          </p:cNvPr>
          <p:cNvSpPr txBox="1"/>
          <p:nvPr/>
        </p:nvSpPr>
        <p:spPr>
          <a:xfrm>
            <a:off x="7315281" y="3460"/>
            <a:ext cx="473503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latin typeface="Source Sans Pro" panose="020B0503030403020204" pitchFamily="34" charset="0"/>
                <a:ea typeface="Source Sans Pro" panose="020B0503030403020204" pitchFamily="34" charset="0"/>
              </a:rPr>
              <a:t>tinyurl.com/class-session-planner-v-3</a:t>
            </a:r>
            <a:endParaRPr lang="en-US" sz="2400" b="1" i="0" kern="1200" dirty="0">
              <a:solidFill>
                <a:schemeClr val="bg2"/>
              </a:solidFill>
              <a:effectLst/>
              <a:latin typeface="Source Sans Pro" panose="020B0503030403020204" pitchFamily="34" charset="0"/>
              <a:ea typeface="Source Sans Pro" panose="020B0503030403020204" pitchFamily="34" charset="0"/>
            </a:endParaRPr>
          </a:p>
        </p:txBody>
      </p:sp>
      <p:sp>
        <p:nvSpPr>
          <p:cNvPr id="11" name="Rectangle: Rounded Corners 10">
            <a:extLst>
              <a:ext uri="{FF2B5EF4-FFF2-40B4-BE49-F238E27FC236}">
                <a16:creationId xmlns:a16="http://schemas.microsoft.com/office/drawing/2014/main" id="{C624CDD7-A1CC-473A-9E18-8FB07CD124F2}"/>
              </a:ext>
            </a:extLst>
          </p:cNvPr>
          <p:cNvSpPr/>
          <p:nvPr/>
        </p:nvSpPr>
        <p:spPr>
          <a:xfrm>
            <a:off x="5279571" y="4674493"/>
            <a:ext cx="5858598" cy="83099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ource Sans Pro" panose="020B0503030403020204" pitchFamily="34" charset="0"/>
              </a:rPr>
              <a:t>Try it! Sketch out a lesson for your course.</a:t>
            </a:r>
          </a:p>
        </p:txBody>
      </p:sp>
      <p:sp>
        <p:nvSpPr>
          <p:cNvPr id="14" name="Oval 13">
            <a:extLst>
              <a:ext uri="{FF2B5EF4-FFF2-40B4-BE49-F238E27FC236}">
                <a16:creationId xmlns:a16="http://schemas.microsoft.com/office/drawing/2014/main" id="{FD1B9760-5A86-4F00-9D3C-4386EAA6F1F0}"/>
              </a:ext>
              <a:ext uri="{C183D7F6-B498-43B3-948B-1728B52AA6E4}">
                <adec:decorative xmlns:adec="http://schemas.microsoft.com/office/drawing/2017/decorative" val="0"/>
              </a:ext>
            </a:extLst>
          </p:cNvPr>
          <p:cNvSpPr/>
          <p:nvPr/>
        </p:nvSpPr>
        <p:spPr>
          <a:xfrm>
            <a:off x="11003848" y="4548019"/>
            <a:ext cx="1111044" cy="1086463"/>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a typeface="Calibri"/>
                <a:cs typeface="Calibri"/>
              </a:rPr>
              <a:t>10 min</a:t>
            </a:r>
            <a:endParaRPr lang="en-US" dirty="0">
              <a:solidFill>
                <a:schemeClr val="tx1"/>
              </a:solidFill>
            </a:endParaRPr>
          </a:p>
        </p:txBody>
      </p:sp>
      <p:pic>
        <p:nvPicPr>
          <p:cNvPr id="6" name="Picture 5" descr="Teaching Toolbox icon">
            <a:extLst>
              <a:ext uri="{FF2B5EF4-FFF2-40B4-BE49-F238E27FC236}">
                <a16:creationId xmlns:a16="http://schemas.microsoft.com/office/drawing/2014/main" id="{41CE49D0-6E5B-0E9A-670E-8E7D5EA7FF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7312" y="5760557"/>
            <a:ext cx="1367991" cy="1367991"/>
          </a:xfrm>
          <a:prstGeom prst="rect">
            <a:avLst/>
          </a:prstGeom>
          <a:solidFill>
            <a:schemeClr val="bg1"/>
          </a:solidFill>
        </p:spPr>
      </p:pic>
      <p:sp>
        <p:nvSpPr>
          <p:cNvPr id="8" name="TextBox 7">
            <a:extLst>
              <a:ext uri="{FF2B5EF4-FFF2-40B4-BE49-F238E27FC236}">
                <a16:creationId xmlns:a16="http://schemas.microsoft.com/office/drawing/2014/main" id="{197EB987-759E-57B8-40A3-EB74A9847CA1}"/>
              </a:ext>
            </a:extLst>
          </p:cNvPr>
          <p:cNvSpPr txBox="1"/>
          <p:nvPr/>
        </p:nvSpPr>
        <p:spPr>
          <a:xfrm>
            <a:off x="9682800" y="6458881"/>
            <a:ext cx="1202380" cy="369332"/>
          </a:xfrm>
          <a:prstGeom prst="rect">
            <a:avLst/>
          </a:prstGeom>
          <a:solidFill>
            <a:schemeClr val="bg1"/>
          </a:solidFill>
        </p:spPr>
        <p:txBody>
          <a:bodyPr wrap="none" rtlCol="0">
            <a:spAutoFit/>
          </a:bodyPr>
          <a:lstStyle/>
          <a:p>
            <a:r>
              <a:rPr lang="en-US" dirty="0"/>
              <a:t>Worksheet</a:t>
            </a:r>
          </a:p>
        </p:txBody>
      </p:sp>
    </p:spTree>
    <p:extLst>
      <p:ext uri="{BB962C8B-B14F-4D97-AF65-F5344CB8AC3E}">
        <p14:creationId xmlns:p14="http://schemas.microsoft.com/office/powerpoint/2010/main" val="168748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8BFB3-A6DC-6A9E-4AAC-61F434FF8C90}"/>
              </a:ext>
            </a:extLst>
          </p:cNvPr>
          <p:cNvSpPr>
            <a:spLocks noGrp="1"/>
          </p:cNvSpPr>
          <p:nvPr>
            <p:ph type="title"/>
          </p:nvPr>
        </p:nvSpPr>
        <p:spPr>
          <a:prstGeom prst="rect">
            <a:avLst/>
          </a:prstGeom>
        </p:spPr>
        <p:txBody>
          <a:bodyPr/>
          <a:lstStyle/>
          <a:p>
            <a:r>
              <a:rPr lang="en-US" dirty="0">
                <a:latin typeface="Source Sans Pro Black"/>
                <a:ea typeface="Source Sans Pro Black"/>
              </a:rPr>
              <a:t>Teaching as the Instructor of Record</a:t>
            </a:r>
            <a:endParaRPr lang="en-US" dirty="0"/>
          </a:p>
        </p:txBody>
      </p:sp>
      <p:sp>
        <p:nvSpPr>
          <p:cNvPr id="22" name="Text Placeholder 6">
            <a:extLst>
              <a:ext uri="{FF2B5EF4-FFF2-40B4-BE49-F238E27FC236}">
                <a16:creationId xmlns:a16="http://schemas.microsoft.com/office/drawing/2014/main" id="{0A8C34F4-91AA-4BFD-99D7-A14F8673D09C}"/>
              </a:ext>
            </a:extLst>
          </p:cNvPr>
          <p:cNvSpPr txBox="1">
            <a:spLocks/>
          </p:cNvSpPr>
          <p:nvPr/>
        </p:nvSpPr>
        <p:spPr>
          <a:xfrm>
            <a:off x="742949" y="2804954"/>
            <a:ext cx="4761557" cy="1204451"/>
          </a:xfrm>
          <a:prstGeom prst="rect">
            <a:avLst/>
          </a:prstGeom>
        </p:spPr>
        <p:txBody>
          <a:bodyPr lIns="0" tIns="0" rIns="0" bIns="0" anchor="t" anchorCtr="0"/>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2"/>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latin typeface="Source Sans Pro"/>
                <a:ea typeface="Source Sans Pro"/>
              </a:rPr>
              <a:t>GE Day of Teaching 2025</a:t>
            </a:r>
            <a:endParaRPr lang="en-US" sz="2800" b="1" dirty="0"/>
          </a:p>
        </p:txBody>
      </p:sp>
      <p:sp>
        <p:nvSpPr>
          <p:cNvPr id="5" name="Text Placeholder 4">
            <a:extLst>
              <a:ext uri="{FF2B5EF4-FFF2-40B4-BE49-F238E27FC236}">
                <a16:creationId xmlns:a16="http://schemas.microsoft.com/office/drawing/2014/main" id="{0BE7498C-AC0F-F1F7-F3C9-40E1EB7A66B6}"/>
              </a:ext>
            </a:extLst>
          </p:cNvPr>
          <p:cNvSpPr>
            <a:spLocks noGrp="1"/>
          </p:cNvSpPr>
          <p:nvPr>
            <p:ph type="body" sz="quarter" idx="12"/>
          </p:nvPr>
        </p:nvSpPr>
        <p:spPr>
          <a:xfrm>
            <a:off x="742950" y="3817856"/>
            <a:ext cx="4761557" cy="909480"/>
          </a:xfrm>
        </p:spPr>
        <p:txBody>
          <a:bodyPr/>
          <a:lstStyle/>
          <a:p>
            <a:pPr>
              <a:spcBef>
                <a:spcPts val="0"/>
              </a:spcBef>
            </a:pPr>
            <a:r>
              <a:rPr lang="en-US" sz="2400" dirty="0">
                <a:latin typeface="Source Sans Pro"/>
                <a:ea typeface="Source Sans Pro"/>
              </a:rPr>
              <a:t>Julie Mueller, (she/her)</a:t>
            </a:r>
            <a:endParaRPr lang="en-US" sz="2400" dirty="0">
              <a:ea typeface="Source Sans Pro"/>
            </a:endParaRPr>
          </a:p>
          <a:p>
            <a:pPr>
              <a:spcBef>
                <a:spcPts val="0"/>
              </a:spcBef>
            </a:pPr>
            <a:r>
              <a:rPr lang="en-US" sz="2000" dirty="0">
                <a:latin typeface="Source Sans Pro"/>
                <a:ea typeface="Source Sans Pro"/>
              </a:rPr>
              <a:t>Senior Faculty Consultant</a:t>
            </a:r>
            <a:endParaRPr lang="en-US" sz="2000" dirty="0">
              <a:ea typeface="Source Sans Pro"/>
            </a:endParaRPr>
          </a:p>
        </p:txBody>
      </p:sp>
      <p:sp>
        <p:nvSpPr>
          <p:cNvPr id="2" name="Text Placeholder 1">
            <a:extLst>
              <a:ext uri="{FF2B5EF4-FFF2-40B4-BE49-F238E27FC236}">
                <a16:creationId xmlns:a16="http://schemas.microsoft.com/office/drawing/2014/main" id="{D772468D-B287-3EEB-A0DA-72384BC4DB2D}"/>
              </a:ext>
            </a:extLst>
          </p:cNvPr>
          <p:cNvSpPr>
            <a:spLocks noGrp="1"/>
          </p:cNvSpPr>
          <p:nvPr>
            <p:ph type="body" sz="quarter" idx="11"/>
          </p:nvPr>
        </p:nvSpPr>
        <p:spPr>
          <a:xfrm>
            <a:off x="742950" y="4782160"/>
            <a:ext cx="4761557" cy="221605"/>
          </a:xfrm>
          <a:prstGeom prst="rect">
            <a:avLst/>
          </a:prstGeom>
        </p:spPr>
        <p:txBody>
          <a:bodyPr lIns="0" tIns="0" rIns="0" bIns="0" anchor="t"/>
          <a:lstStyle/>
          <a:p>
            <a:r>
              <a:rPr lang="en-US" dirty="0">
                <a:latin typeface="Source Sans Pro"/>
                <a:ea typeface="Source Sans Pro"/>
              </a:rPr>
              <a:t>September 24, 2024</a:t>
            </a:r>
            <a:endParaRPr lang="en-US" sz="1600" dirty="0">
              <a:latin typeface="Source Sans Pro"/>
              <a:ea typeface="Source Sans Pro"/>
            </a:endParaRPr>
          </a:p>
        </p:txBody>
      </p:sp>
      <p:pic>
        <p:nvPicPr>
          <p:cNvPr id="28" name="Picture Placeholder 27">
            <a:extLst>
              <a:ext uri="{FF2B5EF4-FFF2-40B4-BE49-F238E27FC236}">
                <a16:creationId xmlns:a16="http://schemas.microsoft.com/office/drawing/2014/main" id="{032AC363-79D7-5034-0199-9E8D5995FDF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6092432" y="-9298"/>
            <a:ext cx="6099568" cy="6858006"/>
          </a:xfrm>
        </p:spPr>
      </p:pic>
    </p:spTree>
    <p:extLst>
      <p:ext uri="{BB962C8B-B14F-4D97-AF65-F5344CB8AC3E}">
        <p14:creationId xmlns:p14="http://schemas.microsoft.com/office/powerpoint/2010/main" val="3635965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lumMod val="50000"/>
                  </a:schemeClr>
                </a:solidFill>
              </a:rPr>
              <a:t>How to integrate it all? Across the term</a:t>
            </a:r>
          </a:p>
        </p:txBody>
      </p:sp>
      <p:sp>
        <p:nvSpPr>
          <p:cNvPr id="5" name="Title 1">
            <a:extLst>
              <a:ext uri="{FF2B5EF4-FFF2-40B4-BE49-F238E27FC236}">
                <a16:creationId xmlns:a16="http://schemas.microsoft.com/office/drawing/2014/main" id="{09811F6F-3057-48BA-A2C9-415DAB59DDA7}"/>
              </a:ext>
            </a:extLst>
          </p:cNvPr>
          <p:cNvSpPr txBox="1">
            <a:spLocks/>
          </p:cNvSpPr>
          <p:nvPr/>
        </p:nvSpPr>
        <p:spPr>
          <a:xfrm>
            <a:off x="621968" y="468562"/>
            <a:ext cx="5992191" cy="1143000"/>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solidFill>
                <a:latin typeface="Source Sans Pro" panose="020B0503030403020204" pitchFamily="34" charset="0"/>
                <a:ea typeface="Source Sans Pro" panose="020B0503030403020204" pitchFamily="34" charset="0"/>
              </a:rPr>
              <a:t>How to integrate it all?</a:t>
            </a:r>
          </a:p>
        </p:txBody>
      </p:sp>
      <p:pic>
        <p:nvPicPr>
          <p:cNvPr id="4" name="Picture 3" descr="Figure showing that for each major topic in a course, one should plan learning activities that take place both in and outside the classroom, and that these activities should be tied togethe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92960" y="1784412"/>
            <a:ext cx="9206079" cy="4465629"/>
          </a:xfrm>
          <a:prstGeom prst="rect">
            <a:avLst/>
          </a:prstGeom>
        </p:spPr>
      </p:pic>
      <p:cxnSp>
        <p:nvCxnSpPr>
          <p:cNvPr id="6" name="Straight Connector 5">
            <a:extLst>
              <a:ext uri="{FF2B5EF4-FFF2-40B4-BE49-F238E27FC236}">
                <a16:creationId xmlns:a16="http://schemas.microsoft.com/office/drawing/2014/main" id="{505FCF70-437E-4C5F-9AB5-154EF3838459}"/>
              </a:ext>
              <a:ext uri="{C183D7F6-B498-43B3-948B-1728B52AA6E4}">
                <adec:decorative xmlns:adec="http://schemas.microsoft.com/office/drawing/2017/decorative" val="1"/>
              </a:ext>
            </a:extLst>
          </p:cNvPr>
          <p:cNvCxnSpPr>
            <a:cxnSpLocks/>
          </p:cNvCxnSpPr>
          <p:nvPr/>
        </p:nvCxnSpPr>
        <p:spPr>
          <a:xfrm>
            <a:off x="450874" y="1207370"/>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13491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B965-DEC7-496C-B330-71F9C6013AA2}"/>
              </a:ext>
            </a:extLst>
          </p:cNvPr>
          <p:cNvSpPr>
            <a:spLocks noGrp="1"/>
          </p:cNvSpPr>
          <p:nvPr>
            <p:ph type="title"/>
          </p:nvPr>
        </p:nvSpPr>
        <p:spPr/>
        <p:txBody>
          <a:bodyPr/>
          <a:lstStyle/>
          <a:p>
            <a:r>
              <a:rPr lang="en-US" dirty="0"/>
              <a:t>Creating a lesson: Make it transparent</a:t>
            </a:r>
          </a:p>
        </p:txBody>
      </p:sp>
      <p:sp>
        <p:nvSpPr>
          <p:cNvPr id="10" name="Title 1">
            <a:extLst>
              <a:ext uri="{FF2B5EF4-FFF2-40B4-BE49-F238E27FC236}">
                <a16:creationId xmlns:a16="http://schemas.microsoft.com/office/drawing/2014/main" id="{8F0BC45F-72A8-444E-8332-8BB385389F10}"/>
              </a:ext>
            </a:extLst>
          </p:cNvPr>
          <p:cNvSpPr txBox="1">
            <a:spLocks/>
          </p:cNvSpPr>
          <p:nvPr/>
        </p:nvSpPr>
        <p:spPr>
          <a:xfrm>
            <a:off x="441434" y="266065"/>
            <a:ext cx="10972800" cy="11430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tx2"/>
                </a:solidFill>
                <a:latin typeface="Source Sans Pro" panose="020B0503030403020204" pitchFamily="34" charset="0"/>
                <a:ea typeface="Source Sans Pro" panose="020B0503030403020204" pitchFamily="34" charset="0"/>
              </a:rPr>
              <a:t>Creating a lesson: Focus effort on the learning task</a:t>
            </a:r>
          </a:p>
        </p:txBody>
      </p:sp>
      <p:cxnSp>
        <p:nvCxnSpPr>
          <p:cNvPr id="7" name="Straight Connector 6">
            <a:extLst>
              <a:ext uri="{FF2B5EF4-FFF2-40B4-BE49-F238E27FC236}">
                <a16:creationId xmlns:a16="http://schemas.microsoft.com/office/drawing/2014/main" id="{556D5335-8A6A-4283-B37D-FA65C88FD0B8}"/>
              </a:ext>
              <a:ext uri="{C183D7F6-B498-43B3-948B-1728B52AA6E4}">
                <adec:decorative xmlns:adec="http://schemas.microsoft.com/office/drawing/2017/decorative" val="1"/>
              </a:ext>
            </a:extLst>
          </p:cNvPr>
          <p:cNvCxnSpPr>
            <a:cxnSpLocks/>
          </p:cNvCxnSpPr>
          <p:nvPr/>
        </p:nvCxnSpPr>
        <p:spPr>
          <a:xfrm>
            <a:off x="450874" y="1040222"/>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3" name="Picture 12" descr="Toolbox icon">
            <a:extLst>
              <a:ext uri="{FF2B5EF4-FFF2-40B4-BE49-F238E27FC236}">
                <a16:creationId xmlns:a16="http://schemas.microsoft.com/office/drawing/2014/main" id="{9C20DD4E-6E0A-4FC6-89FB-2254C3989A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3190" y="1214115"/>
            <a:ext cx="1367991" cy="1367991"/>
          </a:xfrm>
          <a:prstGeom prst="rect">
            <a:avLst/>
          </a:prstGeom>
        </p:spPr>
      </p:pic>
      <p:sp>
        <p:nvSpPr>
          <p:cNvPr id="14" name="TextBox 13">
            <a:extLst>
              <a:ext uri="{FF2B5EF4-FFF2-40B4-BE49-F238E27FC236}">
                <a16:creationId xmlns:a16="http://schemas.microsoft.com/office/drawing/2014/main" id="{D814B9AA-ED0C-415E-B37D-EB9A0563EA68}"/>
              </a:ext>
            </a:extLst>
          </p:cNvPr>
          <p:cNvSpPr txBox="1"/>
          <p:nvPr/>
        </p:nvSpPr>
        <p:spPr>
          <a:xfrm>
            <a:off x="5763756" y="1574944"/>
            <a:ext cx="1150632" cy="646331"/>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Minute paper</a:t>
            </a:r>
          </a:p>
        </p:txBody>
      </p:sp>
      <p:sp>
        <p:nvSpPr>
          <p:cNvPr id="11" name="Rectangle: Rounded Corners 10">
            <a:extLst>
              <a:ext uri="{FF2B5EF4-FFF2-40B4-BE49-F238E27FC236}">
                <a16:creationId xmlns:a16="http://schemas.microsoft.com/office/drawing/2014/main" id="{1F4E57EE-DE78-482A-A6B7-BD4A863EF754}"/>
              </a:ext>
            </a:extLst>
          </p:cNvPr>
          <p:cNvSpPr/>
          <p:nvPr/>
        </p:nvSpPr>
        <p:spPr>
          <a:xfrm>
            <a:off x="267217" y="1494624"/>
            <a:ext cx="4232933" cy="806972"/>
          </a:xfrm>
          <a:prstGeom prst="roundRect">
            <a:avLst/>
          </a:prstGeom>
          <a:solidFill>
            <a:schemeClr val="accent3"/>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solidFill>
                  <a:schemeClr val="tx1"/>
                </a:solidFill>
                <a:latin typeface="Source Sans Pro" panose="020B0503030403020204" pitchFamily="34" charset="0"/>
                <a:ea typeface="Source Sans Pro" panose="020B0503030403020204" pitchFamily="34" charset="0"/>
              </a:rPr>
              <a:t>What questions arise for you when you get an assignment?</a:t>
            </a:r>
          </a:p>
        </p:txBody>
      </p:sp>
      <p:sp>
        <p:nvSpPr>
          <p:cNvPr id="6" name="Content Placeholder 2">
            <a:extLst>
              <a:ext uri="{FF2B5EF4-FFF2-40B4-BE49-F238E27FC236}">
                <a16:creationId xmlns:a16="http://schemas.microsoft.com/office/drawing/2014/main" id="{4C14160E-609F-46F4-AA33-3DDFCC96BAE4}"/>
              </a:ext>
            </a:extLst>
          </p:cNvPr>
          <p:cNvSpPr txBox="1">
            <a:spLocks/>
          </p:cNvSpPr>
          <p:nvPr/>
        </p:nvSpPr>
        <p:spPr>
          <a:xfrm>
            <a:off x="838200" y="2387156"/>
            <a:ext cx="5089634" cy="43516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“What am I supposed to do, and how am I supposed to do 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“How am I being graded?”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“When is it due and where?”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“Why are we doing this?”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r>
              <a:rPr kumimoji="0" lang="en-US" sz="2400" b="0"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aka</a:t>
            </a: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“Why should I care?”)</a:t>
            </a:r>
          </a:p>
        </p:txBody>
      </p:sp>
      <p:pic>
        <p:nvPicPr>
          <p:cNvPr id="8" name="Picture 2">
            <a:extLst>
              <a:ext uri="{FF2B5EF4-FFF2-40B4-BE49-F238E27FC236}">
                <a16:creationId xmlns:a16="http://schemas.microsoft.com/office/drawing/2014/main" id="{00B2A8F1-8429-4B7C-BD17-E050FC440F92}"/>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14388" y="1409065"/>
            <a:ext cx="4975123" cy="508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7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570B09-3347-4620-845D-FC7501C4F5F9}"/>
              </a:ext>
            </a:extLst>
          </p:cNvPr>
          <p:cNvSpPr txBox="1">
            <a:spLocks noGrp="1"/>
          </p:cNvSpPr>
          <p:nvPr>
            <p:ph type="title" idx="4294967295"/>
          </p:nvPr>
        </p:nvSpPr>
        <p:spPr>
          <a:xfrm>
            <a:off x="328246" y="357511"/>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800" b="0" i="0" kern="1200">
                <a:solidFill>
                  <a:schemeClr val="accent1"/>
                </a:solidFill>
                <a:latin typeface="Helvetica"/>
                <a:ea typeface="+mj-ea"/>
                <a:cs typeface="Helvetica"/>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rPr>
              <a:t>What is transparency?</a:t>
            </a:r>
          </a:p>
        </p:txBody>
      </p:sp>
      <p:cxnSp>
        <p:nvCxnSpPr>
          <p:cNvPr id="6" name="Straight Connector 5">
            <a:extLst>
              <a:ext uri="{FF2B5EF4-FFF2-40B4-BE49-F238E27FC236}">
                <a16:creationId xmlns:a16="http://schemas.microsoft.com/office/drawing/2014/main" id="{0C1A2223-4239-4190-9263-494B63448B9B}"/>
              </a:ext>
              <a:ext uri="{C183D7F6-B498-43B3-948B-1728B52AA6E4}">
                <adec:decorative xmlns:adec="http://schemas.microsoft.com/office/drawing/2017/decorative" val="1"/>
              </a:ext>
            </a:extLst>
          </p:cNvPr>
          <p:cNvCxnSpPr>
            <a:cxnSpLocks/>
          </p:cNvCxnSpPr>
          <p:nvPr/>
        </p:nvCxnSpPr>
        <p:spPr>
          <a:xfrm>
            <a:off x="450874" y="1207370"/>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074" name="Picture 2" descr="TILT Higher Ed Examples and Resources">
            <a:extLst>
              <a:ext uri="{FF2B5EF4-FFF2-40B4-BE49-F238E27FC236}">
                <a16:creationId xmlns:a16="http://schemas.microsoft.com/office/drawing/2014/main" id="{19E7460E-E34D-4ED1-BA2F-FDEC76239AF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68717" y="1793650"/>
            <a:ext cx="3819525" cy="857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071995-B2CA-481C-89BB-6DE08A75771B}"/>
              </a:ext>
            </a:extLst>
          </p:cNvPr>
          <p:cNvSpPr txBox="1"/>
          <p:nvPr/>
        </p:nvSpPr>
        <p:spPr>
          <a:xfrm>
            <a:off x="2257903" y="1898266"/>
            <a:ext cx="7620000" cy="5016758"/>
          </a:xfrm>
          <a:prstGeom prst="rect">
            <a:avLst/>
          </a:prstGeom>
          <a:noFill/>
        </p:spPr>
        <p:txBody>
          <a:bodyPr wrap="square" rtlCol="0">
            <a:spAutoFit/>
          </a:bodyPr>
          <a:lstStyle/>
          <a:p>
            <a:pPr>
              <a:defRPr/>
            </a:pPr>
            <a:endParaRPr lang="en-US" sz="2200" i="1" dirty="0">
              <a:solidFill>
                <a:srgbClr val="000000">
                  <a:lumMod val="50000"/>
                  <a:lumOff val="50000"/>
                </a:srgbClr>
              </a:solidFill>
              <a:latin typeface="Calibri"/>
            </a:endParaRPr>
          </a:p>
          <a:p>
            <a:pPr>
              <a:defRPr/>
            </a:pPr>
            <a:endParaRPr lang="en-US" sz="2200" i="1" dirty="0">
              <a:solidFill>
                <a:srgbClr val="000000">
                  <a:lumMod val="50000"/>
                  <a:lumOff val="50000"/>
                </a:srgbClr>
              </a:solidFill>
              <a:latin typeface="Calibri"/>
            </a:endParaRPr>
          </a:p>
          <a:p>
            <a:pPr>
              <a:defRPr/>
            </a:pPr>
            <a:endParaRPr lang="en-US" sz="2200" i="1" dirty="0">
              <a:solidFill>
                <a:srgbClr val="000000">
                  <a:lumMod val="50000"/>
                  <a:lumOff val="50000"/>
                </a:srgbClr>
              </a:solidFill>
              <a:latin typeface="Calibri"/>
            </a:endParaRPr>
          </a:p>
          <a:p>
            <a:pPr>
              <a:defRPr/>
            </a:pPr>
            <a:endParaRPr lang="en-US" sz="2200" i="1" dirty="0">
              <a:solidFill>
                <a:srgbClr val="000000">
                  <a:lumMod val="50000"/>
                  <a:lumOff val="50000"/>
                </a:srgbClr>
              </a:solidFill>
              <a:latin typeface="Calibri"/>
            </a:endParaRPr>
          </a:p>
          <a:p>
            <a:pPr>
              <a:defRPr/>
            </a:pPr>
            <a:r>
              <a:rPr lang="en-US" sz="2200" dirty="0">
                <a:solidFill>
                  <a:srgbClr val="002060"/>
                </a:solidFill>
                <a:latin typeface="Source Sans Pro" panose="020B0503030403020204" pitchFamily="34" charset="0"/>
                <a:ea typeface="Source Sans Pro" panose="020B0503030403020204" pitchFamily="34" charset="0"/>
              </a:rPr>
              <a:t>Over 25,000 students…</a:t>
            </a:r>
          </a:p>
          <a:p>
            <a:pPr>
              <a:defRPr/>
            </a:pPr>
            <a:r>
              <a:rPr lang="en-US" sz="2200" dirty="0">
                <a:solidFill>
                  <a:srgbClr val="002060"/>
                </a:solidFill>
                <a:latin typeface="Source Sans Pro" panose="020B0503030403020204" pitchFamily="34" charset="0"/>
                <a:ea typeface="Source Sans Pro" panose="020B0503030403020204" pitchFamily="34" charset="0"/>
              </a:rPr>
              <a:t>			…in hundreds of courses…</a:t>
            </a:r>
          </a:p>
          <a:p>
            <a:pPr>
              <a:defRPr/>
            </a:pPr>
            <a:r>
              <a:rPr lang="en-US" sz="2200" dirty="0">
                <a:solidFill>
                  <a:srgbClr val="002060"/>
                </a:solidFill>
                <a:latin typeface="Source Sans Pro" panose="020B0503030403020204" pitchFamily="34" charset="0"/>
                <a:ea typeface="Source Sans Pro" panose="020B0503030403020204" pitchFamily="34" charset="0"/>
              </a:rPr>
              <a:t>					…at more than 40 institutions…</a:t>
            </a:r>
          </a:p>
          <a:p>
            <a:pPr>
              <a:defRPr/>
            </a:pPr>
            <a:r>
              <a:rPr lang="en-US" sz="2200" dirty="0">
                <a:solidFill>
                  <a:srgbClr val="002060"/>
                </a:solidFill>
                <a:latin typeface="Source Sans Pro" panose="020B0503030403020204" pitchFamily="34" charset="0"/>
                <a:ea typeface="Source Sans Pro" panose="020B0503030403020204" pitchFamily="34" charset="0"/>
              </a:rPr>
              <a:t>										…in seven countries.</a:t>
            </a:r>
          </a:p>
          <a:p>
            <a:pPr>
              <a:defRPr/>
            </a:pPr>
            <a:endParaRPr lang="en-US" sz="2200" dirty="0">
              <a:solidFill>
                <a:srgbClr val="002060"/>
              </a:solidFill>
              <a:latin typeface="Source Sans Pro" panose="020B0503030403020204" pitchFamily="34" charset="0"/>
              <a:ea typeface="Source Sans Pro" panose="020B0503030403020204" pitchFamily="34" charset="0"/>
            </a:endParaRPr>
          </a:p>
          <a:p>
            <a:pPr>
              <a:defRPr/>
            </a:pPr>
            <a:r>
              <a:rPr lang="en-US" sz="2600" u="sng" dirty="0">
                <a:solidFill>
                  <a:srgbClr val="000000"/>
                </a:solidFill>
                <a:latin typeface="Source Sans Pro" panose="020B0503030403020204" pitchFamily="34" charset="0"/>
                <a:ea typeface="Source Sans Pro" panose="020B0503030403020204" pitchFamily="34" charset="0"/>
              </a:rPr>
              <a:t>A change to assignment design</a:t>
            </a:r>
            <a:r>
              <a:rPr lang="en-US" sz="2600" dirty="0">
                <a:solidFill>
                  <a:srgbClr val="000000"/>
                </a:solidFill>
                <a:latin typeface="Source Sans Pro" panose="020B0503030403020204" pitchFamily="34" charset="0"/>
                <a:ea typeface="Source Sans Pro" panose="020B0503030403020204" pitchFamily="34" charset="0"/>
              </a:rPr>
              <a:t>: </a:t>
            </a:r>
          </a:p>
          <a:p>
            <a:pPr>
              <a:defRPr/>
            </a:pPr>
            <a:endParaRPr lang="en-US" sz="2600" dirty="0">
              <a:solidFill>
                <a:srgbClr val="000000"/>
              </a:solidFill>
              <a:latin typeface="Calibri"/>
            </a:endParaRPr>
          </a:p>
          <a:p>
            <a:pPr algn="ctr">
              <a:defRPr/>
            </a:pPr>
            <a:r>
              <a:rPr lang="en-US" sz="2600" b="1" dirty="0">
                <a:solidFill>
                  <a:srgbClr val="000000"/>
                </a:solidFill>
                <a:latin typeface="Calibri"/>
              </a:rPr>
              <a:t>Purpose</a:t>
            </a:r>
            <a:r>
              <a:rPr lang="en-US" sz="2600" dirty="0">
                <a:solidFill>
                  <a:srgbClr val="000000"/>
                </a:solidFill>
                <a:latin typeface="Calibri"/>
              </a:rPr>
              <a:t>, </a:t>
            </a:r>
            <a:r>
              <a:rPr lang="en-US" sz="2600" b="1" dirty="0">
                <a:solidFill>
                  <a:srgbClr val="000000"/>
                </a:solidFill>
                <a:latin typeface="Calibri"/>
              </a:rPr>
              <a:t>Task</a:t>
            </a:r>
            <a:r>
              <a:rPr lang="en-US" sz="2600" dirty="0">
                <a:solidFill>
                  <a:srgbClr val="000000"/>
                </a:solidFill>
                <a:latin typeface="Calibri"/>
              </a:rPr>
              <a:t> (or Process), </a:t>
            </a:r>
            <a:r>
              <a:rPr lang="en-US" sz="2600" b="1" dirty="0">
                <a:solidFill>
                  <a:srgbClr val="000000"/>
                </a:solidFill>
                <a:latin typeface="Calibri"/>
              </a:rPr>
              <a:t>Criteria</a:t>
            </a:r>
          </a:p>
        </p:txBody>
      </p:sp>
    </p:spTree>
    <p:extLst>
      <p:ext uri="{BB962C8B-B14F-4D97-AF65-F5344CB8AC3E}">
        <p14:creationId xmlns:p14="http://schemas.microsoft.com/office/powerpoint/2010/main" val="1960030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7870DF8-DB38-419B-B674-7AD3846CD181}"/>
              </a:ext>
            </a:extLst>
          </p:cNvPr>
          <p:cNvSpPr txBox="1">
            <a:spLocks noGrp="1"/>
          </p:cNvSpPr>
          <p:nvPr>
            <p:ph type="title" idx="4294967295"/>
          </p:nvPr>
        </p:nvSpPr>
        <p:spPr>
          <a:xfrm>
            <a:off x="0" y="134938"/>
            <a:ext cx="43402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uLnTx/>
                <a:uFillTx/>
                <a:latin typeface="Source Sans Pro" panose="020B0503030403020204" pitchFamily="34" charset="0"/>
                <a:ea typeface="Source Sans Pro" panose="020B0503030403020204" pitchFamily="34" charset="0"/>
              </a:rPr>
              <a:t>The Transparent Assignment Template</a:t>
            </a:r>
          </a:p>
        </p:txBody>
      </p:sp>
      <p:cxnSp>
        <p:nvCxnSpPr>
          <p:cNvPr id="22" name="Straight Connector 21">
            <a:extLst>
              <a:ext uri="{FF2B5EF4-FFF2-40B4-BE49-F238E27FC236}">
                <a16:creationId xmlns:a16="http://schemas.microsoft.com/office/drawing/2014/main" id="{CEB6753F-BE04-4B70-980A-B5E9466AA70A}"/>
              </a:ext>
              <a:ext uri="{C183D7F6-B498-43B3-948B-1728B52AA6E4}">
                <adec:decorative xmlns:adec="http://schemas.microsoft.com/office/drawing/2017/decorative" val="1"/>
              </a:ext>
            </a:extLst>
          </p:cNvPr>
          <p:cNvCxnSpPr>
            <a:cxnSpLocks/>
          </p:cNvCxnSpPr>
          <p:nvPr/>
        </p:nvCxnSpPr>
        <p:spPr>
          <a:xfrm>
            <a:off x="336531" y="1226184"/>
            <a:ext cx="431777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 name="Picture 2" descr="Transparent assignment template">
            <a:extLst>
              <a:ext uri="{FF2B5EF4-FFF2-40B4-BE49-F238E27FC236}">
                <a16:creationId xmlns:a16="http://schemas.microsoft.com/office/drawing/2014/main" id="{548A7BAF-E3A2-4889-8BF1-F98943A18F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2162" y="73921"/>
            <a:ext cx="7132320" cy="6754091"/>
          </a:xfrm>
          <a:prstGeom prst="rect">
            <a:avLst/>
          </a:prstGeom>
        </p:spPr>
      </p:pic>
      <p:sp>
        <p:nvSpPr>
          <p:cNvPr id="10" name="TextBox 9">
            <a:extLst>
              <a:ext uri="{FF2B5EF4-FFF2-40B4-BE49-F238E27FC236}">
                <a16:creationId xmlns:a16="http://schemas.microsoft.com/office/drawing/2014/main" id="{E361D165-765E-4356-AFF6-B974D82A0868}"/>
              </a:ext>
            </a:extLst>
          </p:cNvPr>
          <p:cNvSpPr txBox="1"/>
          <p:nvPr/>
        </p:nvSpPr>
        <p:spPr>
          <a:xfrm>
            <a:off x="643558" y="1318573"/>
            <a:ext cx="6097656" cy="461665"/>
          </a:xfrm>
          <a:prstGeom prst="rect">
            <a:avLst/>
          </a:prstGeom>
          <a:noFill/>
        </p:spPr>
        <p:txBody>
          <a:bodyPr wrap="square">
            <a:spAutoFit/>
          </a:bodyPr>
          <a:lstStyle/>
          <a:p>
            <a:r>
              <a:rPr lang="en-US" sz="2400" dirty="0">
                <a:latin typeface="Source Sans Pro" panose="020B0503030403020204" pitchFamily="34" charset="0"/>
                <a:ea typeface="Source Sans Pro" panose="020B0503030403020204" pitchFamily="34" charset="0"/>
              </a:rPr>
              <a:t>“When is it due and where?”</a:t>
            </a:r>
          </a:p>
        </p:txBody>
      </p:sp>
      <p:cxnSp>
        <p:nvCxnSpPr>
          <p:cNvPr id="18" name="Straight Arrow Connector 17">
            <a:extLst>
              <a:ext uri="{FF2B5EF4-FFF2-40B4-BE49-F238E27FC236}">
                <a16:creationId xmlns:a16="http://schemas.microsoft.com/office/drawing/2014/main" id="{18AC81C8-24F3-4A7D-A016-9C777AEECCB2}"/>
              </a:ext>
              <a:ext uri="{C183D7F6-B498-43B3-948B-1728B52AA6E4}">
                <adec:decorative xmlns:adec="http://schemas.microsoft.com/office/drawing/2017/decorative" val="1"/>
              </a:ext>
            </a:extLst>
          </p:cNvPr>
          <p:cNvCxnSpPr>
            <a:cxnSpLocks/>
          </p:cNvCxnSpPr>
          <p:nvPr/>
        </p:nvCxnSpPr>
        <p:spPr>
          <a:xfrm flipV="1">
            <a:off x="4324958" y="1277343"/>
            <a:ext cx="3228781" cy="134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16" descr="Box around &quot;Due date,&quot; which is a key item to explain in Transparent assignment design.">
            <a:extLst>
              <a:ext uri="{FF2B5EF4-FFF2-40B4-BE49-F238E27FC236}">
                <a16:creationId xmlns:a16="http://schemas.microsoft.com/office/drawing/2014/main" id="{CD4680AA-EDBF-4A7D-A545-8781A2DAE3E2}"/>
              </a:ext>
            </a:extLst>
          </p:cNvPr>
          <p:cNvSpPr/>
          <p:nvPr/>
        </p:nvSpPr>
        <p:spPr>
          <a:xfrm>
            <a:off x="7654845" y="1176512"/>
            <a:ext cx="836074" cy="28412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2" name="TextBox 11">
            <a:extLst>
              <a:ext uri="{FF2B5EF4-FFF2-40B4-BE49-F238E27FC236}">
                <a16:creationId xmlns:a16="http://schemas.microsoft.com/office/drawing/2014/main" id="{A8BBD4DB-6B7F-4D56-B839-10AFF36C3559}"/>
              </a:ext>
            </a:extLst>
          </p:cNvPr>
          <p:cNvSpPr txBox="1"/>
          <p:nvPr/>
        </p:nvSpPr>
        <p:spPr>
          <a:xfrm>
            <a:off x="627518" y="1999718"/>
            <a:ext cx="6097656" cy="830997"/>
          </a:xfrm>
          <a:prstGeom prst="rect">
            <a:avLst/>
          </a:prstGeom>
          <a:noFill/>
        </p:spPr>
        <p:txBody>
          <a:bodyPr wrap="square">
            <a:spAutoFit/>
          </a:bodyPr>
          <a:lstStyle/>
          <a:p>
            <a:r>
              <a:rPr lang="en-US" sz="2400" dirty="0">
                <a:latin typeface="Source Sans Pro" panose="020B0503030403020204" pitchFamily="34" charset="0"/>
                <a:ea typeface="Source Sans Pro" panose="020B0503030403020204" pitchFamily="34" charset="0"/>
              </a:rPr>
              <a:t>“Why are we doing this?”</a:t>
            </a:r>
          </a:p>
          <a:p>
            <a:pPr marL="0" indent="0">
              <a:buNone/>
            </a:pPr>
            <a:r>
              <a:rPr lang="en-US" sz="2400" dirty="0">
                <a:latin typeface="Source Sans Pro" panose="020B0503030403020204" pitchFamily="34" charset="0"/>
                <a:ea typeface="Source Sans Pro" panose="020B0503030403020204" pitchFamily="34" charset="0"/>
              </a:rPr>
              <a:t>      (</a:t>
            </a:r>
            <a:r>
              <a:rPr lang="en-US" sz="2400" i="1" dirty="0">
                <a:latin typeface="Source Sans Pro" panose="020B0503030403020204" pitchFamily="34" charset="0"/>
                <a:ea typeface="Source Sans Pro" panose="020B0503030403020204" pitchFamily="34" charset="0"/>
              </a:rPr>
              <a:t>aka</a:t>
            </a:r>
            <a:r>
              <a:rPr lang="en-US" sz="2400" dirty="0">
                <a:latin typeface="Source Sans Pro" panose="020B0503030403020204" pitchFamily="34" charset="0"/>
                <a:ea typeface="Source Sans Pro" panose="020B0503030403020204" pitchFamily="34" charset="0"/>
              </a:rPr>
              <a:t> “Why should I care?”)</a:t>
            </a:r>
          </a:p>
        </p:txBody>
      </p:sp>
      <p:cxnSp>
        <p:nvCxnSpPr>
          <p:cNvPr id="19" name="Straight Arrow Connector 18">
            <a:extLst>
              <a:ext uri="{FF2B5EF4-FFF2-40B4-BE49-F238E27FC236}">
                <a16:creationId xmlns:a16="http://schemas.microsoft.com/office/drawing/2014/main" id="{D44400ED-48DD-46D6-AF0F-D196BD68EC2D}"/>
              </a:ext>
              <a:ext uri="{C183D7F6-B498-43B3-948B-1728B52AA6E4}">
                <adec:decorative xmlns:adec="http://schemas.microsoft.com/office/drawing/2017/decorative" val="1"/>
              </a:ext>
            </a:extLst>
          </p:cNvPr>
          <p:cNvCxnSpPr>
            <a:cxnSpLocks/>
          </p:cNvCxnSpPr>
          <p:nvPr/>
        </p:nvCxnSpPr>
        <p:spPr>
          <a:xfrm flipV="1">
            <a:off x="4019883" y="1652086"/>
            <a:ext cx="1205260" cy="4130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ctangle 15" descr="Box around &quot;Purpose,&quot; which is a key item to explain in Transparent assignment design.">
            <a:extLst>
              <a:ext uri="{FF2B5EF4-FFF2-40B4-BE49-F238E27FC236}">
                <a16:creationId xmlns:a16="http://schemas.microsoft.com/office/drawing/2014/main" id="{E6F2C360-ED13-4913-AEFA-B4FEE648897B}"/>
              </a:ext>
            </a:extLst>
          </p:cNvPr>
          <p:cNvSpPr/>
          <p:nvPr/>
        </p:nvSpPr>
        <p:spPr>
          <a:xfrm>
            <a:off x="5347641" y="1367964"/>
            <a:ext cx="836074" cy="28412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273E2877-B492-4ABC-A5D3-37D5056734E4}"/>
              </a:ext>
            </a:extLst>
          </p:cNvPr>
          <p:cNvSpPr txBox="1"/>
          <p:nvPr/>
        </p:nvSpPr>
        <p:spPr>
          <a:xfrm>
            <a:off x="818598" y="3913071"/>
            <a:ext cx="3109181" cy="1200329"/>
          </a:xfrm>
          <a:prstGeom prst="rect">
            <a:avLst/>
          </a:prstGeom>
          <a:noFill/>
        </p:spPr>
        <p:txBody>
          <a:bodyPr wrap="square">
            <a:spAutoFit/>
          </a:bodyPr>
          <a:lstStyle/>
          <a:p>
            <a:r>
              <a:rPr lang="en-US" sz="2400" dirty="0">
                <a:latin typeface="Source Sans Pro" panose="020B0503030403020204" pitchFamily="34" charset="0"/>
                <a:ea typeface="Source Sans Pro" panose="020B0503030403020204" pitchFamily="34" charset="0"/>
              </a:rPr>
              <a:t>“What am I supposed to do, and how am I supposed to do it?”</a:t>
            </a:r>
          </a:p>
        </p:txBody>
      </p:sp>
      <p:cxnSp>
        <p:nvCxnSpPr>
          <p:cNvPr id="21" name="Straight Arrow Connector 20">
            <a:extLst>
              <a:ext uri="{FF2B5EF4-FFF2-40B4-BE49-F238E27FC236}">
                <a16:creationId xmlns:a16="http://schemas.microsoft.com/office/drawing/2014/main" id="{CFCB6E3C-B40F-4BD5-93C0-C0BF95915EB1}"/>
              </a:ext>
              <a:ext uri="{C183D7F6-B498-43B3-948B-1728B52AA6E4}">
                <adec:decorative xmlns:adec="http://schemas.microsoft.com/office/drawing/2017/decorative" val="1"/>
              </a:ext>
            </a:extLst>
          </p:cNvPr>
          <p:cNvCxnSpPr>
            <a:cxnSpLocks/>
          </p:cNvCxnSpPr>
          <p:nvPr/>
        </p:nvCxnSpPr>
        <p:spPr>
          <a:xfrm flipV="1">
            <a:off x="3752739" y="4362131"/>
            <a:ext cx="1365913" cy="1275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Rectangle 4" descr="Box around the word &quot;Task,&quot; which is a key item to explain in transparent assignment design.">
            <a:extLst>
              <a:ext uri="{FF2B5EF4-FFF2-40B4-BE49-F238E27FC236}">
                <a16:creationId xmlns:a16="http://schemas.microsoft.com/office/drawing/2014/main" id="{87F5B238-44FA-42EF-B746-A5811908B9A8}"/>
              </a:ext>
            </a:extLst>
          </p:cNvPr>
          <p:cNvSpPr/>
          <p:nvPr/>
        </p:nvSpPr>
        <p:spPr>
          <a:xfrm>
            <a:off x="5306212" y="4237836"/>
            <a:ext cx="836074" cy="28412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 name="TextBox 7">
            <a:extLst>
              <a:ext uri="{FF2B5EF4-FFF2-40B4-BE49-F238E27FC236}">
                <a16:creationId xmlns:a16="http://schemas.microsoft.com/office/drawing/2014/main" id="{D37A728E-78BD-403D-A945-E7781C390E8A}"/>
              </a:ext>
            </a:extLst>
          </p:cNvPr>
          <p:cNvSpPr txBox="1"/>
          <p:nvPr/>
        </p:nvSpPr>
        <p:spPr>
          <a:xfrm>
            <a:off x="314215" y="5367629"/>
            <a:ext cx="3512350" cy="461665"/>
          </a:xfrm>
          <a:prstGeom prst="rect">
            <a:avLst/>
          </a:prstGeom>
          <a:noFill/>
        </p:spPr>
        <p:txBody>
          <a:bodyPr wrap="square">
            <a:spAutoFit/>
          </a:bodyPr>
          <a:lstStyle/>
          <a:p>
            <a:r>
              <a:rPr lang="en-US" sz="2400" dirty="0">
                <a:latin typeface="Source Sans Pro" panose="020B0503030403020204" pitchFamily="34" charset="0"/>
                <a:ea typeface="Source Sans Pro" panose="020B0503030403020204" pitchFamily="34" charset="0"/>
              </a:rPr>
              <a:t>“How am I being graded?”</a:t>
            </a:r>
          </a:p>
        </p:txBody>
      </p:sp>
      <p:cxnSp>
        <p:nvCxnSpPr>
          <p:cNvPr id="23" name="Straight Arrow Connector 22">
            <a:extLst>
              <a:ext uri="{FF2B5EF4-FFF2-40B4-BE49-F238E27FC236}">
                <a16:creationId xmlns:a16="http://schemas.microsoft.com/office/drawing/2014/main" id="{8AE6B290-3395-4B67-A7F2-868E9D0DF8E8}"/>
              </a:ext>
              <a:ext uri="{C183D7F6-B498-43B3-948B-1728B52AA6E4}">
                <adec:decorative xmlns:adec="http://schemas.microsoft.com/office/drawing/2017/decorative" val="1"/>
              </a:ext>
            </a:extLst>
          </p:cNvPr>
          <p:cNvCxnSpPr>
            <a:cxnSpLocks/>
          </p:cNvCxnSpPr>
          <p:nvPr/>
        </p:nvCxnSpPr>
        <p:spPr>
          <a:xfrm flipV="1">
            <a:off x="3745589" y="5255305"/>
            <a:ext cx="1373063" cy="239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descr="Box around &quot;Criteria for Success,&quot; which is a key item to explain in Transparent assignment design.">
            <a:extLst>
              <a:ext uri="{FF2B5EF4-FFF2-40B4-BE49-F238E27FC236}">
                <a16:creationId xmlns:a16="http://schemas.microsoft.com/office/drawing/2014/main" id="{72ABB63A-4F6F-47B0-8EDC-D9273EA6D5CA}"/>
              </a:ext>
            </a:extLst>
          </p:cNvPr>
          <p:cNvSpPr/>
          <p:nvPr/>
        </p:nvSpPr>
        <p:spPr>
          <a:xfrm>
            <a:off x="5330042" y="5148912"/>
            <a:ext cx="1656683" cy="28412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nvGrpSpPr>
          <p:cNvPr id="2" name="Group 1" descr="link to teaching.uoregon.edu/starter-syllabus">
            <a:extLst>
              <a:ext uri="{FF2B5EF4-FFF2-40B4-BE49-F238E27FC236}">
                <a16:creationId xmlns:a16="http://schemas.microsoft.com/office/drawing/2014/main" id="{821427E0-6F97-34EE-C39A-6D952A3F9A98}"/>
              </a:ext>
            </a:extLst>
          </p:cNvPr>
          <p:cNvGrpSpPr/>
          <p:nvPr/>
        </p:nvGrpSpPr>
        <p:grpSpPr>
          <a:xfrm>
            <a:off x="10437" y="5990598"/>
            <a:ext cx="5337204" cy="869334"/>
            <a:chOff x="742949" y="3087765"/>
            <a:chExt cx="3093126" cy="632033"/>
          </a:xfrm>
        </p:grpSpPr>
        <p:sp>
          <p:nvSpPr>
            <p:cNvPr id="7" name="Rectangle 6">
              <a:extLst>
                <a:ext uri="{FF2B5EF4-FFF2-40B4-BE49-F238E27FC236}">
                  <a16:creationId xmlns:a16="http://schemas.microsoft.com/office/drawing/2014/main" id="{3F67AFB4-F0A7-F451-2166-B20E9F9EC48C}"/>
                </a:ext>
                <a:ext uri="{C183D7F6-B498-43B3-948B-1728B52AA6E4}">
                  <adec:decorative xmlns:adec="http://schemas.microsoft.com/office/drawing/2017/decorative" val="1"/>
                </a:ext>
              </a:extLst>
            </p:cNvPr>
            <p:cNvSpPr/>
            <p:nvPr/>
          </p:nvSpPr>
          <p:spPr>
            <a:xfrm>
              <a:off x="742950" y="3115722"/>
              <a:ext cx="3093125" cy="604076"/>
            </a:xfrm>
            <a:prstGeom prst="rect">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descr="URL arrow in UO Yellow">
              <a:extLst>
                <a:ext uri="{FF2B5EF4-FFF2-40B4-BE49-F238E27FC236}">
                  <a16:creationId xmlns:a16="http://schemas.microsoft.com/office/drawing/2014/main" id="{DBC281E7-B9B2-AE04-D2A7-F905FEF8D30E}"/>
                </a:ext>
              </a:extLst>
            </p:cNvPr>
            <p:cNvPicPr>
              <a:picLocks noChangeAspect="1"/>
            </p:cNvPicPr>
            <p:nvPr/>
          </p:nvPicPr>
          <p:blipFill rotWithShape="1">
            <a:blip r:embed="rId3">
              <a:extLst>
                <a:ext uri="{28A0092B-C50C-407E-A947-70E740481C1C}">
                  <a14:useLocalDpi xmlns:a14="http://schemas.microsoft.com/office/drawing/2010/main"/>
                </a:ext>
              </a:extLst>
            </a:blip>
            <a:srcRect l="45074" t="-9692" r="50000" b="-9247"/>
            <a:stretch/>
          </p:blipFill>
          <p:spPr>
            <a:xfrm>
              <a:off x="742949" y="3230483"/>
              <a:ext cx="333725" cy="373452"/>
            </a:xfrm>
            <a:prstGeom prst="rect">
              <a:avLst/>
            </a:prstGeom>
          </p:spPr>
        </p:pic>
        <p:sp>
          <p:nvSpPr>
            <p:cNvPr id="11" name="TextBox 10">
              <a:extLst>
                <a:ext uri="{FF2B5EF4-FFF2-40B4-BE49-F238E27FC236}">
                  <a16:creationId xmlns:a16="http://schemas.microsoft.com/office/drawing/2014/main" id="{650E22D3-ABCD-0BB1-60DB-7EF3ACAFFE91}"/>
                </a:ext>
              </a:extLst>
            </p:cNvPr>
            <p:cNvSpPr txBox="1"/>
            <p:nvPr/>
          </p:nvSpPr>
          <p:spPr>
            <a:xfrm>
              <a:off x="1039766" y="3087765"/>
              <a:ext cx="2744147" cy="604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latin typeface="Source Sans Pro" panose="020B0503030403020204" pitchFamily="34" charset="0"/>
                  <a:ea typeface="Source Sans Pro" panose="020B0503030403020204" pitchFamily="34" charset="0"/>
                </a:rPr>
                <a:t>teaching.uoregon.edu/transparent-assignment-design-template</a:t>
              </a:r>
              <a:endParaRPr lang="en-US" sz="2400" b="1" i="0" kern="1200" dirty="0">
                <a:solidFill>
                  <a:schemeClr val="bg2"/>
                </a:solidFill>
                <a:effectLst/>
                <a:latin typeface="Source Sans Pro" panose="020B0503030403020204" pitchFamily="34" charset="0"/>
                <a:ea typeface="Source Sans Pro" panose="020B0503030403020204" pitchFamily="34" charset="0"/>
              </a:endParaRPr>
            </a:p>
          </p:txBody>
        </p:sp>
      </p:grpSp>
      <p:sp>
        <p:nvSpPr>
          <p:cNvPr id="4" name="object 2">
            <a:extLst>
              <a:ext uri="{FF2B5EF4-FFF2-40B4-BE49-F238E27FC236}">
                <a16:creationId xmlns:a16="http://schemas.microsoft.com/office/drawing/2014/main" id="{82E2C3C9-A2E1-48A2-A806-CC73C3A73388}"/>
              </a:ext>
            </a:extLst>
          </p:cNvPr>
          <p:cNvSpPr txBox="1"/>
          <p:nvPr/>
        </p:nvSpPr>
        <p:spPr>
          <a:xfrm rot="16200000">
            <a:off x="9428146" y="3053246"/>
            <a:ext cx="4533034" cy="465063"/>
          </a:xfrm>
          <a:prstGeom prst="rect">
            <a:avLst/>
          </a:prstGeom>
        </p:spPr>
        <p:txBody>
          <a:bodyPr vert="horz" wrap="square" lIns="0" tIns="14287" rIns="0" bIns="0" rtlCol="0">
            <a:spAutoFit/>
          </a:bodyPr>
          <a:lstStyle/>
          <a:p>
            <a:pPr marL="86589" marR="856794" indent="-51953">
              <a:lnSpc>
                <a:spcPts val="620"/>
              </a:lnSpc>
              <a:spcBef>
                <a:spcPts val="112"/>
              </a:spcBef>
            </a:pPr>
            <a:r>
              <a:rPr sz="460" baseline="49382">
                <a:latin typeface="Arial"/>
                <a:cs typeface="Arial"/>
              </a:rPr>
              <a:t>1</a:t>
            </a:r>
            <a:r>
              <a:rPr sz="460" spc="71" baseline="49382">
                <a:latin typeface="Arial"/>
                <a:cs typeface="Arial"/>
              </a:rPr>
              <a:t> </a:t>
            </a:r>
            <a:r>
              <a:rPr sz="545" spc="-7">
                <a:latin typeface="Arial Narrow"/>
                <a:cs typeface="Arial Narrow"/>
              </a:rPr>
              <a:t>Winkelmes,</a:t>
            </a:r>
            <a:r>
              <a:rPr sz="545" spc="-10">
                <a:latin typeface="Arial Narrow"/>
                <a:cs typeface="Arial Narrow"/>
              </a:rPr>
              <a:t> </a:t>
            </a:r>
            <a:r>
              <a:rPr sz="545" spc="-7">
                <a:latin typeface="Arial Narrow"/>
                <a:cs typeface="Arial Narrow"/>
              </a:rPr>
              <a:t>Mary-</a:t>
            </a:r>
            <a:r>
              <a:rPr sz="545">
                <a:latin typeface="Arial Narrow"/>
                <a:cs typeface="Arial Narrow"/>
              </a:rPr>
              <a:t>Ann.</a:t>
            </a:r>
            <a:r>
              <a:rPr sz="545" spc="-10">
                <a:latin typeface="Arial Narrow"/>
                <a:cs typeface="Arial Narrow"/>
              </a:rPr>
              <a:t> </a:t>
            </a:r>
            <a:r>
              <a:rPr sz="545">
                <a:latin typeface="Arial Narrow"/>
                <a:cs typeface="Arial Narrow"/>
              </a:rPr>
              <a:t>“Transparency</a:t>
            </a:r>
            <a:r>
              <a:rPr sz="545" spc="-10">
                <a:latin typeface="Arial Narrow"/>
                <a:cs typeface="Arial Narrow"/>
              </a:rPr>
              <a:t> </a:t>
            </a:r>
            <a:r>
              <a:rPr sz="545">
                <a:latin typeface="Arial Narrow"/>
                <a:cs typeface="Arial Narrow"/>
              </a:rPr>
              <a:t>in</a:t>
            </a:r>
            <a:r>
              <a:rPr sz="545" spc="-10">
                <a:latin typeface="Arial Narrow"/>
                <a:cs typeface="Arial Narrow"/>
              </a:rPr>
              <a:t> </a:t>
            </a:r>
            <a:r>
              <a:rPr sz="545">
                <a:latin typeface="Arial Narrow"/>
                <a:cs typeface="Arial Narrow"/>
              </a:rPr>
              <a:t>Teaching:</a:t>
            </a:r>
            <a:r>
              <a:rPr sz="545" spc="-10">
                <a:latin typeface="Arial Narrow"/>
                <a:cs typeface="Arial Narrow"/>
              </a:rPr>
              <a:t> </a:t>
            </a:r>
            <a:r>
              <a:rPr sz="545">
                <a:latin typeface="Arial Narrow"/>
                <a:cs typeface="Arial Narrow"/>
              </a:rPr>
              <a:t>Faculty</a:t>
            </a:r>
            <a:r>
              <a:rPr sz="545" spc="-10">
                <a:latin typeface="Arial Narrow"/>
                <a:cs typeface="Arial Narrow"/>
              </a:rPr>
              <a:t> </a:t>
            </a:r>
            <a:r>
              <a:rPr sz="545">
                <a:latin typeface="Arial Narrow"/>
                <a:cs typeface="Arial Narrow"/>
              </a:rPr>
              <a:t>Share</a:t>
            </a:r>
            <a:r>
              <a:rPr sz="545" spc="-10">
                <a:latin typeface="Arial Narrow"/>
                <a:cs typeface="Arial Narrow"/>
              </a:rPr>
              <a:t> </a:t>
            </a:r>
            <a:r>
              <a:rPr sz="545">
                <a:latin typeface="Arial Narrow"/>
                <a:cs typeface="Arial Narrow"/>
              </a:rPr>
              <a:t>Data</a:t>
            </a:r>
            <a:r>
              <a:rPr sz="545" spc="-10">
                <a:latin typeface="Arial Narrow"/>
                <a:cs typeface="Arial Narrow"/>
              </a:rPr>
              <a:t> </a:t>
            </a:r>
            <a:r>
              <a:rPr sz="545">
                <a:latin typeface="Arial Narrow"/>
                <a:cs typeface="Arial Narrow"/>
              </a:rPr>
              <a:t>and</a:t>
            </a:r>
            <a:r>
              <a:rPr sz="545" spc="-10">
                <a:latin typeface="Arial Narrow"/>
                <a:cs typeface="Arial Narrow"/>
              </a:rPr>
              <a:t> </a:t>
            </a:r>
            <a:r>
              <a:rPr sz="545">
                <a:latin typeface="Arial Narrow"/>
                <a:cs typeface="Arial Narrow"/>
              </a:rPr>
              <a:t>Improve</a:t>
            </a:r>
            <a:r>
              <a:rPr sz="545" spc="-10">
                <a:latin typeface="Arial Narrow"/>
                <a:cs typeface="Arial Narrow"/>
              </a:rPr>
              <a:t> </a:t>
            </a:r>
            <a:r>
              <a:rPr sz="545">
                <a:latin typeface="Arial Narrow"/>
                <a:cs typeface="Arial Narrow"/>
              </a:rPr>
              <a:t>Students’</a:t>
            </a:r>
            <a:r>
              <a:rPr sz="545" spc="-10">
                <a:latin typeface="Arial Narrow"/>
                <a:cs typeface="Arial Narrow"/>
              </a:rPr>
              <a:t> </a:t>
            </a:r>
            <a:r>
              <a:rPr sz="545">
                <a:latin typeface="Arial Narrow"/>
                <a:cs typeface="Arial Narrow"/>
              </a:rPr>
              <a:t>Learning.”</a:t>
            </a:r>
            <a:r>
              <a:rPr sz="545" spc="-7">
                <a:latin typeface="Arial Narrow"/>
                <a:cs typeface="Arial Narrow"/>
              </a:rPr>
              <a:t> </a:t>
            </a:r>
            <a:r>
              <a:rPr sz="545" i="1">
                <a:latin typeface="Arial Narrow"/>
                <a:cs typeface="Arial Narrow"/>
              </a:rPr>
              <a:t>Liberal</a:t>
            </a:r>
            <a:r>
              <a:rPr sz="545" i="1" spc="-10">
                <a:latin typeface="Arial Narrow"/>
                <a:cs typeface="Arial Narrow"/>
              </a:rPr>
              <a:t> </a:t>
            </a:r>
            <a:r>
              <a:rPr sz="545" i="1">
                <a:latin typeface="Arial Narrow"/>
                <a:cs typeface="Arial Narrow"/>
              </a:rPr>
              <a:t>Education</a:t>
            </a:r>
            <a:r>
              <a:rPr sz="545" i="1" spc="-10">
                <a:latin typeface="Arial Narrow"/>
                <a:cs typeface="Arial Narrow"/>
              </a:rPr>
              <a:t> </a:t>
            </a:r>
            <a:r>
              <a:rPr sz="545">
                <a:latin typeface="Arial Narrow"/>
                <a:cs typeface="Arial Narrow"/>
              </a:rPr>
              <a:t>99,2</a:t>
            </a:r>
            <a:r>
              <a:rPr sz="545" spc="-10">
                <a:latin typeface="Arial Narrow"/>
                <a:cs typeface="Arial Narrow"/>
              </a:rPr>
              <a:t> </a:t>
            </a:r>
            <a:r>
              <a:rPr sz="545">
                <a:latin typeface="Arial Narrow"/>
                <a:cs typeface="Arial Narrow"/>
              </a:rPr>
              <a:t>(Spring</a:t>
            </a:r>
            <a:r>
              <a:rPr sz="545" spc="-14">
                <a:latin typeface="Arial Narrow"/>
                <a:cs typeface="Arial Narrow"/>
              </a:rPr>
              <a:t> </a:t>
            </a:r>
            <a:r>
              <a:rPr sz="545" spc="-7">
                <a:latin typeface="Arial Narrow"/>
                <a:cs typeface="Arial Narrow"/>
              </a:rPr>
              <a:t>2013);</a:t>
            </a:r>
            <a:r>
              <a:rPr sz="545" spc="341">
                <a:latin typeface="Arial Narrow"/>
                <a:cs typeface="Arial Narrow"/>
              </a:rPr>
              <a:t> </a:t>
            </a:r>
            <a:r>
              <a:rPr sz="545" spc="-7">
                <a:latin typeface="Arial Narrow"/>
                <a:cs typeface="Arial Narrow"/>
              </a:rPr>
              <a:t>Winkelmes</a:t>
            </a:r>
            <a:r>
              <a:rPr sz="545" spc="-14">
                <a:latin typeface="Arial Narrow"/>
                <a:cs typeface="Arial Narrow"/>
              </a:rPr>
              <a:t> </a:t>
            </a:r>
            <a:r>
              <a:rPr sz="545">
                <a:latin typeface="Arial Narrow"/>
                <a:cs typeface="Arial Narrow"/>
              </a:rPr>
              <a:t>et</a:t>
            </a:r>
            <a:r>
              <a:rPr sz="545" spc="-10">
                <a:latin typeface="Arial Narrow"/>
                <a:cs typeface="Arial Narrow"/>
              </a:rPr>
              <a:t> </a:t>
            </a:r>
            <a:r>
              <a:rPr sz="545">
                <a:latin typeface="Arial Narrow"/>
                <a:cs typeface="Arial Narrow"/>
              </a:rPr>
              <a:t>al,</a:t>
            </a:r>
            <a:r>
              <a:rPr sz="545" spc="-10">
                <a:latin typeface="Arial Narrow"/>
                <a:cs typeface="Arial Narrow"/>
              </a:rPr>
              <a:t> </a:t>
            </a:r>
            <a:r>
              <a:rPr sz="545">
                <a:latin typeface="Arial Narrow"/>
                <a:cs typeface="Arial Narrow"/>
              </a:rPr>
              <a:t>“A</a:t>
            </a:r>
            <a:r>
              <a:rPr sz="545" spc="-14">
                <a:latin typeface="Arial Narrow"/>
                <a:cs typeface="Arial Narrow"/>
              </a:rPr>
              <a:t> </a:t>
            </a:r>
            <a:r>
              <a:rPr sz="545">
                <a:latin typeface="Arial Narrow"/>
                <a:cs typeface="Arial Narrow"/>
              </a:rPr>
              <a:t>Teaching</a:t>
            </a:r>
            <a:r>
              <a:rPr sz="545" spc="-10">
                <a:latin typeface="Arial Narrow"/>
                <a:cs typeface="Arial Narrow"/>
              </a:rPr>
              <a:t> </a:t>
            </a:r>
            <a:r>
              <a:rPr sz="545" spc="-7">
                <a:latin typeface="Arial Narrow"/>
                <a:cs typeface="Arial Narrow"/>
              </a:rPr>
              <a:t>Intervention</a:t>
            </a:r>
            <a:r>
              <a:rPr sz="545" spc="-10">
                <a:latin typeface="Arial Narrow"/>
                <a:cs typeface="Arial Narrow"/>
              </a:rPr>
              <a:t> </a:t>
            </a:r>
            <a:r>
              <a:rPr sz="545">
                <a:latin typeface="Arial Narrow"/>
                <a:cs typeface="Arial Narrow"/>
              </a:rPr>
              <a:t>that</a:t>
            </a:r>
            <a:r>
              <a:rPr sz="545" spc="-14">
                <a:latin typeface="Arial Narrow"/>
                <a:cs typeface="Arial Narrow"/>
              </a:rPr>
              <a:t> </a:t>
            </a:r>
            <a:r>
              <a:rPr sz="545">
                <a:latin typeface="Arial Narrow"/>
                <a:cs typeface="Arial Narrow"/>
              </a:rPr>
              <a:t>Increases</a:t>
            </a:r>
            <a:r>
              <a:rPr sz="545" spc="-10">
                <a:latin typeface="Arial Narrow"/>
                <a:cs typeface="Arial Narrow"/>
              </a:rPr>
              <a:t> </a:t>
            </a:r>
            <a:r>
              <a:rPr sz="545">
                <a:latin typeface="Arial Narrow"/>
                <a:cs typeface="Arial Narrow"/>
              </a:rPr>
              <a:t>Underserved</a:t>
            </a:r>
            <a:r>
              <a:rPr sz="545" spc="-10">
                <a:latin typeface="Arial Narrow"/>
                <a:cs typeface="Arial Narrow"/>
              </a:rPr>
              <a:t> </a:t>
            </a:r>
            <a:r>
              <a:rPr sz="545">
                <a:latin typeface="Arial Narrow"/>
                <a:cs typeface="Arial Narrow"/>
              </a:rPr>
              <a:t>College</a:t>
            </a:r>
            <a:r>
              <a:rPr sz="545" spc="-14">
                <a:latin typeface="Arial Narrow"/>
                <a:cs typeface="Arial Narrow"/>
              </a:rPr>
              <a:t> </a:t>
            </a:r>
            <a:r>
              <a:rPr sz="545">
                <a:latin typeface="Arial Narrow"/>
                <a:cs typeface="Arial Narrow"/>
              </a:rPr>
              <a:t>Students’</a:t>
            </a:r>
            <a:r>
              <a:rPr sz="545" spc="-14">
                <a:latin typeface="Arial Narrow"/>
                <a:cs typeface="Arial Narrow"/>
              </a:rPr>
              <a:t> </a:t>
            </a:r>
            <a:r>
              <a:rPr sz="545">
                <a:latin typeface="Arial Narrow"/>
                <a:cs typeface="Arial Narrow"/>
              </a:rPr>
              <a:t>Success.”</a:t>
            </a:r>
            <a:r>
              <a:rPr sz="545" spc="-10">
                <a:latin typeface="Arial Narrow"/>
                <a:cs typeface="Arial Narrow"/>
              </a:rPr>
              <a:t> </a:t>
            </a:r>
            <a:r>
              <a:rPr sz="545" i="1">
                <a:latin typeface="Arial Narrow"/>
                <a:cs typeface="Arial Narrow"/>
              </a:rPr>
              <a:t>Peer</a:t>
            </a:r>
            <a:r>
              <a:rPr sz="545" i="1" spc="-10">
                <a:latin typeface="Arial Narrow"/>
                <a:cs typeface="Arial Narrow"/>
              </a:rPr>
              <a:t> </a:t>
            </a:r>
            <a:r>
              <a:rPr sz="545" i="1">
                <a:latin typeface="Arial Narrow"/>
                <a:cs typeface="Arial Narrow"/>
              </a:rPr>
              <a:t>Review</a:t>
            </a:r>
            <a:r>
              <a:rPr sz="545" i="1" spc="-10">
                <a:latin typeface="Arial Narrow"/>
                <a:cs typeface="Arial Narrow"/>
              </a:rPr>
              <a:t> </a:t>
            </a:r>
            <a:r>
              <a:rPr sz="545">
                <a:latin typeface="Arial Narrow"/>
                <a:cs typeface="Arial Narrow"/>
              </a:rPr>
              <a:t>18,1/2</a:t>
            </a:r>
            <a:r>
              <a:rPr sz="545" spc="-10">
                <a:latin typeface="Arial Narrow"/>
                <a:cs typeface="Arial Narrow"/>
              </a:rPr>
              <a:t> </a:t>
            </a:r>
            <a:r>
              <a:rPr sz="545">
                <a:latin typeface="Arial Narrow"/>
                <a:cs typeface="Arial Narrow"/>
              </a:rPr>
              <a:t>(Winter/Spring</a:t>
            </a:r>
            <a:r>
              <a:rPr sz="545" spc="-10">
                <a:latin typeface="Arial Narrow"/>
                <a:cs typeface="Arial Narrow"/>
              </a:rPr>
              <a:t> </a:t>
            </a:r>
            <a:r>
              <a:rPr sz="545" spc="-7">
                <a:latin typeface="Arial Narrow"/>
                <a:cs typeface="Arial Narrow"/>
              </a:rPr>
              <a:t>2016).</a:t>
            </a:r>
            <a:endParaRPr sz="545">
              <a:latin typeface="Arial Narrow"/>
              <a:cs typeface="Arial Narrow"/>
            </a:endParaRPr>
          </a:p>
          <a:p>
            <a:pPr>
              <a:spcBef>
                <a:spcPts val="296"/>
              </a:spcBef>
            </a:pPr>
            <a:endParaRPr sz="545">
              <a:latin typeface="Arial Narrow"/>
              <a:cs typeface="Arial Narrow"/>
            </a:endParaRPr>
          </a:p>
          <a:p>
            <a:pPr marL="3683479" marR="12122">
              <a:lnSpc>
                <a:spcPct val="101200"/>
              </a:lnSpc>
            </a:pPr>
            <a:r>
              <a:rPr sz="580">
                <a:latin typeface="Arial Narrow"/>
                <a:cs typeface="Arial Narrow"/>
              </a:rPr>
              <a:t>©</a:t>
            </a:r>
            <a:r>
              <a:rPr sz="580" spc="65">
                <a:latin typeface="Arial Narrow"/>
                <a:cs typeface="Arial Narrow"/>
              </a:rPr>
              <a:t> </a:t>
            </a:r>
            <a:r>
              <a:rPr sz="580">
                <a:latin typeface="Arial Narrow"/>
                <a:cs typeface="Arial Narrow"/>
              </a:rPr>
              <a:t>2013</a:t>
            </a:r>
            <a:r>
              <a:rPr sz="580" spc="65">
                <a:latin typeface="Arial Narrow"/>
                <a:cs typeface="Arial Narrow"/>
              </a:rPr>
              <a:t> </a:t>
            </a:r>
            <a:r>
              <a:rPr sz="580">
                <a:latin typeface="Arial Narrow"/>
                <a:cs typeface="Arial Narrow"/>
              </a:rPr>
              <a:t>Mary-Ann</a:t>
            </a:r>
            <a:r>
              <a:rPr sz="580" spc="65">
                <a:latin typeface="Arial Narrow"/>
                <a:cs typeface="Arial Narrow"/>
              </a:rPr>
              <a:t> </a:t>
            </a:r>
            <a:r>
              <a:rPr sz="580" spc="-7">
                <a:latin typeface="Arial Narrow"/>
                <a:cs typeface="Arial Narrow"/>
              </a:rPr>
              <a:t>Winkelmes</a:t>
            </a:r>
            <a:r>
              <a:rPr sz="580" spc="341">
                <a:latin typeface="Arial Narrow"/>
                <a:cs typeface="Arial Narrow"/>
              </a:rPr>
              <a:t> </a:t>
            </a:r>
            <a:r>
              <a:rPr sz="580">
                <a:latin typeface="Arial Narrow"/>
                <a:cs typeface="Arial Narrow"/>
              </a:rPr>
              <a:t>Principal</a:t>
            </a:r>
            <a:r>
              <a:rPr sz="580" spc="95">
                <a:latin typeface="Arial Narrow"/>
                <a:cs typeface="Arial Narrow"/>
              </a:rPr>
              <a:t> </a:t>
            </a:r>
            <a:r>
              <a:rPr sz="580" spc="-7">
                <a:latin typeface="Arial Narrow"/>
                <a:cs typeface="Arial Narrow"/>
              </a:rPr>
              <a:t>Investigator</a:t>
            </a:r>
            <a:endParaRPr sz="580">
              <a:latin typeface="Arial Narrow"/>
              <a:cs typeface="Arial Narrow"/>
            </a:endParaRPr>
          </a:p>
        </p:txBody>
      </p:sp>
    </p:spTree>
    <p:extLst>
      <p:ext uri="{BB962C8B-B14F-4D97-AF65-F5344CB8AC3E}">
        <p14:creationId xmlns:p14="http://schemas.microsoft.com/office/powerpoint/2010/main" val="17331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EBAD-12E8-2EE9-C625-A423E7EE4913}"/>
              </a:ext>
            </a:extLst>
          </p:cNvPr>
          <p:cNvSpPr>
            <a:spLocks noGrp="1"/>
          </p:cNvSpPr>
          <p:nvPr>
            <p:ph type="title"/>
          </p:nvPr>
        </p:nvSpPr>
        <p:spPr>
          <a:xfrm>
            <a:off x="723900" y="2038432"/>
            <a:ext cx="7837431" cy="2281187"/>
          </a:xfrm>
        </p:spPr>
        <p:txBody>
          <a:bodyPr/>
          <a:lstStyle/>
          <a:p>
            <a:r>
              <a:rPr lang="en-US" dirty="0">
                <a:latin typeface="Source Sans Pro Black"/>
                <a:ea typeface="Source Sans Pro Black"/>
              </a:rPr>
              <a:t>Assessment</a:t>
            </a:r>
            <a:endParaRPr lang="en-US" dirty="0">
              <a:ea typeface="Source Sans Pro Black"/>
            </a:endParaRPr>
          </a:p>
        </p:txBody>
      </p:sp>
    </p:spTree>
    <p:extLst>
      <p:ext uri="{BB962C8B-B14F-4D97-AF65-F5344CB8AC3E}">
        <p14:creationId xmlns:p14="http://schemas.microsoft.com/office/powerpoint/2010/main" val="2568163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cycle showing practice leading to assessment leading to feedback, and back to practice again.">
            <a:extLst>
              <a:ext uri="{FF2B5EF4-FFF2-40B4-BE49-F238E27FC236}">
                <a16:creationId xmlns:a16="http://schemas.microsoft.com/office/drawing/2014/main" id="{53E78C05-BEFD-42F1-B2EB-7D7721C56A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45872" y="1774686"/>
            <a:ext cx="4470740" cy="4453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3A55E8-48FE-4FDA-A169-C76E11F81831}"/>
              </a:ext>
            </a:extLst>
          </p:cNvPr>
          <p:cNvSpPr>
            <a:spLocks noGrp="1"/>
          </p:cNvSpPr>
          <p:nvPr>
            <p:ph type="title"/>
          </p:nvPr>
        </p:nvSpPr>
        <p:spPr>
          <a:xfrm>
            <a:off x="838200" y="156406"/>
            <a:ext cx="10515600" cy="1325563"/>
          </a:xfrm>
        </p:spPr>
        <p:txBody>
          <a:bodyPr/>
          <a:lstStyle/>
          <a:p>
            <a:r>
              <a:rPr lang="en-US" b="1" dirty="0">
                <a:solidFill>
                  <a:schemeClr val="tx2"/>
                </a:solidFill>
                <a:latin typeface="Source Sans Pro" panose="020B0503030403020204" pitchFamily="34" charset="0"/>
                <a:ea typeface="Source Sans Pro" panose="020B0503030403020204" pitchFamily="34" charset="0"/>
              </a:rPr>
              <a:t>Cycle of Practice and Feedback</a:t>
            </a:r>
          </a:p>
        </p:txBody>
      </p:sp>
      <p:cxnSp>
        <p:nvCxnSpPr>
          <p:cNvPr id="8" name="Straight Connector 7">
            <a:extLst>
              <a:ext uri="{FF2B5EF4-FFF2-40B4-BE49-F238E27FC236}">
                <a16:creationId xmlns:a16="http://schemas.microsoft.com/office/drawing/2014/main" id="{9EF09844-9056-4407-B069-CB35446D4C43}"/>
              </a:ext>
              <a:ext uri="{C183D7F6-B498-43B3-948B-1728B52AA6E4}">
                <adec:decorative xmlns:adec="http://schemas.microsoft.com/office/drawing/2017/decorative" val="1"/>
              </a:ext>
            </a:extLst>
          </p:cNvPr>
          <p:cNvCxnSpPr>
            <a:cxnSpLocks/>
          </p:cNvCxnSpPr>
          <p:nvPr/>
        </p:nvCxnSpPr>
        <p:spPr>
          <a:xfrm>
            <a:off x="450874" y="1042838"/>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Rounded Corners 5">
            <a:extLst>
              <a:ext uri="{FF2B5EF4-FFF2-40B4-BE49-F238E27FC236}">
                <a16:creationId xmlns:a16="http://schemas.microsoft.com/office/drawing/2014/main" id="{F708C8F7-ED9B-4D65-87AE-BD99C4D363B8}"/>
              </a:ext>
            </a:extLst>
          </p:cNvPr>
          <p:cNvSpPr/>
          <p:nvPr/>
        </p:nvSpPr>
        <p:spPr>
          <a:xfrm>
            <a:off x="1237196" y="1715549"/>
            <a:ext cx="2674374" cy="92740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Encounter material</a:t>
            </a:r>
          </a:p>
        </p:txBody>
      </p:sp>
      <p:sp>
        <p:nvSpPr>
          <p:cNvPr id="7" name="Arrow: Right 6" descr="Arrow pointing from &quot;encounter material&quot; to &quot;practice&quot;.">
            <a:extLst>
              <a:ext uri="{FF2B5EF4-FFF2-40B4-BE49-F238E27FC236}">
                <a16:creationId xmlns:a16="http://schemas.microsoft.com/office/drawing/2014/main" id="{4F7F528C-5398-4AF3-B050-FD7FD79907C9}"/>
              </a:ext>
            </a:extLst>
          </p:cNvPr>
          <p:cNvSpPr/>
          <p:nvPr/>
        </p:nvSpPr>
        <p:spPr>
          <a:xfrm>
            <a:off x="4145872" y="1935332"/>
            <a:ext cx="1100831" cy="426128"/>
          </a:xfrm>
          <a:prstGeom prst="rightArrow">
            <a:avLst/>
          </a:prstGeom>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Content Placeholder 4" descr="A cycle showing practice leading to assessment leading to feedback, and back to practice again.">
            <a:extLst>
              <a:ext uri="{FF2B5EF4-FFF2-40B4-BE49-F238E27FC236}">
                <a16:creationId xmlns:a16="http://schemas.microsoft.com/office/drawing/2014/main" id="{5992AF6C-779E-4259-A856-03051B1D9825}"/>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p:pic>
      <p:cxnSp>
        <p:nvCxnSpPr>
          <p:cNvPr id="10" name="Straight Arrow Connector 9" descr="Arrow pointing from descriptive text about assessment to &quot;observed performance,&quot; indicating that one observes student performance by giving assessments.">
            <a:extLst>
              <a:ext uri="{FF2B5EF4-FFF2-40B4-BE49-F238E27FC236}">
                <a16:creationId xmlns:a16="http://schemas.microsoft.com/office/drawing/2014/main" id="{AF9D694A-2913-45CF-BE79-905F631ED973}"/>
              </a:ext>
            </a:extLst>
          </p:cNvPr>
          <p:cNvCxnSpPr>
            <a:cxnSpLocks/>
          </p:cNvCxnSpPr>
          <p:nvPr/>
        </p:nvCxnSpPr>
        <p:spPr>
          <a:xfrm flipH="1">
            <a:off x="8616612" y="5018869"/>
            <a:ext cx="904210" cy="1750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642CC3D-8179-40FA-AE59-FDFFD620B4AA}"/>
              </a:ext>
            </a:extLst>
          </p:cNvPr>
          <p:cNvSpPr txBox="1"/>
          <p:nvPr/>
        </p:nvSpPr>
        <p:spPr>
          <a:xfrm>
            <a:off x="9607685" y="4783715"/>
            <a:ext cx="2274389" cy="1569660"/>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Assessment:</a:t>
            </a:r>
          </a:p>
          <a:p>
            <a:r>
              <a:rPr lang="en-US" sz="2400" dirty="0">
                <a:latin typeface="Source Sans Pro" panose="020B0503030403020204" pitchFamily="34" charset="0"/>
                <a:ea typeface="Source Sans Pro" panose="020B0503030403020204" pitchFamily="34" charset="0"/>
              </a:rPr>
              <a:t>Can be </a:t>
            </a:r>
            <a:r>
              <a:rPr lang="en-US" sz="2400" dirty="0">
                <a:solidFill>
                  <a:srgbClr val="FF0000"/>
                </a:solidFill>
                <a:latin typeface="Source Sans Pro" panose="020B0503030403020204" pitchFamily="34" charset="0"/>
                <a:ea typeface="Source Sans Pro" panose="020B0503030403020204" pitchFamily="34" charset="0"/>
              </a:rPr>
              <a:t>Formative</a:t>
            </a:r>
            <a:r>
              <a:rPr lang="en-US" sz="2400" dirty="0">
                <a:latin typeface="Source Sans Pro" panose="020B0503030403020204" pitchFamily="34" charset="0"/>
                <a:ea typeface="Source Sans Pro" panose="020B0503030403020204" pitchFamily="34" charset="0"/>
              </a:rPr>
              <a:t> or </a:t>
            </a:r>
            <a:r>
              <a:rPr lang="en-US" sz="2400" dirty="0">
                <a:solidFill>
                  <a:srgbClr val="FF0000"/>
                </a:solidFill>
                <a:latin typeface="Source Sans Pro" panose="020B0503030403020204" pitchFamily="34" charset="0"/>
                <a:ea typeface="Source Sans Pro" panose="020B0503030403020204" pitchFamily="34" charset="0"/>
              </a:rPr>
              <a:t>Summative</a:t>
            </a:r>
            <a:r>
              <a:rPr lang="en-US" sz="2400" dirty="0">
                <a:latin typeface="Source Sans Pro" panose="020B0503030403020204" pitchFamily="34" charset="0"/>
                <a:ea typeface="Source Sans Pro" panose="020B0503030403020204" pitchFamily="34" charset="0"/>
              </a:rPr>
              <a:t>.</a:t>
            </a:r>
          </a:p>
        </p:txBody>
      </p:sp>
      <p:sp>
        <p:nvSpPr>
          <p:cNvPr id="17" name="TextBox 16">
            <a:extLst>
              <a:ext uri="{FF2B5EF4-FFF2-40B4-BE49-F238E27FC236}">
                <a16:creationId xmlns:a16="http://schemas.microsoft.com/office/drawing/2014/main" id="{2ABC3E1A-748A-46B4-B9B8-2C16E9BC8747}"/>
              </a:ext>
            </a:extLst>
          </p:cNvPr>
          <p:cNvSpPr txBox="1"/>
          <p:nvPr/>
        </p:nvSpPr>
        <p:spPr>
          <a:xfrm>
            <a:off x="111760" y="6492875"/>
            <a:ext cx="6096000" cy="246221"/>
          </a:xfrm>
          <a:prstGeom prst="rect">
            <a:avLst/>
          </a:prstGeom>
          <a:noFill/>
        </p:spPr>
        <p:txBody>
          <a:bodyPr wrap="square">
            <a:spAutoFit/>
          </a:bodyPr>
          <a:lstStyle/>
          <a:p>
            <a:r>
              <a:rPr lang="en-US" sz="1000" dirty="0"/>
              <a:t>https://ecampusontario.pressbooks.pub/ticl/chapter/10-2-importance-of-feedback/</a:t>
            </a:r>
          </a:p>
        </p:txBody>
      </p:sp>
    </p:spTree>
    <p:extLst>
      <p:ext uri="{BB962C8B-B14F-4D97-AF65-F5344CB8AC3E}">
        <p14:creationId xmlns:p14="http://schemas.microsoft.com/office/powerpoint/2010/main" val="477710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91DEC-7D98-473F-881E-2707136DDADC}"/>
              </a:ext>
            </a:extLst>
          </p:cNvPr>
          <p:cNvSpPr>
            <a:spLocks noGrp="1"/>
          </p:cNvSpPr>
          <p:nvPr>
            <p:ph type="title"/>
          </p:nvPr>
        </p:nvSpPr>
        <p:spPr>
          <a:xfrm>
            <a:off x="779744" y="167645"/>
            <a:ext cx="10515600" cy="1325563"/>
          </a:xfrm>
        </p:spPr>
        <p:txBody>
          <a:bodyPr/>
          <a:lstStyle/>
          <a:p>
            <a:r>
              <a:rPr lang="en-US" b="1" dirty="0">
                <a:solidFill>
                  <a:schemeClr val="tx2"/>
                </a:solidFill>
                <a:latin typeface="Source Sans Pro" panose="020B0503030403020204" pitchFamily="34" charset="0"/>
                <a:ea typeface="Source Sans Pro" panose="020B0503030403020204" pitchFamily="34" charset="0"/>
              </a:rPr>
              <a:t>Types of Assessment</a:t>
            </a:r>
          </a:p>
        </p:txBody>
      </p:sp>
      <p:cxnSp>
        <p:nvCxnSpPr>
          <p:cNvPr id="15" name="Straight Connector 14">
            <a:extLst>
              <a:ext uri="{FF2B5EF4-FFF2-40B4-BE49-F238E27FC236}">
                <a16:creationId xmlns:a16="http://schemas.microsoft.com/office/drawing/2014/main" id="{2FF58842-8073-4ED3-B16F-3B73C88BA455}"/>
              </a:ext>
              <a:ext uri="{C183D7F6-B498-43B3-948B-1728B52AA6E4}">
                <adec:decorative xmlns:adec="http://schemas.microsoft.com/office/drawing/2017/decorative" val="1"/>
              </a:ext>
            </a:extLst>
          </p:cNvPr>
          <p:cNvCxnSpPr>
            <a:cxnSpLocks/>
          </p:cNvCxnSpPr>
          <p:nvPr/>
        </p:nvCxnSpPr>
        <p:spPr>
          <a:xfrm>
            <a:off x="450874" y="930903"/>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17" name="Rectangle 16">
            <a:extLst>
              <a:ext uri="{FF2B5EF4-FFF2-40B4-BE49-F238E27FC236}">
                <a16:creationId xmlns:a16="http://schemas.microsoft.com/office/drawing/2014/main" id="{3CEAA255-5157-4635-BF89-F1F43830952D}"/>
              </a:ext>
              <a:ext uri="{C183D7F6-B498-43B3-948B-1728B52AA6E4}">
                <adec:decorative xmlns:adec="http://schemas.microsoft.com/office/drawing/2017/decorative" val="1"/>
              </a:ext>
            </a:extLst>
          </p:cNvPr>
          <p:cNvSpPr/>
          <p:nvPr/>
        </p:nvSpPr>
        <p:spPr>
          <a:xfrm>
            <a:off x="896656" y="1385549"/>
            <a:ext cx="4793942" cy="5299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7F8D2D-7F75-4CF8-B5A3-5FE6324D0B11}"/>
              </a:ext>
              <a:ext uri="{C183D7F6-B498-43B3-948B-1728B52AA6E4}">
                <adec:decorative xmlns:adec="http://schemas.microsoft.com/office/drawing/2017/decorative" val="1"/>
              </a:ext>
            </a:extLst>
          </p:cNvPr>
          <p:cNvSpPr/>
          <p:nvPr/>
        </p:nvSpPr>
        <p:spPr>
          <a:xfrm>
            <a:off x="6504876" y="1385549"/>
            <a:ext cx="4793942" cy="5299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24514FC-E447-4A67-AECA-9085E887481E}"/>
              </a:ext>
              <a:ext uri="{C183D7F6-B498-43B3-948B-1728B52AA6E4}">
                <adec:decorative xmlns:adec="http://schemas.microsoft.com/office/drawing/2017/decorative" val="0"/>
              </a:ext>
            </a:extLst>
          </p:cNvPr>
          <p:cNvSpPr>
            <a:spLocks noGrp="1"/>
          </p:cNvSpPr>
          <p:nvPr>
            <p:ph type="body" idx="1"/>
          </p:nvPr>
        </p:nvSpPr>
        <p:spPr>
          <a:xfrm>
            <a:off x="1138464" y="1405955"/>
            <a:ext cx="5157787" cy="823912"/>
          </a:xfrm>
        </p:spPr>
        <p:txBody>
          <a:bodyPr>
            <a:normAutofit fontScale="70000" lnSpcReduction="20000"/>
          </a:bodyPr>
          <a:lstStyle/>
          <a:p>
            <a:r>
              <a:rPr lang="en-US" sz="4000"/>
              <a:t>Formative</a:t>
            </a:r>
          </a:p>
          <a:p>
            <a:r>
              <a:rPr lang="en-US" sz="2900"/>
              <a:t>Helps students learn and practice</a:t>
            </a:r>
          </a:p>
        </p:txBody>
      </p:sp>
      <p:graphicFrame>
        <p:nvGraphicFramePr>
          <p:cNvPr id="7" name="Diagram 6" descr="Formative assessment facts:&#10;1. Happens throughout the course.&#10;2. Identifies gaps and improves learning.&#10;3. Focuses on the process of learning, not the final result.">
            <a:extLst>
              <a:ext uri="{FF2B5EF4-FFF2-40B4-BE49-F238E27FC236}">
                <a16:creationId xmlns:a16="http://schemas.microsoft.com/office/drawing/2014/main" id="{C3B5C546-6382-4D69-8959-02C12F5BB727}"/>
              </a:ext>
            </a:extLst>
          </p:cNvPr>
          <p:cNvGraphicFramePr/>
          <p:nvPr>
            <p:extLst>
              <p:ext uri="{D42A27DB-BD31-4B8C-83A1-F6EECF244321}">
                <p14:modId xmlns:p14="http://schemas.microsoft.com/office/powerpoint/2010/main" val="2078866254"/>
              </p:ext>
            </p:extLst>
          </p:nvPr>
        </p:nvGraphicFramePr>
        <p:xfrm>
          <a:off x="1141641" y="2505075"/>
          <a:ext cx="4262268" cy="3439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060E1CD7-0750-4FA5-939F-1CCEDADBB805}"/>
              </a:ext>
              <a:ext uri="{C183D7F6-B498-43B3-948B-1728B52AA6E4}">
                <adec:decorative xmlns:adec="http://schemas.microsoft.com/office/drawing/2017/decorative" val="0"/>
              </a:ext>
            </a:extLst>
          </p:cNvPr>
          <p:cNvSpPr txBox="1"/>
          <p:nvPr/>
        </p:nvSpPr>
        <p:spPr>
          <a:xfrm>
            <a:off x="1769215" y="6004360"/>
            <a:ext cx="34687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a:ln>
                  <a:noFill/>
                </a:ln>
                <a:solidFill>
                  <a:prstClr val="black"/>
                </a:solidFill>
                <a:effectLst/>
                <a:uLnTx/>
                <a:uFillTx/>
                <a:latin typeface="Calibri" panose="020F0502020204030204"/>
                <a:ea typeface="+mn-ea"/>
                <a:cs typeface="+mn-cs"/>
              </a:rPr>
              <a:t>More feedback needed</a:t>
            </a:r>
          </a:p>
        </p:txBody>
      </p:sp>
      <p:sp>
        <p:nvSpPr>
          <p:cNvPr id="5" name="Text Placeholder 4">
            <a:extLst>
              <a:ext uri="{FF2B5EF4-FFF2-40B4-BE49-F238E27FC236}">
                <a16:creationId xmlns:a16="http://schemas.microsoft.com/office/drawing/2014/main" id="{F7EF5F0A-8AA2-4180-AC40-09615EB5FB05}"/>
              </a:ext>
            </a:extLst>
          </p:cNvPr>
          <p:cNvSpPr>
            <a:spLocks noGrp="1"/>
          </p:cNvSpPr>
          <p:nvPr>
            <p:ph type="body" sz="quarter" idx="3"/>
          </p:nvPr>
        </p:nvSpPr>
        <p:spPr>
          <a:xfrm>
            <a:off x="6794140" y="1397138"/>
            <a:ext cx="4379650" cy="1027248"/>
          </a:xfrm>
        </p:spPr>
        <p:txBody>
          <a:bodyPr>
            <a:normAutofit fontScale="70000" lnSpcReduction="20000"/>
          </a:bodyPr>
          <a:lstStyle/>
          <a:p>
            <a:r>
              <a:rPr lang="en-US" sz="4000"/>
              <a:t>Summative</a:t>
            </a:r>
          </a:p>
          <a:p>
            <a:r>
              <a:rPr lang="en-US" sz="2900"/>
              <a:t>Final assessment of progress toward learning objectives</a:t>
            </a:r>
          </a:p>
        </p:txBody>
      </p:sp>
      <p:graphicFrame>
        <p:nvGraphicFramePr>
          <p:cNvPr id="10" name="Diagram 9" descr="Summative assessment1. Happens at the end of an instructional period&#10;2. Collect evidence of student knowledge and skills&#10;3. Focuses on end result">
            <a:extLst>
              <a:ext uri="{FF2B5EF4-FFF2-40B4-BE49-F238E27FC236}">
                <a16:creationId xmlns:a16="http://schemas.microsoft.com/office/drawing/2014/main" id="{7E5E06F8-FFC5-41EA-A28C-413987BC45F9}"/>
              </a:ext>
            </a:extLst>
          </p:cNvPr>
          <p:cNvGraphicFramePr/>
          <p:nvPr/>
        </p:nvGraphicFramePr>
        <p:xfrm>
          <a:off x="6770713" y="2505074"/>
          <a:ext cx="4262268" cy="34395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a:extLst>
              <a:ext uri="{FF2B5EF4-FFF2-40B4-BE49-F238E27FC236}">
                <a16:creationId xmlns:a16="http://schemas.microsoft.com/office/drawing/2014/main" id="{5F6B4A74-3F09-4424-B3DB-45C25CE0629B}"/>
              </a:ext>
            </a:extLst>
          </p:cNvPr>
          <p:cNvSpPr txBox="1"/>
          <p:nvPr/>
        </p:nvSpPr>
        <p:spPr>
          <a:xfrm>
            <a:off x="7564224" y="5990962"/>
            <a:ext cx="34687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a:ln>
                  <a:noFill/>
                </a:ln>
                <a:solidFill>
                  <a:prstClr val="black"/>
                </a:solidFill>
                <a:effectLst/>
                <a:uLnTx/>
                <a:uFillTx/>
                <a:latin typeface="Calibri" panose="020F0502020204030204"/>
                <a:ea typeface="+mn-ea"/>
                <a:cs typeface="+mn-cs"/>
              </a:rPr>
              <a:t>Less feedback needed</a:t>
            </a:r>
          </a:p>
        </p:txBody>
      </p:sp>
    </p:spTree>
    <p:extLst>
      <p:ext uri="{BB962C8B-B14F-4D97-AF65-F5344CB8AC3E}">
        <p14:creationId xmlns:p14="http://schemas.microsoft.com/office/powerpoint/2010/main" val="1094782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B965-DEC7-496C-B330-71F9C6013AA2}"/>
              </a:ext>
            </a:extLst>
          </p:cNvPr>
          <p:cNvSpPr>
            <a:spLocks noGrp="1"/>
          </p:cNvSpPr>
          <p:nvPr>
            <p:ph type="title"/>
          </p:nvPr>
        </p:nvSpPr>
        <p:spPr/>
        <p:txBody>
          <a:bodyPr/>
          <a:lstStyle/>
          <a:p>
            <a:r>
              <a:rPr lang="en-US" dirty="0"/>
              <a:t>Formative assessment: Examples</a:t>
            </a:r>
          </a:p>
        </p:txBody>
      </p:sp>
      <p:sp>
        <p:nvSpPr>
          <p:cNvPr id="11" name="Title 1">
            <a:extLst>
              <a:ext uri="{FF2B5EF4-FFF2-40B4-BE49-F238E27FC236}">
                <a16:creationId xmlns:a16="http://schemas.microsoft.com/office/drawing/2014/main" id="{E8774503-E1DE-486C-9E97-7C9FF51CF70A}"/>
              </a:ext>
            </a:extLst>
          </p:cNvPr>
          <p:cNvSpPr txBox="1">
            <a:spLocks/>
          </p:cNvSpPr>
          <p:nvPr/>
        </p:nvSpPr>
        <p:spPr>
          <a:xfrm>
            <a:off x="779744" y="167645"/>
            <a:ext cx="10515600" cy="1325563"/>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solidFill>
                <a:latin typeface="Source Sans Pro" panose="020B0503030403020204" pitchFamily="34" charset="0"/>
                <a:ea typeface="Source Sans Pro" panose="020B0503030403020204" pitchFamily="34" charset="0"/>
              </a:rPr>
              <a:t>Formative assessment: Examples</a:t>
            </a:r>
          </a:p>
        </p:txBody>
      </p:sp>
      <p:cxnSp>
        <p:nvCxnSpPr>
          <p:cNvPr id="8" name="Straight Connector 7">
            <a:extLst>
              <a:ext uri="{FF2B5EF4-FFF2-40B4-BE49-F238E27FC236}">
                <a16:creationId xmlns:a16="http://schemas.microsoft.com/office/drawing/2014/main" id="{77A50943-0C70-4C00-BBE6-37CD9E489489}"/>
              </a:ext>
              <a:ext uri="{C183D7F6-B498-43B3-948B-1728B52AA6E4}">
                <adec:decorative xmlns:adec="http://schemas.microsoft.com/office/drawing/2017/decorative" val="1"/>
              </a:ext>
            </a:extLst>
          </p:cNvPr>
          <p:cNvCxnSpPr>
            <a:cxnSpLocks/>
          </p:cNvCxnSpPr>
          <p:nvPr/>
        </p:nvCxnSpPr>
        <p:spPr>
          <a:xfrm>
            <a:off x="450874" y="930903"/>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Content Placeholder 2">
            <a:extLst>
              <a:ext uri="{FF2B5EF4-FFF2-40B4-BE49-F238E27FC236}">
                <a16:creationId xmlns:a16="http://schemas.microsoft.com/office/drawing/2014/main" id="{4C14160E-609F-46F4-AA33-3DDFCC96BAE4}"/>
              </a:ext>
            </a:extLst>
          </p:cNvPr>
          <p:cNvSpPr txBox="1">
            <a:spLocks/>
          </p:cNvSpPr>
          <p:nvPr/>
        </p:nvSpPr>
        <p:spPr>
          <a:xfrm>
            <a:off x="609600" y="1692879"/>
            <a:ext cx="4155440" cy="43516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en-US" sz="3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Usually low-stakes, relatively frequent</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Poll questions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dirty="0">
                <a:solidFill>
                  <a:prstClr val="black"/>
                </a:solidFill>
                <a:latin typeface="Source Sans Pro" panose="020B0503030403020204" pitchFamily="34" charset="0"/>
                <a:ea typeface="Source Sans Pro" panose="020B0503030403020204" pitchFamily="34" charset="0"/>
              </a:rPr>
              <a:t>Low-stakes quizzes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dirty="0">
                <a:solidFill>
                  <a:prstClr val="black"/>
                </a:solidFill>
                <a:latin typeface="Source Sans Pro" panose="020B0503030403020204" pitchFamily="34" charset="0"/>
                <a:ea typeface="Source Sans Pro" panose="020B0503030403020204" pitchFamily="34" charset="0"/>
              </a:rPr>
              <a:t>Think-pair-share</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dirty="0">
                <a:solidFill>
                  <a:prstClr val="black"/>
                </a:solidFill>
                <a:latin typeface="Source Sans Pro" panose="020B0503030403020204" pitchFamily="34" charset="0"/>
                <a:ea typeface="Source Sans Pro" panose="020B0503030403020204" pitchFamily="34" charset="0"/>
              </a:rPr>
              <a:t>Minute paper</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dirty="0">
                <a:solidFill>
                  <a:prstClr val="black"/>
                </a:solidFill>
                <a:latin typeface="Source Sans Pro" panose="020B0503030403020204" pitchFamily="34" charset="0"/>
                <a:ea typeface="Source Sans Pro" panose="020B0503030403020204" pitchFamily="34" charset="0"/>
              </a:rPr>
              <a:t>Muddiest point</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dirty="0">
                <a:solidFill>
                  <a:prstClr val="black"/>
                </a:solidFill>
                <a:latin typeface="Source Sans Pro" panose="020B0503030403020204" pitchFamily="34" charset="0"/>
                <a:ea typeface="Source Sans Pro" panose="020B0503030403020204" pitchFamily="34" charset="0"/>
              </a:rPr>
              <a:t>Exit ticket</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dirty="0">
                <a:solidFill>
                  <a:prstClr val="black"/>
                </a:solidFill>
                <a:latin typeface="Source Sans Pro" panose="020B0503030403020204" pitchFamily="34" charset="0"/>
                <a:ea typeface="Source Sans Pro" panose="020B0503030403020204" pitchFamily="34" charset="0"/>
              </a:rPr>
              <a:t>Reflections</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dirty="0">
                <a:solidFill>
                  <a:prstClr val="black"/>
                </a:solidFill>
                <a:latin typeface="Source Sans Pro" panose="020B0503030403020204" pitchFamily="34" charset="0"/>
                <a:ea typeface="Source Sans Pro" panose="020B0503030403020204" pitchFamily="34" charset="0"/>
              </a:rPr>
              <a:t>Etc.</a:t>
            </a:r>
          </a:p>
        </p:txBody>
      </p:sp>
      <p:pic>
        <p:nvPicPr>
          <p:cNvPr id="4" name="Picture 3" descr="A group of hands holding up colorful letters spelling the word &quot;feedback&quot;">
            <a:extLst>
              <a:ext uri="{FF2B5EF4-FFF2-40B4-BE49-F238E27FC236}">
                <a16:creationId xmlns:a16="http://schemas.microsoft.com/office/drawing/2014/main" id="{BA3BA327-918C-494D-8B35-FF4CD3C1BBAB}"/>
              </a:ext>
            </a:extLst>
          </p:cNvPr>
          <p:cNvPicPr>
            <a:picLocks noChangeAspect="1"/>
          </p:cNvPicPr>
          <p:nvPr/>
        </p:nvPicPr>
        <p:blipFill>
          <a:blip r:embed="rId2"/>
          <a:stretch>
            <a:fillRect/>
          </a:stretch>
        </p:blipFill>
        <p:spPr>
          <a:xfrm>
            <a:off x="4381500" y="1417638"/>
            <a:ext cx="7810500" cy="4381500"/>
          </a:xfrm>
          <a:prstGeom prst="rect">
            <a:avLst/>
          </a:prstGeom>
        </p:spPr>
      </p:pic>
      <p:sp>
        <p:nvSpPr>
          <p:cNvPr id="10" name="TextBox 9">
            <a:extLst>
              <a:ext uri="{FF2B5EF4-FFF2-40B4-BE49-F238E27FC236}">
                <a16:creationId xmlns:a16="http://schemas.microsoft.com/office/drawing/2014/main" id="{F6AEAEA5-1547-48AC-A992-87CB020193F6}"/>
              </a:ext>
            </a:extLst>
          </p:cNvPr>
          <p:cNvSpPr txBox="1"/>
          <p:nvPr/>
        </p:nvSpPr>
        <p:spPr>
          <a:xfrm>
            <a:off x="7501985" y="6478105"/>
            <a:ext cx="6098058" cy="261610"/>
          </a:xfrm>
          <a:prstGeom prst="rect">
            <a:avLst/>
          </a:prstGeom>
          <a:noFill/>
        </p:spPr>
        <p:txBody>
          <a:bodyPr wrap="square">
            <a:spAutoFit/>
          </a:bodyPr>
          <a:lstStyle/>
          <a:p>
            <a:r>
              <a:rPr lang="en-US" sz="1100"/>
              <a:t>https://elearningindustry.com/types-of-learner-feedback-tools-and-goals</a:t>
            </a:r>
          </a:p>
        </p:txBody>
      </p:sp>
      <p:sp>
        <p:nvSpPr>
          <p:cNvPr id="3" name="TextBox 2">
            <a:extLst>
              <a:ext uri="{FF2B5EF4-FFF2-40B4-BE49-F238E27FC236}">
                <a16:creationId xmlns:a16="http://schemas.microsoft.com/office/drawing/2014/main" id="{96134B64-4C63-4FC8-8347-0D9171A78E0F}"/>
              </a:ext>
              <a:ext uri="{C183D7F6-B498-43B3-948B-1728B52AA6E4}">
                <adec:decorative xmlns:adec="http://schemas.microsoft.com/office/drawing/2017/decorative" val="1"/>
              </a:ext>
            </a:extLst>
          </p:cNvPr>
          <p:cNvSpPr txBox="1"/>
          <p:nvPr/>
        </p:nvSpPr>
        <p:spPr>
          <a:xfrm>
            <a:off x="7524362" y="1766011"/>
            <a:ext cx="1524776" cy="707886"/>
          </a:xfrm>
          <a:prstGeom prst="rect">
            <a:avLst/>
          </a:prstGeom>
          <a:noFill/>
        </p:spPr>
        <p:txBody>
          <a:bodyPr wrap="none" rtlCol="0">
            <a:spAutoFit/>
          </a:bodyPr>
          <a:lstStyle/>
          <a:p>
            <a:r>
              <a:rPr lang="en-US" sz="4000" dirty="0">
                <a:solidFill>
                  <a:srgbClr val="8D1D58"/>
                </a:solidFill>
                <a:latin typeface="Source Sans Pro" panose="020B0503030403020204" pitchFamily="34" charset="0"/>
                <a:ea typeface="Source Sans Pro" panose="020B0503030403020204" pitchFamily="34" charset="0"/>
              </a:rPr>
              <a:t>(Wise)</a:t>
            </a:r>
          </a:p>
        </p:txBody>
      </p:sp>
    </p:spTree>
    <p:extLst>
      <p:ext uri="{BB962C8B-B14F-4D97-AF65-F5344CB8AC3E}">
        <p14:creationId xmlns:p14="http://schemas.microsoft.com/office/powerpoint/2010/main" val="34438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B965-DEC7-496C-B330-71F9C6013AA2}"/>
              </a:ext>
            </a:extLst>
          </p:cNvPr>
          <p:cNvSpPr>
            <a:spLocks noGrp="1"/>
          </p:cNvSpPr>
          <p:nvPr>
            <p:ph type="title"/>
          </p:nvPr>
        </p:nvSpPr>
        <p:spPr>
          <a:xfrm>
            <a:off x="838200" y="557188"/>
            <a:ext cx="10515600" cy="1133499"/>
          </a:xfrm>
        </p:spPr>
        <p:txBody>
          <a:bodyPr>
            <a:normAutofit/>
          </a:bodyPr>
          <a:lstStyle/>
          <a:p>
            <a:r>
              <a:rPr lang="en-US" b="1" dirty="0">
                <a:solidFill>
                  <a:schemeClr val="tx2"/>
                </a:solidFill>
                <a:latin typeface="Source Sans Pro" panose="020B0503030403020204" pitchFamily="34" charset="0"/>
                <a:ea typeface="Source Sans Pro" panose="020B0503030403020204" pitchFamily="34" charset="0"/>
              </a:rPr>
              <a:t>Summative assessment: Examples</a:t>
            </a:r>
          </a:p>
        </p:txBody>
      </p:sp>
      <p:cxnSp>
        <p:nvCxnSpPr>
          <p:cNvPr id="8" name="Straight Connector 7">
            <a:extLst>
              <a:ext uri="{FF2B5EF4-FFF2-40B4-BE49-F238E27FC236}">
                <a16:creationId xmlns:a16="http://schemas.microsoft.com/office/drawing/2014/main" id="{2439184C-34CD-4B92-9967-D8ACBC0048C1}"/>
              </a:ext>
              <a:ext uri="{C183D7F6-B498-43B3-948B-1728B52AA6E4}">
                <adec:decorative xmlns:adec="http://schemas.microsoft.com/office/drawing/2017/decorative" val="1"/>
              </a:ext>
            </a:extLst>
          </p:cNvPr>
          <p:cNvCxnSpPr>
            <a:cxnSpLocks/>
          </p:cNvCxnSpPr>
          <p:nvPr/>
        </p:nvCxnSpPr>
        <p:spPr>
          <a:xfrm>
            <a:off x="450874" y="1300554"/>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Content Placeholder 2">
            <a:extLst>
              <a:ext uri="{FF2B5EF4-FFF2-40B4-BE49-F238E27FC236}">
                <a16:creationId xmlns:a16="http://schemas.microsoft.com/office/drawing/2014/main" id="{4C14160E-609F-46F4-AA33-3DDFCC96BAE4}"/>
              </a:ext>
            </a:extLst>
          </p:cNvPr>
          <p:cNvSpPr txBox="1">
            <a:spLocks/>
          </p:cNvSpPr>
          <p:nvPr/>
        </p:nvSpPr>
        <p:spPr>
          <a:xfrm>
            <a:off x="725383" y="1570204"/>
            <a:ext cx="4663439" cy="3987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32104">
              <a:spcBef>
                <a:spcPts val="910"/>
              </a:spcBef>
              <a:buNone/>
              <a:defRPr/>
            </a:pPr>
            <a:r>
              <a:rPr lang="en-US" sz="2912" kern="1200" dirty="0">
                <a:solidFill>
                  <a:prstClr val="black"/>
                </a:solidFill>
                <a:ea typeface="+mn-ea"/>
                <a:cs typeface="+mn-cs"/>
              </a:rPr>
              <a:t>Often higher-stakes, individual or group</a:t>
            </a:r>
          </a:p>
          <a:p>
            <a:pPr marL="208026" indent="-208026" defTabSz="832104">
              <a:spcBef>
                <a:spcPts val="910"/>
              </a:spcBef>
              <a:defRPr/>
            </a:pPr>
            <a:r>
              <a:rPr lang="en-US" sz="2548" kern="1200" dirty="0">
                <a:solidFill>
                  <a:prstClr val="black"/>
                </a:solidFill>
                <a:ea typeface="+mn-ea"/>
                <a:cs typeface="+mn-cs"/>
              </a:rPr>
              <a:t>Written exams</a:t>
            </a:r>
          </a:p>
          <a:p>
            <a:pPr marL="208026" indent="-208026" defTabSz="832104">
              <a:spcBef>
                <a:spcPts val="910"/>
              </a:spcBef>
              <a:defRPr/>
            </a:pPr>
            <a:r>
              <a:rPr lang="en-US" sz="2548" kern="1200" dirty="0">
                <a:solidFill>
                  <a:prstClr val="black"/>
                </a:solidFill>
                <a:ea typeface="+mn-ea"/>
                <a:cs typeface="+mn-cs"/>
              </a:rPr>
              <a:t>Oral exams</a:t>
            </a:r>
          </a:p>
          <a:p>
            <a:pPr marL="208026" indent="-208026" defTabSz="832104">
              <a:spcBef>
                <a:spcPts val="910"/>
              </a:spcBef>
              <a:defRPr/>
            </a:pPr>
            <a:r>
              <a:rPr lang="en-US" sz="2548" kern="1200" dirty="0">
                <a:solidFill>
                  <a:prstClr val="black"/>
                </a:solidFill>
                <a:ea typeface="+mn-ea"/>
                <a:cs typeface="+mn-cs"/>
              </a:rPr>
              <a:t>Papers</a:t>
            </a:r>
          </a:p>
          <a:p>
            <a:pPr marL="208026" indent="-208026" defTabSz="832104">
              <a:spcBef>
                <a:spcPts val="910"/>
              </a:spcBef>
              <a:defRPr/>
            </a:pPr>
            <a:r>
              <a:rPr lang="en-US" sz="2548" kern="1200" dirty="0">
                <a:solidFill>
                  <a:prstClr val="black"/>
                </a:solidFill>
                <a:ea typeface="+mn-ea"/>
                <a:cs typeface="+mn-cs"/>
              </a:rPr>
              <a:t>Projects</a:t>
            </a:r>
          </a:p>
          <a:p>
            <a:pPr marL="208026" indent="-208026" defTabSz="832104">
              <a:spcBef>
                <a:spcPts val="910"/>
              </a:spcBef>
              <a:defRPr/>
            </a:pPr>
            <a:r>
              <a:rPr lang="en-US" sz="2548" kern="1200" dirty="0">
                <a:solidFill>
                  <a:prstClr val="black"/>
                </a:solidFill>
                <a:ea typeface="+mn-ea"/>
                <a:cs typeface="+mn-cs"/>
              </a:rPr>
              <a:t>Presentations</a:t>
            </a:r>
          </a:p>
          <a:p>
            <a:pPr marL="208026" indent="-208026" defTabSz="832104">
              <a:spcBef>
                <a:spcPts val="910"/>
              </a:spcBef>
              <a:defRPr/>
            </a:pPr>
            <a:r>
              <a:rPr lang="en-US" sz="2548" kern="1200" dirty="0">
                <a:solidFill>
                  <a:prstClr val="black"/>
                </a:solidFill>
                <a:ea typeface="+mn-ea"/>
                <a:cs typeface="+mn-cs"/>
              </a:rPr>
              <a:t>Portfolios</a:t>
            </a:r>
          </a:p>
          <a:p>
            <a:pPr marL="208026" indent="-208026" defTabSz="832104">
              <a:spcBef>
                <a:spcPts val="910"/>
              </a:spcBef>
              <a:defRPr/>
            </a:pPr>
            <a:endParaRPr lang="en-US" sz="2548" kern="1200" dirty="0">
              <a:solidFill>
                <a:prstClr val="black"/>
              </a:solidFill>
              <a:latin typeface="Calibri" panose="020F0502020204030204"/>
              <a:ea typeface="+mn-ea"/>
              <a:cs typeface="+mn-cs"/>
            </a:endParaRP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endParaRPr lang="en-US" dirty="0">
              <a:solidFill>
                <a:prstClr val="black"/>
              </a:solidFill>
              <a:latin typeface="Calibri" panose="020F0502020204030204"/>
            </a:endParaRPr>
          </a:p>
        </p:txBody>
      </p:sp>
      <p:pic>
        <p:nvPicPr>
          <p:cNvPr id="5" name="Picture 4">
            <a:extLst>
              <a:ext uri="{FF2B5EF4-FFF2-40B4-BE49-F238E27FC236}">
                <a16:creationId xmlns:a16="http://schemas.microsoft.com/office/drawing/2014/main" id="{FAD5B8EF-C54C-4849-8405-359B4823AB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75572" y="2189911"/>
            <a:ext cx="6865553" cy="3863328"/>
          </a:xfrm>
          <a:prstGeom prst="rect">
            <a:avLst/>
          </a:prstGeom>
        </p:spPr>
      </p:pic>
      <p:sp>
        <p:nvSpPr>
          <p:cNvPr id="7" name="Rectangle 6">
            <a:extLst>
              <a:ext uri="{FF2B5EF4-FFF2-40B4-BE49-F238E27FC236}">
                <a16:creationId xmlns:a16="http://schemas.microsoft.com/office/drawing/2014/main" id="{0B9C82FB-6B7C-410A-9D83-CB79EC2F066E}"/>
              </a:ext>
            </a:extLst>
          </p:cNvPr>
          <p:cNvSpPr/>
          <p:nvPr/>
        </p:nvSpPr>
        <p:spPr>
          <a:xfrm>
            <a:off x="292253" y="5557446"/>
            <a:ext cx="4911744" cy="99158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Source Sans Pro" panose="020B0503030403020204" pitchFamily="34" charset="0"/>
                <a:ea typeface="Source Sans Pro" panose="020B0503030403020204" pitchFamily="34" charset="0"/>
              </a:rPr>
              <a:t>If possible, include variety and choices.</a:t>
            </a:r>
          </a:p>
        </p:txBody>
      </p:sp>
    </p:spTree>
    <p:extLst>
      <p:ext uri="{BB962C8B-B14F-4D97-AF65-F5344CB8AC3E}">
        <p14:creationId xmlns:p14="http://schemas.microsoft.com/office/powerpoint/2010/main" val="232402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8736B3-BB5F-4594-B76D-4EA0B8A166AC}"/>
              </a:ext>
            </a:extLst>
          </p:cNvPr>
          <p:cNvSpPr>
            <a:spLocks noGrp="1"/>
          </p:cNvSpPr>
          <p:nvPr>
            <p:ph type="title"/>
          </p:nvPr>
        </p:nvSpPr>
        <p:spPr>
          <a:xfrm>
            <a:off x="6159817" y="2203108"/>
            <a:ext cx="5815149" cy="1937818"/>
          </a:xfrm>
        </p:spPr>
        <p:txBody>
          <a:bodyPr>
            <a:normAutofit fontScale="90000"/>
          </a:bodyPr>
          <a:lstStyle/>
          <a:p>
            <a:r>
              <a:rPr lang="en-US" sz="5200" b="1" dirty="0">
                <a:solidFill>
                  <a:schemeClr val="tx2"/>
                </a:solidFill>
                <a:latin typeface="Source Sans Pro" panose="020B0503030403020204" pitchFamily="34" charset="0"/>
                <a:ea typeface="Source Sans Pro" panose="020B0503030403020204" pitchFamily="34" charset="0"/>
              </a:rPr>
              <a:t>How to assess with more transparency?</a:t>
            </a:r>
          </a:p>
        </p:txBody>
      </p:sp>
      <p:pic>
        <p:nvPicPr>
          <p:cNvPr id="4" name="Picture 3" descr="Example of a grading rubric"/>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757" y="-119271"/>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Tree>
    <p:extLst>
      <p:ext uri="{BB962C8B-B14F-4D97-AF65-F5344CB8AC3E}">
        <p14:creationId xmlns:p14="http://schemas.microsoft.com/office/powerpoint/2010/main" val="12334096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0D21-0E40-41D9-993E-16C3BBED5FC5}"/>
              </a:ext>
            </a:extLst>
          </p:cNvPr>
          <p:cNvSpPr>
            <a:spLocks noGrp="1"/>
          </p:cNvSpPr>
          <p:nvPr>
            <p:ph type="ctrTitle"/>
          </p:nvPr>
        </p:nvSpPr>
        <p:spPr>
          <a:xfrm>
            <a:off x="742950" y="242323"/>
            <a:ext cx="10706102" cy="808262"/>
          </a:xfrm>
        </p:spPr>
        <p:txBody>
          <a:bodyPr/>
          <a:lstStyle/>
          <a:p>
            <a:r>
              <a:rPr lang="en-US" dirty="0"/>
              <a:t>GE Day of Teaching Schedule</a:t>
            </a:r>
          </a:p>
        </p:txBody>
      </p:sp>
      <p:graphicFrame>
        <p:nvGraphicFramePr>
          <p:cNvPr id="6" name="Table 6">
            <a:extLst>
              <a:ext uri="{FF2B5EF4-FFF2-40B4-BE49-F238E27FC236}">
                <a16:creationId xmlns:a16="http://schemas.microsoft.com/office/drawing/2014/main" id="{EA33B5AA-BD29-4480-B114-51E961FCD1A9}"/>
              </a:ext>
            </a:extLst>
          </p:cNvPr>
          <p:cNvGraphicFramePr>
            <a:graphicFrameLocks noGrp="1"/>
          </p:cNvGraphicFramePr>
          <p:nvPr>
            <p:ph sz="quarter" idx="10"/>
            <p:extLst>
              <p:ext uri="{D42A27DB-BD31-4B8C-83A1-F6EECF244321}">
                <p14:modId xmlns:p14="http://schemas.microsoft.com/office/powerpoint/2010/main" val="3932647378"/>
              </p:ext>
            </p:extLst>
          </p:nvPr>
        </p:nvGraphicFramePr>
        <p:xfrm>
          <a:off x="134216" y="1761877"/>
          <a:ext cx="6445792" cy="4647789"/>
        </p:xfrm>
        <a:graphic>
          <a:graphicData uri="http://schemas.openxmlformats.org/drawingml/2006/table">
            <a:tbl>
              <a:tblPr firstRow="1" bandRow="1">
                <a:tableStyleId>{5C22544A-7EE6-4342-B048-85BDC9FD1C3A}</a:tableStyleId>
              </a:tblPr>
              <a:tblGrid>
                <a:gridCol w="852387">
                  <a:extLst>
                    <a:ext uri="{9D8B030D-6E8A-4147-A177-3AD203B41FA5}">
                      <a16:colId xmlns:a16="http://schemas.microsoft.com/office/drawing/2014/main" val="3323805132"/>
                    </a:ext>
                  </a:extLst>
                </a:gridCol>
                <a:gridCol w="2830749">
                  <a:extLst>
                    <a:ext uri="{9D8B030D-6E8A-4147-A177-3AD203B41FA5}">
                      <a16:colId xmlns:a16="http://schemas.microsoft.com/office/drawing/2014/main" val="1604089399"/>
                    </a:ext>
                  </a:extLst>
                </a:gridCol>
                <a:gridCol w="2762656">
                  <a:extLst>
                    <a:ext uri="{9D8B030D-6E8A-4147-A177-3AD203B41FA5}">
                      <a16:colId xmlns:a16="http://schemas.microsoft.com/office/drawing/2014/main" val="3017645620"/>
                    </a:ext>
                  </a:extLst>
                </a:gridCol>
              </a:tblGrid>
              <a:tr h="480061">
                <a:tc>
                  <a:txBody>
                    <a:bodyPr/>
                    <a:lstStyle/>
                    <a:p>
                      <a:r>
                        <a:rPr lang="en-US" dirty="0"/>
                        <a:t>Time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81784571"/>
                  </a:ext>
                </a:extLst>
              </a:tr>
              <a:tr h="480061">
                <a:tc>
                  <a:txBody>
                    <a:bodyPr/>
                    <a:lstStyle/>
                    <a:p>
                      <a:r>
                        <a:rPr lang="en-US" dirty="0"/>
                        <a:t>9:00</a:t>
                      </a:r>
                    </a:p>
                  </a:txBody>
                  <a:tcPr/>
                </a:tc>
                <a:tc rowSpan="3">
                  <a:txBody>
                    <a:bodyPr/>
                    <a:lstStyle/>
                    <a:p>
                      <a:pPr algn="ctr"/>
                      <a:r>
                        <a:rPr lang="en-US" b="1" dirty="0"/>
                        <a:t>Teaching as the Instructor of Record</a:t>
                      </a:r>
                    </a:p>
                    <a:p>
                      <a:pPr algn="ctr"/>
                      <a:endParaRPr lang="en-US" dirty="0"/>
                    </a:p>
                    <a:p>
                      <a:pPr algn="ctr"/>
                      <a:endParaRPr lang="en-US" i="1" dirty="0"/>
                    </a:p>
                    <a:p>
                      <a:pPr algn="ctr"/>
                      <a:r>
                        <a:rPr lang="en-US" i="1" dirty="0"/>
                        <a:t>Pacific 123</a:t>
                      </a:r>
                    </a:p>
                  </a:txBody>
                  <a:tcPr>
                    <a:solidFill>
                      <a:schemeClr val="bg2"/>
                    </a:solidFill>
                  </a:tcPr>
                </a:tc>
                <a:tc rowSpan="3">
                  <a:txBody>
                    <a:bodyPr/>
                    <a:lstStyle/>
                    <a:p>
                      <a:pPr algn="ctr"/>
                      <a:r>
                        <a:rPr lang="en-US" b="1" dirty="0"/>
                        <a:t>Teaching US Undergraduates: Strategies and Tips for International Graduate Students</a:t>
                      </a:r>
                    </a:p>
                    <a:p>
                      <a:pPr algn="ctr"/>
                      <a:r>
                        <a:rPr lang="en-US" i="1" dirty="0"/>
                        <a:t>Chiles 128</a:t>
                      </a:r>
                    </a:p>
                  </a:txBody>
                  <a:tcPr>
                    <a:solidFill>
                      <a:schemeClr val="accent3"/>
                    </a:solidFill>
                  </a:tcPr>
                </a:tc>
                <a:extLst>
                  <a:ext uri="{0D108BD9-81ED-4DB2-BD59-A6C34878D82A}">
                    <a16:rowId xmlns:a16="http://schemas.microsoft.com/office/drawing/2014/main" val="3563009844"/>
                  </a:ext>
                </a:extLst>
              </a:tr>
              <a:tr h="480061">
                <a:tc>
                  <a:txBody>
                    <a:bodyPr/>
                    <a:lstStyle/>
                    <a:p>
                      <a:r>
                        <a:rPr lang="en-US" dirty="0"/>
                        <a:t>10:00</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179102270"/>
                  </a:ext>
                </a:extLst>
              </a:tr>
              <a:tr h="578703">
                <a:tc>
                  <a:txBody>
                    <a:bodyPr/>
                    <a:lstStyle/>
                    <a:p>
                      <a:r>
                        <a:rPr lang="en-US" dirty="0"/>
                        <a:t>11:00</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29219990"/>
                  </a:ext>
                </a:extLst>
              </a:tr>
              <a:tr h="480061">
                <a:tc>
                  <a:txBody>
                    <a:bodyPr/>
                    <a:lstStyle/>
                    <a:p>
                      <a:r>
                        <a:rPr lang="en-US" dirty="0"/>
                        <a:t>12:00</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83154991"/>
                  </a:ext>
                </a:extLst>
              </a:tr>
              <a:tr h="480061">
                <a:tc>
                  <a:txBody>
                    <a:bodyPr/>
                    <a:lstStyle/>
                    <a:p>
                      <a:r>
                        <a:rPr lang="en-US" dirty="0"/>
                        <a:t>1:00</a:t>
                      </a:r>
                    </a:p>
                  </a:txBody>
                  <a:tcPr/>
                </a:tc>
                <a:tc rowSpan="2">
                  <a:txBody>
                    <a:bodyPr/>
                    <a:lstStyle/>
                    <a:p>
                      <a:pPr algn="ctr"/>
                      <a:r>
                        <a:rPr lang="en-US" b="1" dirty="0">
                          <a:solidFill>
                            <a:schemeClr val="bg1"/>
                          </a:solidFill>
                        </a:rPr>
                        <a:t>Leading Labs</a:t>
                      </a:r>
                    </a:p>
                    <a:p>
                      <a:pPr algn="ctr"/>
                      <a:endParaRPr lang="en-US" dirty="0">
                        <a:solidFill>
                          <a:schemeClr val="bg1"/>
                        </a:solidFill>
                      </a:endParaRPr>
                    </a:p>
                    <a:p>
                      <a:pPr algn="ctr"/>
                      <a:endParaRPr lang="en-US" i="1" dirty="0">
                        <a:solidFill>
                          <a:schemeClr val="bg1"/>
                        </a:solidFill>
                      </a:endParaRPr>
                    </a:p>
                    <a:p>
                      <a:pPr algn="ctr"/>
                      <a:r>
                        <a:rPr lang="en-US" i="1" dirty="0">
                          <a:solidFill>
                            <a:schemeClr val="bg1"/>
                          </a:solidFill>
                        </a:rPr>
                        <a:t>Chiles 128</a:t>
                      </a:r>
                    </a:p>
                  </a:txBody>
                  <a:tcPr>
                    <a:solidFill>
                      <a:schemeClr val="accent5"/>
                    </a:solidFill>
                  </a:tcPr>
                </a:tc>
                <a:tc rowSpan="2">
                  <a:txBody>
                    <a:bodyPr/>
                    <a:lstStyle/>
                    <a:p>
                      <a:pPr algn="ctr"/>
                      <a:r>
                        <a:rPr lang="en-US" b="1" dirty="0"/>
                        <a:t>Leading Discussion Sections</a:t>
                      </a:r>
                    </a:p>
                    <a:p>
                      <a:pPr algn="ctr"/>
                      <a:endParaRPr lang="en-US" dirty="0"/>
                    </a:p>
                    <a:p>
                      <a:pPr algn="ctr"/>
                      <a:r>
                        <a:rPr lang="en-US" i="1" dirty="0"/>
                        <a:t>Lillis 111, 175, 185</a:t>
                      </a:r>
                    </a:p>
                  </a:txBody>
                  <a:tcPr>
                    <a:solidFill>
                      <a:schemeClr val="accent6"/>
                    </a:solidFill>
                  </a:tcPr>
                </a:tc>
                <a:extLst>
                  <a:ext uri="{0D108BD9-81ED-4DB2-BD59-A6C34878D82A}">
                    <a16:rowId xmlns:a16="http://schemas.microsoft.com/office/drawing/2014/main" val="2466483593"/>
                  </a:ext>
                </a:extLst>
              </a:tr>
              <a:tr h="671459">
                <a:tc>
                  <a:txBody>
                    <a:bodyPr/>
                    <a:lstStyle/>
                    <a:p>
                      <a:r>
                        <a:rPr lang="en-US" dirty="0"/>
                        <a:t>2:00</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987076195"/>
                  </a:ext>
                </a:extLst>
              </a:tr>
              <a:tr h="480061">
                <a:tc>
                  <a:txBody>
                    <a:bodyPr/>
                    <a:lstStyle/>
                    <a:p>
                      <a:r>
                        <a:rPr lang="en-US" dirty="0"/>
                        <a:t>3:00</a:t>
                      </a:r>
                    </a:p>
                  </a:txBody>
                  <a:tcPr/>
                </a:tc>
                <a:tc gridSpan="2">
                  <a:txBody>
                    <a:bodyPr/>
                    <a:lstStyle/>
                    <a:p>
                      <a:pPr algn="ctr"/>
                      <a:r>
                        <a:rPr lang="en-US" b="1" dirty="0">
                          <a:solidFill>
                            <a:schemeClr val="bg1"/>
                          </a:solidFill>
                        </a:rPr>
                        <a:t>Canvas Features and Tools </a:t>
                      </a:r>
                      <a:r>
                        <a:rPr lang="en-US" dirty="0">
                          <a:solidFill>
                            <a:schemeClr val="bg1"/>
                          </a:solidFill>
                        </a:rPr>
                        <a:t>– </a:t>
                      </a:r>
                      <a:r>
                        <a:rPr lang="en-US" i="1" dirty="0">
                          <a:solidFill>
                            <a:schemeClr val="bg1"/>
                          </a:solidFill>
                        </a:rPr>
                        <a:t>Pacific 123</a:t>
                      </a:r>
                    </a:p>
                  </a:txBody>
                  <a:tcPr>
                    <a:solidFill>
                      <a:srgbClr val="8D1D58"/>
                    </a:solidFill>
                  </a:tcPr>
                </a:tc>
                <a:tc hMerge="1">
                  <a:txBody>
                    <a:bodyPr/>
                    <a:lstStyle/>
                    <a:p>
                      <a:endParaRPr lang="en-US" dirty="0"/>
                    </a:p>
                  </a:txBody>
                  <a:tcPr/>
                </a:tc>
                <a:extLst>
                  <a:ext uri="{0D108BD9-81ED-4DB2-BD59-A6C34878D82A}">
                    <a16:rowId xmlns:a16="http://schemas.microsoft.com/office/drawing/2014/main" val="3368827636"/>
                  </a:ext>
                </a:extLst>
              </a:tr>
              <a:tr h="480061">
                <a:tc>
                  <a:txBody>
                    <a:bodyPr/>
                    <a:lstStyle/>
                    <a:p>
                      <a:r>
                        <a:rPr lang="en-US" dirty="0"/>
                        <a:t>4:00</a:t>
                      </a:r>
                    </a:p>
                  </a:txBody>
                  <a:tcPr/>
                </a:tc>
                <a:tc gridSpan="2">
                  <a:txBody>
                    <a:bodyPr/>
                    <a:lstStyle/>
                    <a:p>
                      <a:pPr algn="ctr"/>
                      <a:r>
                        <a:rPr lang="en-US" b="1" dirty="0">
                          <a:solidFill>
                            <a:schemeClr val="bg1"/>
                          </a:solidFill>
                        </a:rPr>
                        <a:t>Teaching Insights Forum </a:t>
                      </a:r>
                      <a:r>
                        <a:rPr lang="en-US" dirty="0">
                          <a:solidFill>
                            <a:schemeClr val="bg1"/>
                          </a:solidFill>
                        </a:rPr>
                        <a:t>– </a:t>
                      </a:r>
                      <a:r>
                        <a:rPr lang="en-US" i="1" dirty="0">
                          <a:solidFill>
                            <a:schemeClr val="bg1"/>
                          </a:solidFill>
                        </a:rPr>
                        <a:t>Pacific 123</a:t>
                      </a:r>
                    </a:p>
                  </a:txBody>
                  <a:tcPr>
                    <a:solidFill>
                      <a:schemeClr val="accent1"/>
                    </a:solidFill>
                  </a:tcPr>
                </a:tc>
                <a:tc hMerge="1">
                  <a:txBody>
                    <a:bodyPr/>
                    <a:lstStyle/>
                    <a:p>
                      <a:endParaRPr lang="en-US" dirty="0"/>
                    </a:p>
                  </a:txBody>
                  <a:tcPr/>
                </a:tc>
                <a:extLst>
                  <a:ext uri="{0D108BD9-81ED-4DB2-BD59-A6C34878D82A}">
                    <a16:rowId xmlns:a16="http://schemas.microsoft.com/office/drawing/2014/main" val="3610926728"/>
                  </a:ext>
                </a:extLst>
              </a:tr>
            </a:tbl>
          </a:graphicData>
        </a:graphic>
      </p:graphicFrame>
      <p:pic>
        <p:nvPicPr>
          <p:cNvPr id="4" name="Picture 3" descr="Map showing locations of GE Day of Teaching workshops.">
            <a:extLst>
              <a:ext uri="{FF2B5EF4-FFF2-40B4-BE49-F238E27FC236}">
                <a16:creationId xmlns:a16="http://schemas.microsoft.com/office/drawing/2014/main" id="{C09F29F6-7802-C4FD-D303-402169C66AF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20591" y="2032743"/>
            <a:ext cx="5437193" cy="2361988"/>
          </a:xfrm>
          <a:prstGeom prst="rect">
            <a:avLst/>
          </a:prstGeom>
        </p:spPr>
      </p:pic>
      <p:sp>
        <p:nvSpPr>
          <p:cNvPr id="9" name="Oval 8" descr="Circle indicating position of Willamette Hall">
            <a:extLst>
              <a:ext uri="{FF2B5EF4-FFF2-40B4-BE49-F238E27FC236}">
                <a16:creationId xmlns:a16="http://schemas.microsoft.com/office/drawing/2014/main" id="{3F876A78-F099-4511-9A53-547F28680A0A}"/>
              </a:ext>
            </a:extLst>
          </p:cNvPr>
          <p:cNvSpPr/>
          <p:nvPr/>
        </p:nvSpPr>
        <p:spPr>
          <a:xfrm>
            <a:off x="10866374" y="2407616"/>
            <a:ext cx="710120" cy="6614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Circle indicating position of Lillis Hall">
            <a:extLst>
              <a:ext uri="{FF2B5EF4-FFF2-40B4-BE49-F238E27FC236}">
                <a16:creationId xmlns:a16="http://schemas.microsoft.com/office/drawing/2014/main" id="{4D328BB4-6189-46CD-AA0F-62BB391366B2}"/>
              </a:ext>
            </a:extLst>
          </p:cNvPr>
          <p:cNvSpPr/>
          <p:nvPr/>
        </p:nvSpPr>
        <p:spPr>
          <a:xfrm>
            <a:off x="6706934" y="3213737"/>
            <a:ext cx="2089196" cy="94042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0C0D2FA-E47A-42BF-9071-4A1D7D6C291B}"/>
              </a:ext>
              <a:ext uri="{C183D7F6-B498-43B3-948B-1728B52AA6E4}">
                <adec:decorative xmlns:adec="http://schemas.microsoft.com/office/drawing/2017/decorative" val="1"/>
              </a:ext>
            </a:extLst>
          </p:cNvPr>
          <p:cNvCxnSpPr>
            <a:cxnSpLocks/>
          </p:cNvCxnSpPr>
          <p:nvPr/>
        </p:nvCxnSpPr>
        <p:spPr>
          <a:xfrm>
            <a:off x="422778" y="1188749"/>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2090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EBAD-12E8-2EE9-C625-A423E7EE4913}"/>
              </a:ext>
            </a:extLst>
          </p:cNvPr>
          <p:cNvSpPr>
            <a:spLocks noGrp="1"/>
          </p:cNvSpPr>
          <p:nvPr>
            <p:ph type="title"/>
          </p:nvPr>
        </p:nvSpPr>
        <p:spPr>
          <a:xfrm>
            <a:off x="723900" y="2038432"/>
            <a:ext cx="7837431" cy="2281187"/>
          </a:xfrm>
        </p:spPr>
        <p:txBody>
          <a:bodyPr/>
          <a:lstStyle/>
          <a:p>
            <a:r>
              <a:rPr lang="en-US" dirty="0">
                <a:latin typeface="Source Sans Pro Black"/>
                <a:ea typeface="Source Sans Pro Black"/>
              </a:rPr>
              <a:t>Build a sense of belonging</a:t>
            </a:r>
            <a:endParaRPr lang="en-US" dirty="0">
              <a:ea typeface="Source Sans Pro Black"/>
            </a:endParaRPr>
          </a:p>
        </p:txBody>
      </p:sp>
    </p:spTree>
    <p:extLst>
      <p:ext uri="{BB962C8B-B14F-4D97-AF65-F5344CB8AC3E}">
        <p14:creationId xmlns:p14="http://schemas.microsoft.com/office/powerpoint/2010/main" val="885881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B965-DEC7-496C-B330-71F9C6013AA2}"/>
              </a:ext>
              <a:ext uri="{C183D7F6-B498-43B3-948B-1728B52AA6E4}">
                <adec:decorative xmlns:adec="http://schemas.microsoft.com/office/drawing/2017/decorative" val="1"/>
              </a:ext>
            </a:extLst>
          </p:cNvPr>
          <p:cNvSpPr>
            <a:spLocks noGrp="1"/>
          </p:cNvSpPr>
          <p:nvPr>
            <p:ph type="title"/>
          </p:nvPr>
        </p:nvSpPr>
        <p:spPr/>
        <p:txBody>
          <a:bodyPr/>
          <a:lstStyle/>
          <a:p>
            <a:r>
              <a:rPr lang="en-US" dirty="0"/>
              <a:t>Help people feel they belong</a:t>
            </a:r>
          </a:p>
        </p:txBody>
      </p:sp>
      <p:sp>
        <p:nvSpPr>
          <p:cNvPr id="12" name="Title 1">
            <a:extLst>
              <a:ext uri="{FF2B5EF4-FFF2-40B4-BE49-F238E27FC236}">
                <a16:creationId xmlns:a16="http://schemas.microsoft.com/office/drawing/2014/main" id="{0C760AF7-A6C2-4005-9F9B-35D82677D66D}"/>
              </a:ext>
            </a:extLst>
          </p:cNvPr>
          <p:cNvSpPr txBox="1">
            <a:spLocks/>
          </p:cNvSpPr>
          <p:nvPr/>
        </p:nvSpPr>
        <p:spPr>
          <a:xfrm>
            <a:off x="613953" y="246732"/>
            <a:ext cx="10515600" cy="1133499"/>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tx2"/>
                </a:solidFill>
                <a:latin typeface="Source Sans Pro" panose="020B0503030403020204" pitchFamily="34" charset="0"/>
                <a:ea typeface="Source Sans Pro" panose="020B0503030403020204" pitchFamily="34" charset="0"/>
              </a:rPr>
              <a:t>Help people feel they belong</a:t>
            </a:r>
          </a:p>
        </p:txBody>
      </p:sp>
      <p:cxnSp>
        <p:nvCxnSpPr>
          <p:cNvPr id="10" name="Straight Connector 9">
            <a:extLst>
              <a:ext uri="{FF2B5EF4-FFF2-40B4-BE49-F238E27FC236}">
                <a16:creationId xmlns:a16="http://schemas.microsoft.com/office/drawing/2014/main" id="{ACB6F75C-FB98-4C2A-93EE-CF525676C846}"/>
              </a:ext>
              <a:ext uri="{C183D7F6-B498-43B3-948B-1728B52AA6E4}">
                <adec:decorative xmlns:adec="http://schemas.microsoft.com/office/drawing/2017/decorative" val="1"/>
              </a:ext>
            </a:extLst>
          </p:cNvPr>
          <p:cNvCxnSpPr>
            <a:cxnSpLocks/>
          </p:cNvCxnSpPr>
          <p:nvPr/>
        </p:nvCxnSpPr>
        <p:spPr>
          <a:xfrm>
            <a:off x="450874" y="1125457"/>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Content Placeholder 2">
            <a:extLst>
              <a:ext uri="{FF2B5EF4-FFF2-40B4-BE49-F238E27FC236}">
                <a16:creationId xmlns:a16="http://schemas.microsoft.com/office/drawing/2014/main" id="{4C14160E-609F-46F4-AA33-3DDFCC96BAE4}"/>
              </a:ext>
            </a:extLst>
          </p:cNvPr>
          <p:cNvSpPr txBox="1">
            <a:spLocks/>
          </p:cNvSpPr>
          <p:nvPr/>
        </p:nvSpPr>
        <p:spPr>
          <a:xfrm>
            <a:off x="609600" y="1692879"/>
            <a:ext cx="5089634" cy="4351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prstClr val="black"/>
                </a:solidFill>
                <a:latin typeface="Source Sans Pro" panose="020B0503030403020204" pitchFamily="34" charset="0"/>
                <a:ea typeface="Source Sans Pro" panose="020B0503030403020204" pitchFamily="34" charset="0"/>
              </a:rPr>
              <a:t>Learn about each other</a:t>
            </a:r>
          </a:p>
          <a:p>
            <a:pPr>
              <a:defRPr/>
            </a:pPr>
            <a:r>
              <a:rPr lang="en-US" dirty="0">
                <a:solidFill>
                  <a:prstClr val="black"/>
                </a:solidFill>
                <a:latin typeface="Source Sans Pro" panose="020B0503030403020204" pitchFamily="34" charset="0"/>
                <a:ea typeface="Source Sans Pro" panose="020B0503030403020204" pitchFamily="34" charset="0"/>
              </a:rPr>
              <a:t>Everyone has something valuable to contribute</a:t>
            </a:r>
          </a:p>
          <a:p>
            <a:pPr>
              <a:defRPr/>
            </a:pPr>
            <a:r>
              <a:rPr lang="en-US" dirty="0">
                <a:solidFill>
                  <a:prstClr val="black"/>
                </a:solidFill>
                <a:latin typeface="Source Sans Pro" panose="020B0503030403020204" pitchFamily="34" charset="0"/>
                <a:ea typeface="Source Sans Pro" panose="020B0503030403020204" pitchFamily="34" charset="0"/>
              </a:rPr>
              <a:t>Use names</a:t>
            </a:r>
          </a:p>
          <a:p>
            <a:pPr>
              <a:defRPr/>
            </a:pPr>
            <a:r>
              <a:rPr lang="en-US" dirty="0">
                <a:solidFill>
                  <a:prstClr val="black"/>
                </a:solidFill>
                <a:latin typeface="Source Sans Pro" panose="020B0503030403020204" pitchFamily="34" charset="0"/>
                <a:ea typeface="Source Sans Pro" panose="020B0503030403020204" pitchFamily="34" charset="0"/>
              </a:rPr>
              <a:t>Foster student-student relationships</a:t>
            </a:r>
          </a:p>
          <a:p>
            <a:pPr>
              <a:defRPr/>
            </a:pPr>
            <a:r>
              <a:rPr lang="en-US" dirty="0">
                <a:solidFill>
                  <a:prstClr val="black"/>
                </a:solidFill>
                <a:latin typeface="Source Sans Pro" panose="020B0503030403020204" pitchFamily="34" charset="0"/>
                <a:ea typeface="Source Sans Pro" panose="020B0503030403020204" pitchFamily="34" charset="0"/>
              </a:rPr>
              <a:t>Positive error climate</a:t>
            </a:r>
          </a:p>
          <a:p>
            <a:pPr>
              <a:defRPr/>
            </a:pPr>
            <a:r>
              <a:rPr lang="en-US" dirty="0">
                <a:solidFill>
                  <a:prstClr val="black"/>
                </a:solidFill>
                <a:latin typeface="Source Sans Pro" panose="020B0503030403020204" pitchFamily="34" charset="0"/>
                <a:ea typeface="Source Sans Pro" panose="020B0503030403020204" pitchFamily="34" charset="0"/>
              </a:rPr>
              <a:t>Be flexible where possible</a:t>
            </a:r>
          </a:p>
          <a:p>
            <a:pPr>
              <a:defRPr/>
            </a:pPr>
            <a:endParaRPr lang="en-US" dirty="0">
              <a:solidFill>
                <a:prstClr val="black"/>
              </a:solidFill>
              <a:latin typeface="Calibri" panose="020F0502020204030204"/>
            </a:endParaRPr>
          </a:p>
        </p:txBody>
      </p:sp>
      <p:sp>
        <p:nvSpPr>
          <p:cNvPr id="3" name="Star: 5 Points 2">
            <a:extLst>
              <a:ext uri="{FF2B5EF4-FFF2-40B4-BE49-F238E27FC236}">
                <a16:creationId xmlns:a16="http://schemas.microsoft.com/office/drawing/2014/main" id="{75DBD475-B25A-4C6E-B58A-548782237F1E}"/>
              </a:ext>
              <a:ext uri="{C183D7F6-B498-43B3-948B-1728B52AA6E4}">
                <adec:decorative xmlns:adec="http://schemas.microsoft.com/office/drawing/2017/decorative" val="1"/>
              </a:ext>
            </a:extLst>
          </p:cNvPr>
          <p:cNvSpPr/>
          <p:nvPr/>
        </p:nvSpPr>
        <p:spPr>
          <a:xfrm>
            <a:off x="222069" y="1692879"/>
            <a:ext cx="387531" cy="384110"/>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289D6602-F414-425C-8AC4-7D9FC73D05FC}"/>
              </a:ext>
              <a:ext uri="{C183D7F6-B498-43B3-948B-1728B52AA6E4}">
                <adec:decorative xmlns:adec="http://schemas.microsoft.com/office/drawing/2017/decorative" val="1"/>
              </a:ext>
            </a:extLst>
          </p:cNvPr>
          <p:cNvSpPr/>
          <p:nvPr/>
        </p:nvSpPr>
        <p:spPr>
          <a:xfrm>
            <a:off x="217715" y="3102662"/>
            <a:ext cx="387531" cy="384110"/>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21DD4EC2-8F50-4517-A986-34702A368B34}"/>
              </a:ext>
              <a:ext uri="{C183D7F6-B498-43B3-948B-1728B52AA6E4}">
                <adec:decorative xmlns:adec="http://schemas.microsoft.com/office/drawing/2017/decorative" val="1"/>
              </a:ext>
            </a:extLst>
          </p:cNvPr>
          <p:cNvSpPr/>
          <p:nvPr/>
        </p:nvSpPr>
        <p:spPr>
          <a:xfrm>
            <a:off x="213361" y="4512445"/>
            <a:ext cx="387531" cy="384110"/>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oolbox icon">
            <a:extLst>
              <a:ext uri="{FF2B5EF4-FFF2-40B4-BE49-F238E27FC236}">
                <a16:creationId xmlns:a16="http://schemas.microsoft.com/office/drawing/2014/main" id="{7EDED3B9-5BC9-4429-A3E9-D58E822BC9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29862" y="4812493"/>
            <a:ext cx="1367991" cy="1367991"/>
          </a:xfrm>
          <a:prstGeom prst="rect">
            <a:avLst/>
          </a:prstGeom>
        </p:spPr>
      </p:pic>
      <p:sp>
        <p:nvSpPr>
          <p:cNvPr id="17" name="TextBox 16">
            <a:extLst>
              <a:ext uri="{FF2B5EF4-FFF2-40B4-BE49-F238E27FC236}">
                <a16:creationId xmlns:a16="http://schemas.microsoft.com/office/drawing/2014/main" id="{B1C3CA96-FAA4-4897-AAB7-6DF8C3D19DFE}"/>
              </a:ext>
            </a:extLst>
          </p:cNvPr>
          <p:cNvSpPr txBox="1"/>
          <p:nvPr/>
        </p:nvSpPr>
        <p:spPr>
          <a:xfrm>
            <a:off x="9816210" y="5173322"/>
            <a:ext cx="1658035" cy="646331"/>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Divide and conquer</a:t>
            </a:r>
          </a:p>
        </p:txBody>
      </p:sp>
      <p:sp>
        <p:nvSpPr>
          <p:cNvPr id="14" name="Rectangle: Rounded Corners 13">
            <a:extLst>
              <a:ext uri="{FF2B5EF4-FFF2-40B4-BE49-F238E27FC236}">
                <a16:creationId xmlns:a16="http://schemas.microsoft.com/office/drawing/2014/main" id="{A9A89AF8-60CD-4C57-A10C-412BBAAA7D45}"/>
              </a:ext>
            </a:extLst>
          </p:cNvPr>
          <p:cNvSpPr/>
          <p:nvPr/>
        </p:nvSpPr>
        <p:spPr>
          <a:xfrm>
            <a:off x="6130171" y="1679718"/>
            <a:ext cx="4999382" cy="1918888"/>
          </a:xfrm>
          <a:prstGeom prst="roundRect">
            <a:avLst/>
          </a:prstGeom>
          <a:solidFill>
            <a:schemeClr val="accent3"/>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Source Sans Pro" panose="020B0503030403020204" pitchFamily="34" charset="0"/>
                <a:ea typeface="Source Sans Pro" panose="020B0503030403020204" pitchFamily="34" charset="0"/>
              </a:rPr>
              <a:t>Activity</a:t>
            </a:r>
          </a:p>
          <a:p>
            <a:pPr marL="285750" indent="-285750">
              <a:buFont typeface="Arial" panose="020B0604020202020204" pitchFamily="34" charset="0"/>
              <a:buChar char="•"/>
            </a:pPr>
            <a:r>
              <a:rPr lang="en-US" sz="2400" dirty="0">
                <a:solidFill>
                  <a:schemeClr val="tx1"/>
                </a:solidFill>
                <a:latin typeface="Source Sans Pro" panose="020B0503030403020204" pitchFamily="34" charset="0"/>
                <a:ea typeface="Source Sans Pro" panose="020B0503030403020204" pitchFamily="34" charset="0"/>
              </a:rPr>
              <a:t>With one or two (new) partners, discuss HOW to implement the strategy.</a:t>
            </a:r>
          </a:p>
          <a:p>
            <a:pPr marL="285750" indent="-285750">
              <a:buFont typeface="Arial" panose="020B0604020202020204" pitchFamily="34" charset="0"/>
              <a:buChar char="•"/>
            </a:pPr>
            <a:r>
              <a:rPr lang="en-US" sz="2400" dirty="0">
                <a:solidFill>
                  <a:schemeClr val="tx1"/>
                </a:solidFill>
                <a:latin typeface="Source Sans Pro" panose="020B0503030403020204" pitchFamily="34" charset="0"/>
                <a:ea typeface="Source Sans Pro" panose="020B0503030403020204" pitchFamily="34" charset="0"/>
              </a:rPr>
              <a:t>Share ideas if time.</a:t>
            </a:r>
          </a:p>
        </p:txBody>
      </p:sp>
      <p:sp>
        <p:nvSpPr>
          <p:cNvPr id="15" name="Oval 14">
            <a:extLst>
              <a:ext uri="{FF2B5EF4-FFF2-40B4-BE49-F238E27FC236}">
                <a16:creationId xmlns:a16="http://schemas.microsoft.com/office/drawing/2014/main" id="{A69D143D-A484-473B-A1C9-E0EF69B7966A}"/>
              </a:ext>
              <a:ext uri="{C183D7F6-B498-43B3-948B-1728B52AA6E4}">
                <adec:decorative xmlns:adec="http://schemas.microsoft.com/office/drawing/2017/decorative" val="1"/>
              </a:ext>
            </a:extLst>
          </p:cNvPr>
          <p:cNvSpPr/>
          <p:nvPr/>
        </p:nvSpPr>
        <p:spPr>
          <a:xfrm>
            <a:off x="7041953" y="5006219"/>
            <a:ext cx="1111044" cy="1086463"/>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a typeface="Calibri"/>
                <a:cs typeface="Calibri"/>
              </a:rPr>
              <a:t>5 min</a:t>
            </a:r>
            <a:endParaRPr lang="en-US" dirty="0">
              <a:solidFill>
                <a:schemeClr val="tx1"/>
              </a:solidFill>
            </a:endParaRPr>
          </a:p>
        </p:txBody>
      </p:sp>
    </p:spTree>
    <p:extLst>
      <p:ext uri="{BB962C8B-B14F-4D97-AF65-F5344CB8AC3E}">
        <p14:creationId xmlns:p14="http://schemas.microsoft.com/office/powerpoint/2010/main" val="72976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8" grpId="0" animBg="1"/>
      <p:bldP spid="11" grpId="0" animBg="1"/>
      <p:bldP spid="17" grpId="0"/>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B965-DEC7-496C-B330-71F9C6013AA2}"/>
              </a:ext>
            </a:extLst>
          </p:cNvPr>
          <p:cNvSpPr>
            <a:spLocks noGrp="1"/>
          </p:cNvSpPr>
          <p:nvPr>
            <p:ph type="title"/>
          </p:nvPr>
        </p:nvSpPr>
        <p:spPr/>
        <p:txBody>
          <a:bodyPr/>
          <a:lstStyle/>
          <a:p>
            <a:r>
              <a:rPr lang="en-US" dirty="0"/>
              <a:t>Take a break!</a:t>
            </a:r>
          </a:p>
        </p:txBody>
      </p:sp>
      <p:sp>
        <p:nvSpPr>
          <p:cNvPr id="4" name="TextBox 3">
            <a:extLst>
              <a:ext uri="{FF2B5EF4-FFF2-40B4-BE49-F238E27FC236}">
                <a16:creationId xmlns:a16="http://schemas.microsoft.com/office/drawing/2014/main" id="{ADC6D58F-011D-418F-8D9E-5EF514594E80}"/>
              </a:ext>
              <a:ext uri="{C183D7F6-B498-43B3-948B-1728B52AA6E4}">
                <adec:decorative xmlns:adec="http://schemas.microsoft.com/office/drawing/2017/decorative" val="1"/>
              </a:ext>
            </a:extLst>
          </p:cNvPr>
          <p:cNvSpPr txBox="1"/>
          <p:nvPr/>
        </p:nvSpPr>
        <p:spPr>
          <a:xfrm>
            <a:off x="384982" y="214349"/>
            <a:ext cx="8957132" cy="707886"/>
          </a:xfrm>
          <a:prstGeom prst="rect">
            <a:avLst/>
          </a:prstGeom>
          <a:noFill/>
        </p:spPr>
        <p:txBody>
          <a:bodyPr wrap="square" rtlCol="0">
            <a:spAutoFit/>
          </a:bodyPr>
          <a:lstStyle/>
          <a:p>
            <a:r>
              <a:rPr lang="en-US" sz="4000" b="1" dirty="0">
                <a:solidFill>
                  <a:schemeClr val="tx2"/>
                </a:solidFill>
                <a:latin typeface="Source Sans Pro" panose="020B0503030403020204" pitchFamily="34" charset="0"/>
                <a:ea typeface="Source Sans Pro" panose="020B0503030403020204" pitchFamily="34" charset="0"/>
              </a:rPr>
              <a:t>Take a break!</a:t>
            </a:r>
          </a:p>
        </p:txBody>
      </p:sp>
      <p:cxnSp>
        <p:nvCxnSpPr>
          <p:cNvPr id="14" name="Straight Connector 13">
            <a:extLst>
              <a:ext uri="{FF2B5EF4-FFF2-40B4-BE49-F238E27FC236}">
                <a16:creationId xmlns:a16="http://schemas.microsoft.com/office/drawing/2014/main" id="{228188FA-5014-4117-8F3A-5B69C11195A6}"/>
              </a:ext>
              <a:ext uri="{C183D7F6-B498-43B3-948B-1728B52AA6E4}">
                <adec:decorative xmlns:adec="http://schemas.microsoft.com/office/drawing/2017/decorative" val="1"/>
              </a:ext>
            </a:extLst>
          </p:cNvPr>
          <p:cNvCxnSpPr>
            <a:cxnSpLocks/>
          </p:cNvCxnSpPr>
          <p:nvPr/>
        </p:nvCxnSpPr>
        <p:spPr>
          <a:xfrm>
            <a:off x="450874" y="922235"/>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19" name="TextBox 18">
            <a:extLst>
              <a:ext uri="{FF2B5EF4-FFF2-40B4-BE49-F238E27FC236}">
                <a16:creationId xmlns:a16="http://schemas.microsoft.com/office/drawing/2014/main" id="{6E3F38EB-7ECD-4A25-BA6D-26A01DA619E2}"/>
              </a:ext>
            </a:extLst>
          </p:cNvPr>
          <p:cNvSpPr txBox="1"/>
          <p:nvPr/>
        </p:nvSpPr>
        <p:spPr>
          <a:xfrm>
            <a:off x="939800" y="1125816"/>
            <a:ext cx="9626599" cy="1384995"/>
          </a:xfrm>
          <a:prstGeom prst="rect">
            <a:avLst/>
          </a:prstGeom>
          <a:noFill/>
        </p:spPr>
        <p:txBody>
          <a:bodyPr wrap="square" rtlCol="0">
            <a:spAutoFit/>
          </a:bodyPr>
          <a:lstStyle/>
          <a:p>
            <a:r>
              <a:rPr lang="en-US" sz="2800" dirty="0"/>
              <a:t>Challenge: Find an interesting tree or plant. What kind is it?</a:t>
            </a:r>
          </a:p>
          <a:p>
            <a:endParaRPr lang="en-US" sz="2800" dirty="0"/>
          </a:p>
          <a:p>
            <a:r>
              <a:rPr lang="en-US" sz="2800" dirty="0"/>
              <a:t>Possibilities: Google UO Campus Trees of Interest</a:t>
            </a:r>
          </a:p>
        </p:txBody>
      </p:sp>
      <p:sp>
        <p:nvSpPr>
          <p:cNvPr id="20" name="TextBox 19">
            <a:extLst>
              <a:ext uri="{FF2B5EF4-FFF2-40B4-BE49-F238E27FC236}">
                <a16:creationId xmlns:a16="http://schemas.microsoft.com/office/drawing/2014/main" id="{ECD4CDA8-02BB-487C-B548-F780B3870C06}"/>
              </a:ext>
            </a:extLst>
          </p:cNvPr>
          <p:cNvSpPr txBox="1"/>
          <p:nvPr/>
        </p:nvSpPr>
        <p:spPr>
          <a:xfrm>
            <a:off x="939800" y="4627713"/>
            <a:ext cx="5057361" cy="1200329"/>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If you haven’t signed in yet, please do </a:t>
            </a:r>
            <a:r>
              <a:rPr lang="en-US" sz="2400">
                <a:latin typeface="Source Sans Pro" panose="020B0503030403020204" pitchFamily="34" charset="0"/>
                <a:ea typeface="Source Sans Pro" panose="020B0503030403020204" pitchFamily="34" charset="0"/>
              </a:rPr>
              <a:t>so using </a:t>
            </a:r>
            <a:r>
              <a:rPr lang="en-US" sz="2400" dirty="0">
                <a:latin typeface="Source Sans Pro" panose="020B0503030403020204" pitchFamily="34" charset="0"/>
                <a:ea typeface="Source Sans Pro" panose="020B0503030403020204" pitchFamily="34" charset="0"/>
              </a:rPr>
              <a:t>the QR code or the paper at the front of the room.</a:t>
            </a:r>
          </a:p>
        </p:txBody>
      </p:sp>
      <p:pic>
        <p:nvPicPr>
          <p:cNvPr id="5" name="Picture 4" descr="A qr code on a green background&#10;&#10;AI-generated content may be incorrect.">
            <a:extLst>
              <a:ext uri="{FF2B5EF4-FFF2-40B4-BE49-F238E27FC236}">
                <a16:creationId xmlns:a16="http://schemas.microsoft.com/office/drawing/2014/main" id="{CD16F7BF-F485-915E-CF8F-B8D18D38654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01268" y="3968287"/>
            <a:ext cx="2540846" cy="2519180"/>
          </a:xfrm>
          <a:prstGeom prst="rect">
            <a:avLst/>
          </a:prstGeom>
        </p:spPr>
      </p:pic>
    </p:spTree>
    <p:extLst>
      <p:ext uri="{BB962C8B-B14F-4D97-AF65-F5344CB8AC3E}">
        <p14:creationId xmlns:p14="http://schemas.microsoft.com/office/powerpoint/2010/main" val="8718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06AE-86A7-7ECB-3A18-3DE15B2688FF}"/>
              </a:ext>
            </a:extLst>
          </p:cNvPr>
          <p:cNvSpPr>
            <a:spLocks noGrp="1"/>
          </p:cNvSpPr>
          <p:nvPr>
            <p:ph type="title"/>
          </p:nvPr>
        </p:nvSpPr>
        <p:spPr>
          <a:xfrm>
            <a:off x="723900" y="2038432"/>
            <a:ext cx="7217465" cy="2281187"/>
          </a:xfrm>
          <a:prstGeom prst="rect">
            <a:avLst/>
          </a:prstGeom>
        </p:spPr>
        <p:txBody>
          <a:bodyPr/>
          <a:lstStyle/>
          <a:p>
            <a:r>
              <a:rPr lang="en-US" dirty="0">
                <a:latin typeface="Source Sans Pro Black"/>
                <a:ea typeface="Source Sans Pro Black"/>
              </a:rPr>
              <a:t>Course Materials</a:t>
            </a:r>
          </a:p>
        </p:txBody>
      </p:sp>
    </p:spTree>
    <p:extLst>
      <p:ext uri="{BB962C8B-B14F-4D97-AF65-F5344CB8AC3E}">
        <p14:creationId xmlns:p14="http://schemas.microsoft.com/office/powerpoint/2010/main" val="3268177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13CF-8E1B-42C1-A99E-47AF405F34CB}"/>
              </a:ext>
            </a:extLst>
          </p:cNvPr>
          <p:cNvSpPr>
            <a:spLocks noGrp="1"/>
          </p:cNvSpPr>
          <p:nvPr>
            <p:ph type="title"/>
          </p:nvPr>
        </p:nvSpPr>
        <p:spPr>
          <a:xfrm>
            <a:off x="450853" y="386964"/>
            <a:ext cx="6196553" cy="800017"/>
          </a:xfrm>
        </p:spPr>
        <p:txBody>
          <a:bodyPr/>
          <a:lstStyle/>
          <a:p>
            <a:r>
              <a:rPr lang="en-US" b="1" dirty="0">
                <a:solidFill>
                  <a:schemeClr val="tx2"/>
                </a:solidFill>
                <a:latin typeface="Source Sans Pro" panose="020B0503030403020204" pitchFamily="34" charset="0"/>
                <a:ea typeface="Source Sans Pro" panose="020B0503030403020204" pitchFamily="34" charset="0"/>
              </a:rPr>
              <a:t>The Syllabus: Examples</a:t>
            </a:r>
          </a:p>
        </p:txBody>
      </p:sp>
      <p:cxnSp>
        <p:nvCxnSpPr>
          <p:cNvPr id="38" name="Straight Connector 37">
            <a:extLst>
              <a:ext uri="{FF2B5EF4-FFF2-40B4-BE49-F238E27FC236}">
                <a16:creationId xmlns:a16="http://schemas.microsoft.com/office/drawing/2014/main" id="{3766C0EF-203F-4BC7-9251-F1A34ABF40C1}"/>
              </a:ext>
              <a:ext uri="{C183D7F6-B498-43B3-948B-1728B52AA6E4}">
                <adec:decorative xmlns:adec="http://schemas.microsoft.com/office/drawing/2017/decorative" val="1"/>
              </a:ext>
            </a:extLst>
          </p:cNvPr>
          <p:cNvCxnSpPr>
            <a:cxnSpLocks/>
          </p:cNvCxnSpPr>
          <p:nvPr/>
        </p:nvCxnSpPr>
        <p:spPr>
          <a:xfrm>
            <a:off x="450874" y="1125457"/>
            <a:ext cx="9911113"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37" name="Rectangle: Rounded Corners 36">
            <a:extLst>
              <a:ext uri="{FF2B5EF4-FFF2-40B4-BE49-F238E27FC236}">
                <a16:creationId xmlns:a16="http://schemas.microsoft.com/office/drawing/2014/main" id="{B6DB22EF-C2DB-4503-B1DD-AB14B28408ED}"/>
              </a:ext>
              <a:ext uri="{C183D7F6-B498-43B3-948B-1728B52AA6E4}">
                <adec:decorative xmlns:adec="http://schemas.microsoft.com/office/drawing/2017/decorative" val="1"/>
              </a:ext>
            </a:extLst>
          </p:cNvPr>
          <p:cNvSpPr/>
          <p:nvPr/>
        </p:nvSpPr>
        <p:spPr>
          <a:xfrm>
            <a:off x="9718079" y="2505679"/>
            <a:ext cx="2135254" cy="41981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9B5758C3-4ED2-4DF6-8F79-CE3B86078A01}"/>
              </a:ext>
              <a:ext uri="{C183D7F6-B498-43B3-948B-1728B52AA6E4}">
                <adec:decorative xmlns:adec="http://schemas.microsoft.com/office/drawing/2017/decorative" val="1"/>
              </a:ext>
            </a:extLst>
          </p:cNvPr>
          <p:cNvSpPr/>
          <p:nvPr/>
        </p:nvSpPr>
        <p:spPr>
          <a:xfrm>
            <a:off x="7378463" y="2505680"/>
            <a:ext cx="2135254" cy="41981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D7712716-5C8D-4E12-81B3-769E4F9A830C}"/>
              </a:ext>
              <a:ext uri="{C183D7F6-B498-43B3-948B-1728B52AA6E4}">
                <adec:decorative xmlns:adec="http://schemas.microsoft.com/office/drawing/2017/decorative" val="1"/>
              </a:ext>
            </a:extLst>
          </p:cNvPr>
          <p:cNvSpPr/>
          <p:nvPr/>
        </p:nvSpPr>
        <p:spPr>
          <a:xfrm>
            <a:off x="5028787" y="2505680"/>
            <a:ext cx="2135254" cy="41981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D3F96A3-3E1A-41E2-A0B2-7A9466E1DA0F}"/>
              </a:ext>
              <a:ext uri="{C183D7F6-B498-43B3-948B-1728B52AA6E4}">
                <adec:decorative xmlns:adec="http://schemas.microsoft.com/office/drawing/2017/decorative" val="1"/>
              </a:ext>
            </a:extLst>
          </p:cNvPr>
          <p:cNvSpPr/>
          <p:nvPr/>
        </p:nvSpPr>
        <p:spPr>
          <a:xfrm>
            <a:off x="2689171" y="2508645"/>
            <a:ext cx="2135254" cy="41981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0337139-9788-4F22-A4B8-AC728A9B1ED3}"/>
              </a:ext>
              <a:ext uri="{C183D7F6-B498-43B3-948B-1728B52AA6E4}">
                <adec:decorative xmlns:adec="http://schemas.microsoft.com/office/drawing/2017/decorative" val="1"/>
              </a:ext>
            </a:extLst>
          </p:cNvPr>
          <p:cNvSpPr/>
          <p:nvPr/>
        </p:nvSpPr>
        <p:spPr>
          <a:xfrm>
            <a:off x="276521" y="2508646"/>
            <a:ext cx="2135254" cy="41981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E8ED31F8-814B-98AA-EF77-BD4B9DDEBFD3}"/>
              </a:ext>
              <a:ext uri="{C183D7F6-B498-43B3-948B-1728B52AA6E4}">
                <adec:decorative xmlns:adec="http://schemas.microsoft.com/office/drawing/2017/decorative" val="1"/>
              </a:ext>
            </a:extLst>
          </p:cNvPr>
          <p:cNvSpPr>
            <a:spLocks noGrp="1"/>
          </p:cNvSpPr>
          <p:nvPr>
            <p:ph idx="1"/>
          </p:nvPr>
        </p:nvSpPr>
        <p:spPr>
          <a:xfrm>
            <a:off x="338667" y="-74428"/>
            <a:ext cx="0" cy="0"/>
          </a:xfrm>
        </p:spPr>
        <p:txBody>
          <a:bodyPr/>
          <a:lstStyle/>
          <a:p>
            <a:endParaRPr lang="en-US"/>
          </a:p>
        </p:txBody>
      </p:sp>
      <p:sp>
        <p:nvSpPr>
          <p:cNvPr id="4" name="Rectangle: Rounded Corners 3">
            <a:extLst>
              <a:ext uri="{FF2B5EF4-FFF2-40B4-BE49-F238E27FC236}">
                <a16:creationId xmlns:a16="http://schemas.microsoft.com/office/drawing/2014/main" id="{2F0E0D2F-14A2-4514-B2AC-277678E511E7}"/>
              </a:ext>
            </a:extLst>
          </p:cNvPr>
          <p:cNvSpPr/>
          <p:nvPr/>
        </p:nvSpPr>
        <p:spPr>
          <a:xfrm>
            <a:off x="276521" y="1367556"/>
            <a:ext cx="8632222" cy="882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2800" dirty="0"/>
              <a:t>Look at some sample syllabi. What do you notice about:</a:t>
            </a:r>
          </a:p>
          <a:p>
            <a:pPr marL="0" indent="0">
              <a:buNone/>
            </a:pPr>
            <a:r>
              <a:rPr lang="en-US" sz="2800" u="sng" dirty="0">
                <a:solidFill>
                  <a:schemeClr val="bg2"/>
                </a:solidFill>
              </a:rPr>
              <a:t>Content</a:t>
            </a:r>
            <a:r>
              <a:rPr lang="en-US" sz="2800" dirty="0"/>
              <a:t>	</a:t>
            </a:r>
            <a:r>
              <a:rPr lang="en-US" sz="2800" u="sng" dirty="0">
                <a:solidFill>
                  <a:schemeClr val="bg2"/>
                </a:solidFill>
              </a:rPr>
              <a:t>Tone</a:t>
            </a:r>
            <a:r>
              <a:rPr lang="en-US" sz="2800" dirty="0"/>
              <a:t>	</a:t>
            </a:r>
            <a:r>
              <a:rPr lang="en-US" sz="2800" dirty="0">
                <a:solidFill>
                  <a:schemeClr val="bg2"/>
                </a:solidFill>
              </a:rPr>
              <a:t>     </a:t>
            </a:r>
            <a:r>
              <a:rPr lang="en-US" sz="2800" u="sng" dirty="0">
                <a:solidFill>
                  <a:schemeClr val="bg2"/>
                </a:solidFill>
              </a:rPr>
              <a:t>Design</a:t>
            </a:r>
          </a:p>
        </p:txBody>
      </p:sp>
      <p:pic>
        <p:nvPicPr>
          <p:cNvPr id="40" name="Picture 39" descr="Toolbox icon">
            <a:extLst>
              <a:ext uri="{FF2B5EF4-FFF2-40B4-BE49-F238E27FC236}">
                <a16:creationId xmlns:a16="http://schemas.microsoft.com/office/drawing/2014/main" id="{4D6C880A-8597-447A-9CA1-E437E6559E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43289" y="1186981"/>
            <a:ext cx="1318698" cy="1318698"/>
          </a:xfrm>
          <a:prstGeom prst="rect">
            <a:avLst/>
          </a:prstGeom>
        </p:spPr>
      </p:pic>
      <p:sp>
        <p:nvSpPr>
          <p:cNvPr id="41" name="TextBox 40">
            <a:extLst>
              <a:ext uri="{FF2B5EF4-FFF2-40B4-BE49-F238E27FC236}">
                <a16:creationId xmlns:a16="http://schemas.microsoft.com/office/drawing/2014/main" id="{68EE1C28-9772-4D98-9768-84476B6C8ED2}"/>
              </a:ext>
            </a:extLst>
          </p:cNvPr>
          <p:cNvSpPr txBox="1"/>
          <p:nvPr/>
        </p:nvSpPr>
        <p:spPr>
          <a:xfrm>
            <a:off x="10195297" y="1498517"/>
            <a:ext cx="1658035" cy="646331"/>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Document analysis</a:t>
            </a:r>
          </a:p>
        </p:txBody>
      </p:sp>
      <p:sp>
        <p:nvSpPr>
          <p:cNvPr id="39" name="Oval 38">
            <a:extLst>
              <a:ext uri="{FF2B5EF4-FFF2-40B4-BE49-F238E27FC236}">
                <a16:creationId xmlns:a16="http://schemas.microsoft.com/office/drawing/2014/main" id="{27258D2A-3DDF-47D0-8DF3-69DF7F959133}"/>
              </a:ext>
              <a:ext uri="{C183D7F6-B498-43B3-948B-1728B52AA6E4}">
                <adec:decorative xmlns:adec="http://schemas.microsoft.com/office/drawing/2017/decorative" val="0"/>
              </a:ext>
            </a:extLst>
          </p:cNvPr>
          <p:cNvSpPr/>
          <p:nvPr/>
        </p:nvSpPr>
        <p:spPr>
          <a:xfrm>
            <a:off x="10886366" y="154176"/>
            <a:ext cx="1111044" cy="1086463"/>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a typeface="Calibri"/>
                <a:cs typeface="Calibri"/>
              </a:rPr>
              <a:t>5 min</a:t>
            </a:r>
            <a:endParaRPr lang="en-US" dirty="0">
              <a:solidFill>
                <a:schemeClr val="tx1"/>
              </a:solidFill>
            </a:endParaRPr>
          </a:p>
        </p:txBody>
      </p:sp>
      <p:sp>
        <p:nvSpPr>
          <p:cNvPr id="8" name="TextBox 7">
            <a:extLst>
              <a:ext uri="{FF2B5EF4-FFF2-40B4-BE49-F238E27FC236}">
                <a16:creationId xmlns:a16="http://schemas.microsoft.com/office/drawing/2014/main" id="{F724A5EA-8491-4706-9C14-0261BAA1F1E7}"/>
              </a:ext>
            </a:extLst>
          </p:cNvPr>
          <p:cNvSpPr txBox="1"/>
          <p:nvPr/>
        </p:nvSpPr>
        <p:spPr>
          <a:xfrm>
            <a:off x="338667" y="4521576"/>
            <a:ext cx="1984252" cy="2185214"/>
          </a:xfrm>
          <a:prstGeom prst="rect">
            <a:avLst/>
          </a:prstGeom>
          <a:noFill/>
        </p:spPr>
        <p:txBody>
          <a:bodyPr wrap="square" rtlCol="0">
            <a:spAutoFit/>
          </a:bodyPr>
          <a:lstStyle/>
          <a:p>
            <a:pPr algn="ctr"/>
            <a:r>
              <a:rPr lang="en-US" sz="2400" dirty="0">
                <a:latin typeface="Source Sans Pro" panose="020B0503030403020204" pitchFamily="34" charset="0"/>
                <a:ea typeface="Source Sans Pro" panose="020B0503030403020204" pitchFamily="34" charset="0"/>
              </a:rPr>
              <a:t>Astro 122: Birth and Death of Stars</a:t>
            </a:r>
          </a:p>
          <a:p>
            <a:pPr algn="ctr"/>
            <a:endParaRPr lang="en-US" sz="2400" dirty="0">
              <a:latin typeface="Source Sans Pro" panose="020B0503030403020204" pitchFamily="34" charset="0"/>
              <a:ea typeface="Source Sans Pro" panose="020B0503030403020204" pitchFamily="34" charset="0"/>
            </a:endParaRPr>
          </a:p>
          <a:p>
            <a:pPr algn="ctr"/>
            <a:r>
              <a:rPr lang="en-US" sz="2000" dirty="0">
                <a:latin typeface="Source Sans Pro" panose="020B0503030403020204" pitchFamily="34" charset="0"/>
                <a:ea typeface="Source Sans Pro" panose="020B0503030403020204" pitchFamily="34" charset="0"/>
              </a:rPr>
              <a:t>Dr. Andrea Goering</a:t>
            </a:r>
          </a:p>
        </p:txBody>
      </p:sp>
      <p:pic>
        <p:nvPicPr>
          <p:cNvPr id="5" name="Picture 4" descr="QR code leading to ASTR 122 syllabus">
            <a:extLst>
              <a:ext uri="{FF2B5EF4-FFF2-40B4-BE49-F238E27FC236}">
                <a16:creationId xmlns:a16="http://schemas.microsoft.com/office/drawing/2014/main" id="{58688794-EB16-4648-8D43-C2DBDDFC70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853" y="2705829"/>
            <a:ext cx="1782451" cy="1782451"/>
          </a:xfrm>
          <a:prstGeom prst="rect">
            <a:avLst/>
          </a:prstGeom>
        </p:spPr>
      </p:pic>
      <p:sp>
        <p:nvSpPr>
          <p:cNvPr id="13" name="TextBox 12">
            <a:extLst>
              <a:ext uri="{FF2B5EF4-FFF2-40B4-BE49-F238E27FC236}">
                <a16:creationId xmlns:a16="http://schemas.microsoft.com/office/drawing/2014/main" id="{5B0A12FD-A822-4C11-84F7-8D372BF739C5}"/>
              </a:ext>
            </a:extLst>
          </p:cNvPr>
          <p:cNvSpPr txBox="1"/>
          <p:nvPr/>
        </p:nvSpPr>
        <p:spPr>
          <a:xfrm>
            <a:off x="2773598" y="4521576"/>
            <a:ext cx="1964745" cy="2185214"/>
          </a:xfrm>
          <a:prstGeom prst="rect">
            <a:avLst/>
          </a:prstGeom>
          <a:noFill/>
        </p:spPr>
        <p:txBody>
          <a:bodyPr wrap="square" rtlCol="0">
            <a:spAutoFit/>
          </a:bodyPr>
          <a:lstStyle/>
          <a:p>
            <a:pPr algn="ctr"/>
            <a:r>
              <a:rPr lang="en-US" sz="2400" dirty="0">
                <a:latin typeface="Source Sans Pro" panose="020B0503030403020204" pitchFamily="34" charset="0"/>
                <a:ea typeface="Source Sans Pro" panose="020B0503030403020204" pitchFamily="34" charset="0"/>
              </a:rPr>
              <a:t>Data Sci 101: Intro to Data Science</a:t>
            </a:r>
          </a:p>
          <a:p>
            <a:pPr algn="ctr"/>
            <a:endParaRPr lang="en-US" sz="2400" dirty="0">
              <a:latin typeface="Source Sans Pro" panose="020B0503030403020204" pitchFamily="34" charset="0"/>
              <a:ea typeface="Source Sans Pro" panose="020B0503030403020204" pitchFamily="34" charset="0"/>
            </a:endParaRPr>
          </a:p>
          <a:p>
            <a:pPr algn="ctr"/>
            <a:r>
              <a:rPr lang="en-US" sz="2000" dirty="0">
                <a:latin typeface="Source Sans Pro" panose="020B0503030403020204" pitchFamily="34" charset="0"/>
                <a:ea typeface="Source Sans Pro" panose="020B0503030403020204" pitchFamily="34" charset="0"/>
              </a:rPr>
              <a:t>Dr. Sabrina Mostoufi</a:t>
            </a:r>
          </a:p>
        </p:txBody>
      </p:sp>
      <p:pic>
        <p:nvPicPr>
          <p:cNvPr id="12" name="Picture 11" descr="QR code leading to DSCI 101 syllabus">
            <a:extLst>
              <a:ext uri="{FF2B5EF4-FFF2-40B4-BE49-F238E27FC236}">
                <a16:creationId xmlns:a16="http://schemas.microsoft.com/office/drawing/2014/main" id="{15B02BEC-3067-4BA0-BE3D-5885AA5BED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9508" y="2705829"/>
            <a:ext cx="1782451" cy="1782451"/>
          </a:xfrm>
          <a:prstGeom prst="rect">
            <a:avLst/>
          </a:prstGeom>
        </p:spPr>
      </p:pic>
      <p:sp>
        <p:nvSpPr>
          <p:cNvPr id="24" name="TextBox 23">
            <a:extLst>
              <a:ext uri="{FF2B5EF4-FFF2-40B4-BE49-F238E27FC236}">
                <a16:creationId xmlns:a16="http://schemas.microsoft.com/office/drawing/2014/main" id="{C440C51E-FD25-4679-BFC2-BF0D3508E2C9}"/>
              </a:ext>
            </a:extLst>
          </p:cNvPr>
          <p:cNvSpPr txBox="1"/>
          <p:nvPr/>
        </p:nvSpPr>
        <p:spPr>
          <a:xfrm>
            <a:off x="5146227" y="4521576"/>
            <a:ext cx="1899545" cy="2185214"/>
          </a:xfrm>
          <a:prstGeom prst="rect">
            <a:avLst/>
          </a:prstGeom>
          <a:noFill/>
        </p:spPr>
        <p:txBody>
          <a:bodyPr wrap="square" rtlCol="0">
            <a:spAutoFit/>
          </a:bodyPr>
          <a:lstStyle/>
          <a:p>
            <a:pPr algn="ctr"/>
            <a:r>
              <a:rPr lang="en-US" sz="2400" dirty="0">
                <a:latin typeface="Source Sans Pro" panose="020B0503030403020204" pitchFamily="34" charset="0"/>
                <a:ea typeface="Source Sans Pro" panose="020B0503030403020204" pitchFamily="34" charset="0"/>
              </a:rPr>
              <a:t>Phil 335: Medical Ethics</a:t>
            </a:r>
          </a:p>
          <a:p>
            <a:pPr algn="ctr"/>
            <a:endParaRPr lang="en-US" sz="2400" dirty="0">
              <a:latin typeface="Source Sans Pro" panose="020B0503030403020204" pitchFamily="34" charset="0"/>
              <a:ea typeface="Source Sans Pro" panose="020B0503030403020204" pitchFamily="34" charset="0"/>
            </a:endParaRPr>
          </a:p>
          <a:p>
            <a:pPr algn="ctr"/>
            <a:r>
              <a:rPr lang="en-US" sz="2000" dirty="0">
                <a:latin typeface="Source Sans Pro" panose="020B0503030403020204" pitchFamily="34" charset="0"/>
                <a:ea typeface="Source Sans Pro" panose="020B0503030403020204" pitchFamily="34" charset="0"/>
              </a:rPr>
              <a:t>Prof. Camisha Russell </a:t>
            </a:r>
          </a:p>
        </p:txBody>
      </p:sp>
      <p:pic>
        <p:nvPicPr>
          <p:cNvPr id="15" name="Picture 14" descr="QR code leading to PHIL 335 syllabus">
            <a:extLst>
              <a:ext uri="{FF2B5EF4-FFF2-40B4-BE49-F238E27FC236}">
                <a16:creationId xmlns:a16="http://schemas.microsoft.com/office/drawing/2014/main" id="{26085EBE-F97A-4718-B9F6-8A9F940C3F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4775" y="2705830"/>
            <a:ext cx="1782450" cy="1782450"/>
          </a:xfrm>
          <a:prstGeom prst="rect">
            <a:avLst/>
          </a:prstGeom>
        </p:spPr>
      </p:pic>
      <p:sp>
        <p:nvSpPr>
          <p:cNvPr id="28" name="TextBox 27">
            <a:extLst>
              <a:ext uri="{FF2B5EF4-FFF2-40B4-BE49-F238E27FC236}">
                <a16:creationId xmlns:a16="http://schemas.microsoft.com/office/drawing/2014/main" id="{CB3289ED-79B2-4EA8-972A-CA7CF19F8674}"/>
              </a:ext>
            </a:extLst>
          </p:cNvPr>
          <p:cNvSpPr txBox="1"/>
          <p:nvPr/>
        </p:nvSpPr>
        <p:spPr>
          <a:xfrm>
            <a:off x="7370979" y="4488280"/>
            <a:ext cx="2047424" cy="1877437"/>
          </a:xfrm>
          <a:prstGeom prst="rect">
            <a:avLst/>
          </a:prstGeom>
          <a:noFill/>
        </p:spPr>
        <p:txBody>
          <a:bodyPr wrap="square" rtlCol="0">
            <a:spAutoFit/>
          </a:bodyPr>
          <a:lstStyle/>
          <a:p>
            <a:pPr algn="ctr"/>
            <a:r>
              <a:rPr lang="en-US" sz="2400" dirty="0">
                <a:latin typeface="Source Sans Pro" panose="020B0503030403020204" pitchFamily="34" charset="0"/>
                <a:ea typeface="Source Sans Pro" panose="020B0503030403020204" pitchFamily="34" charset="0"/>
              </a:rPr>
              <a:t>Econ 101: Contemporary Econ. Issues</a:t>
            </a:r>
          </a:p>
          <a:p>
            <a:pPr algn="ctr"/>
            <a:endParaRPr lang="en-US" sz="2400" dirty="0">
              <a:latin typeface="Source Sans Pro" panose="020B0503030403020204" pitchFamily="34" charset="0"/>
              <a:ea typeface="Source Sans Pro" panose="020B0503030403020204" pitchFamily="34" charset="0"/>
            </a:endParaRPr>
          </a:p>
          <a:p>
            <a:pPr algn="ctr"/>
            <a:r>
              <a:rPr lang="en-US" sz="2000" dirty="0">
                <a:latin typeface="Source Sans Pro" panose="020B0503030403020204" pitchFamily="34" charset="0"/>
                <a:ea typeface="Source Sans Pro" panose="020B0503030403020204" pitchFamily="34" charset="0"/>
              </a:rPr>
              <a:t>Dr. Mike Urbancic</a:t>
            </a:r>
          </a:p>
        </p:txBody>
      </p:sp>
      <p:pic>
        <p:nvPicPr>
          <p:cNvPr id="17" name="Picture 16" descr="QR code leading to ECON 101 syllabus">
            <a:extLst>
              <a:ext uri="{FF2B5EF4-FFF2-40B4-BE49-F238E27FC236}">
                <a16:creationId xmlns:a16="http://schemas.microsoft.com/office/drawing/2014/main" id="{480B0472-0E98-4966-B034-731462EAAB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0042" y="2705830"/>
            <a:ext cx="1782450" cy="1782450"/>
          </a:xfrm>
          <a:prstGeom prst="rect">
            <a:avLst/>
          </a:prstGeom>
        </p:spPr>
      </p:pic>
      <p:sp>
        <p:nvSpPr>
          <p:cNvPr id="32" name="TextBox 31">
            <a:extLst>
              <a:ext uri="{FF2B5EF4-FFF2-40B4-BE49-F238E27FC236}">
                <a16:creationId xmlns:a16="http://schemas.microsoft.com/office/drawing/2014/main" id="{EFF46A41-347D-45B8-8114-039004C02962}"/>
              </a:ext>
            </a:extLst>
          </p:cNvPr>
          <p:cNvSpPr txBox="1"/>
          <p:nvPr/>
        </p:nvSpPr>
        <p:spPr>
          <a:xfrm>
            <a:off x="9632826" y="4521576"/>
            <a:ext cx="2267972" cy="1938992"/>
          </a:xfrm>
          <a:prstGeom prst="rect">
            <a:avLst/>
          </a:prstGeom>
          <a:noFill/>
        </p:spPr>
        <p:txBody>
          <a:bodyPr wrap="square" rtlCol="0">
            <a:spAutoFit/>
          </a:bodyPr>
          <a:lstStyle/>
          <a:p>
            <a:pPr algn="ctr"/>
            <a:r>
              <a:rPr lang="en-US" sz="2400" dirty="0">
                <a:latin typeface="Source Sans Pro" panose="020B0503030403020204" pitchFamily="34" charset="0"/>
                <a:ea typeface="Source Sans Pro" panose="020B0503030403020204" pitchFamily="34" charset="0"/>
              </a:rPr>
              <a:t>UGST 109: Secrets to Success in STEM</a:t>
            </a:r>
          </a:p>
          <a:p>
            <a:pPr algn="ctr"/>
            <a:endParaRPr lang="en-US" sz="2400" dirty="0">
              <a:latin typeface="Source Sans Pro" panose="020B0503030403020204" pitchFamily="34" charset="0"/>
              <a:ea typeface="Source Sans Pro" panose="020B0503030403020204" pitchFamily="34" charset="0"/>
            </a:endParaRPr>
          </a:p>
          <a:p>
            <a:pPr algn="ctr"/>
            <a:r>
              <a:rPr lang="en-US" sz="2000" dirty="0">
                <a:latin typeface="Source Sans Pro" panose="020B0503030403020204" pitchFamily="34" charset="0"/>
                <a:ea typeface="Source Sans Pro" panose="020B0503030403020204" pitchFamily="34" charset="0"/>
              </a:rPr>
              <a:t>Dr. Julie Mueller</a:t>
            </a:r>
          </a:p>
        </p:txBody>
      </p:sp>
      <p:pic>
        <p:nvPicPr>
          <p:cNvPr id="19" name="Picture 18" descr="QR code leading to UGST 109 syllabus">
            <a:extLst>
              <a:ext uri="{FF2B5EF4-FFF2-40B4-BE49-F238E27FC236}">
                <a16:creationId xmlns:a16="http://schemas.microsoft.com/office/drawing/2014/main" id="{6F7D12F7-914D-4C02-99B0-2D41077CF4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94481" y="2705828"/>
            <a:ext cx="1782451" cy="1782451"/>
          </a:xfrm>
          <a:prstGeom prst="rect">
            <a:avLst/>
          </a:prstGeom>
        </p:spPr>
      </p:pic>
    </p:spTree>
    <p:extLst>
      <p:ext uri="{BB962C8B-B14F-4D97-AF65-F5344CB8AC3E}">
        <p14:creationId xmlns:p14="http://schemas.microsoft.com/office/powerpoint/2010/main" val="23298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13CF-8E1B-42C1-A99E-47AF405F34CB}"/>
              </a:ext>
            </a:extLst>
          </p:cNvPr>
          <p:cNvSpPr>
            <a:spLocks noGrp="1"/>
          </p:cNvSpPr>
          <p:nvPr>
            <p:ph type="title"/>
          </p:nvPr>
        </p:nvSpPr>
        <p:spPr>
          <a:xfrm>
            <a:off x="562466" y="311834"/>
            <a:ext cx="8694656" cy="1143000"/>
          </a:xfrm>
        </p:spPr>
        <p:txBody>
          <a:bodyPr/>
          <a:lstStyle/>
          <a:p>
            <a:r>
              <a:rPr lang="en-US" b="1" dirty="0">
                <a:solidFill>
                  <a:schemeClr val="tx2"/>
                </a:solidFill>
                <a:latin typeface="Source Sans Pro" panose="020B0503030403020204" pitchFamily="34" charset="0"/>
                <a:ea typeface="Source Sans Pro" panose="020B0503030403020204" pitchFamily="34" charset="0"/>
              </a:rPr>
              <a:t>The Syllabus: Key takeaways</a:t>
            </a:r>
          </a:p>
        </p:txBody>
      </p:sp>
      <p:cxnSp>
        <p:nvCxnSpPr>
          <p:cNvPr id="14" name="Straight Connector 13">
            <a:extLst>
              <a:ext uri="{FF2B5EF4-FFF2-40B4-BE49-F238E27FC236}">
                <a16:creationId xmlns:a16="http://schemas.microsoft.com/office/drawing/2014/main" id="{49E6E1CB-A8A6-4B90-8C93-CD7E47856B11}"/>
              </a:ext>
              <a:ext uri="{C183D7F6-B498-43B3-948B-1728B52AA6E4}">
                <adec:decorative xmlns:adec="http://schemas.microsoft.com/office/drawing/2017/decorative" val="1"/>
              </a:ext>
            </a:extLst>
          </p:cNvPr>
          <p:cNvCxnSpPr>
            <a:cxnSpLocks/>
          </p:cNvCxnSpPr>
          <p:nvPr/>
        </p:nvCxnSpPr>
        <p:spPr>
          <a:xfrm>
            <a:off x="450874" y="1125457"/>
            <a:ext cx="10599622"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Content Placeholder 10">
            <a:extLst>
              <a:ext uri="{FF2B5EF4-FFF2-40B4-BE49-F238E27FC236}">
                <a16:creationId xmlns:a16="http://schemas.microsoft.com/office/drawing/2014/main" id="{1C8431AF-B1F8-4D62-8CD4-69960E5D31AC}"/>
              </a:ext>
            </a:extLst>
          </p:cNvPr>
          <p:cNvSpPr>
            <a:spLocks noGrp="1"/>
          </p:cNvSpPr>
          <p:nvPr>
            <p:ph idx="1"/>
          </p:nvPr>
        </p:nvSpPr>
        <p:spPr/>
        <p:txBody>
          <a:bodyPr/>
          <a:lstStyle/>
          <a:p>
            <a:endParaRPr lang="en-US" dirty="0"/>
          </a:p>
        </p:txBody>
      </p:sp>
      <p:sp>
        <p:nvSpPr>
          <p:cNvPr id="23" name="Rectangle 22">
            <a:extLst>
              <a:ext uri="{FF2B5EF4-FFF2-40B4-BE49-F238E27FC236}">
                <a16:creationId xmlns:a16="http://schemas.microsoft.com/office/drawing/2014/main" id="{91AA1CA9-37F0-4AD4-BD54-4B3610ACB703}"/>
              </a:ext>
              <a:ext uri="{C183D7F6-B498-43B3-948B-1728B52AA6E4}">
                <adec:decorative xmlns:adec="http://schemas.microsoft.com/office/drawing/2017/decorative" val="0"/>
              </a:ext>
            </a:extLst>
          </p:cNvPr>
          <p:cNvSpPr/>
          <p:nvPr/>
        </p:nvSpPr>
        <p:spPr>
          <a:xfrm>
            <a:off x="1087217" y="1842426"/>
            <a:ext cx="4055269" cy="861134"/>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Source Sans Pro" panose="020B0503030403020204" pitchFamily="34" charset="0"/>
                <a:ea typeface="Source Sans Pro" panose="020B0503030403020204" pitchFamily="34" charset="0"/>
              </a:rPr>
              <a:t>Resource: </a:t>
            </a:r>
            <a:r>
              <a:rPr lang="en-US" sz="2400" dirty="0">
                <a:solidFill>
                  <a:schemeClr val="tx1"/>
                </a:solidFill>
                <a:latin typeface="Source Sans Pro" panose="020B0503030403020204" pitchFamily="34" charset="0"/>
                <a:ea typeface="Source Sans Pro" panose="020B0503030403020204" pitchFamily="34" charset="0"/>
                <a:hlinkClick r:id="rId2"/>
              </a:rPr>
              <a:t>TEP’s Syllabus Essentials</a:t>
            </a:r>
            <a:endParaRPr lang="en-US" sz="2400" dirty="0">
              <a:solidFill>
                <a:schemeClr val="tx1"/>
              </a:solidFill>
              <a:latin typeface="Source Sans Pro" panose="020B0503030403020204" pitchFamily="34" charset="0"/>
              <a:ea typeface="Source Sans Pro" panose="020B0503030403020204" pitchFamily="34" charset="0"/>
            </a:endParaRPr>
          </a:p>
        </p:txBody>
      </p:sp>
      <p:grpSp>
        <p:nvGrpSpPr>
          <p:cNvPr id="24" name="Group 23" descr="link to teaching.uoregon.edu/starter-syllabus">
            <a:extLst>
              <a:ext uri="{FF2B5EF4-FFF2-40B4-BE49-F238E27FC236}">
                <a16:creationId xmlns:a16="http://schemas.microsoft.com/office/drawing/2014/main" id="{A95C9487-94BE-491E-B577-6DFE4F9776DA}"/>
              </a:ext>
            </a:extLst>
          </p:cNvPr>
          <p:cNvGrpSpPr/>
          <p:nvPr/>
        </p:nvGrpSpPr>
        <p:grpSpPr>
          <a:xfrm>
            <a:off x="5406996" y="1961161"/>
            <a:ext cx="6061104" cy="604076"/>
            <a:chOff x="742949" y="3905416"/>
            <a:chExt cx="3093126" cy="604076"/>
          </a:xfrm>
        </p:grpSpPr>
        <p:sp>
          <p:nvSpPr>
            <p:cNvPr id="28" name="Rectangle 27">
              <a:extLst>
                <a:ext uri="{FF2B5EF4-FFF2-40B4-BE49-F238E27FC236}">
                  <a16:creationId xmlns:a16="http://schemas.microsoft.com/office/drawing/2014/main" id="{E1BDC4A6-B4CE-4A04-B197-D0BC9BD5D10A}"/>
                </a:ext>
                <a:ext uri="{C183D7F6-B498-43B3-948B-1728B52AA6E4}">
                  <adec:decorative xmlns:adec="http://schemas.microsoft.com/office/drawing/2017/decorative" val="1"/>
                </a:ext>
              </a:extLst>
            </p:cNvPr>
            <p:cNvSpPr/>
            <p:nvPr/>
          </p:nvSpPr>
          <p:spPr>
            <a:xfrm>
              <a:off x="742950" y="3905416"/>
              <a:ext cx="3093125" cy="604076"/>
            </a:xfrm>
            <a:prstGeom prst="rect">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9" name="Picture 28" descr="URL arrow in UO Yellow">
              <a:extLst>
                <a:ext uri="{FF2B5EF4-FFF2-40B4-BE49-F238E27FC236}">
                  <a16:creationId xmlns:a16="http://schemas.microsoft.com/office/drawing/2014/main" id="{200CB188-7C97-4C0E-BA22-582CD23A876B}"/>
                </a:ext>
              </a:extLst>
            </p:cNvPr>
            <p:cNvPicPr>
              <a:picLocks noChangeAspect="1"/>
            </p:cNvPicPr>
            <p:nvPr/>
          </p:nvPicPr>
          <p:blipFill rotWithShape="1">
            <a:blip r:embed="rId3">
              <a:extLst>
                <a:ext uri="{28A0092B-C50C-407E-A947-70E740481C1C}">
                  <a14:useLocalDpi xmlns:a14="http://schemas.microsoft.com/office/drawing/2010/main"/>
                </a:ext>
              </a:extLst>
            </a:blip>
            <a:srcRect l="45074" t="-9692" r="50000" b="-9247"/>
            <a:stretch/>
          </p:blipFill>
          <p:spPr>
            <a:xfrm>
              <a:off x="742949" y="3988519"/>
              <a:ext cx="333725" cy="436191"/>
            </a:xfrm>
            <a:prstGeom prst="rect">
              <a:avLst/>
            </a:prstGeom>
          </p:spPr>
        </p:pic>
        <p:sp>
          <p:nvSpPr>
            <p:cNvPr id="32" name="TextBox 31">
              <a:extLst>
                <a:ext uri="{FF2B5EF4-FFF2-40B4-BE49-F238E27FC236}">
                  <a16:creationId xmlns:a16="http://schemas.microsoft.com/office/drawing/2014/main" id="{6A38EC80-6727-4CC8-A291-5B6DA00C32F9}"/>
                </a:ext>
              </a:extLst>
            </p:cNvPr>
            <p:cNvSpPr txBox="1"/>
            <p:nvPr/>
          </p:nvSpPr>
          <p:spPr>
            <a:xfrm>
              <a:off x="1039766" y="3973456"/>
              <a:ext cx="27441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hlinkClick r:id="rId4">
                    <a:extLst>
                      <a:ext uri="{A12FA001-AC4F-418D-AE19-62706E023703}">
                        <ahyp:hlinkClr xmlns:ahyp="http://schemas.microsoft.com/office/drawing/2018/hyperlinkcolor" val="tx"/>
                      </a:ext>
                    </a:extLst>
                  </a:hlinkClick>
                </a:rPr>
                <a:t>teaching.uoregon.edu/syllabus-essentials</a:t>
              </a:r>
              <a:endParaRPr lang="en-US" sz="2400" b="1" i="0" kern="1200" dirty="0">
                <a:solidFill>
                  <a:schemeClr val="bg2"/>
                </a:solidFill>
                <a:effectLst/>
                <a:latin typeface="Source Sans Pro" panose="020B0503030403020204" pitchFamily="34" charset="0"/>
                <a:ea typeface="+mn-ea"/>
                <a:cs typeface="+mn-cs"/>
              </a:endParaRPr>
            </a:p>
          </p:txBody>
        </p:sp>
      </p:grpSp>
      <p:sp>
        <p:nvSpPr>
          <p:cNvPr id="26" name="Rectangle 25">
            <a:extLst>
              <a:ext uri="{FF2B5EF4-FFF2-40B4-BE49-F238E27FC236}">
                <a16:creationId xmlns:a16="http://schemas.microsoft.com/office/drawing/2014/main" id="{1D7AFA60-7590-46E3-8CB8-3A761451B031}"/>
              </a:ext>
            </a:extLst>
          </p:cNvPr>
          <p:cNvSpPr/>
          <p:nvPr/>
        </p:nvSpPr>
        <p:spPr>
          <a:xfrm>
            <a:off x="1087218" y="3108761"/>
            <a:ext cx="4055269" cy="134525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Source Sans Pro" panose="020B0503030403020204" pitchFamily="34" charset="0"/>
                <a:ea typeface="Source Sans Pro" panose="020B0503030403020204" pitchFamily="34" charset="0"/>
              </a:rPr>
              <a:t>Friendly tone: Instructor seen as more approachable, motivated to teach well.</a:t>
            </a:r>
          </a:p>
        </p:txBody>
      </p:sp>
      <p:sp>
        <p:nvSpPr>
          <p:cNvPr id="30" name="Rectangle 29">
            <a:extLst>
              <a:ext uri="{FF2B5EF4-FFF2-40B4-BE49-F238E27FC236}">
                <a16:creationId xmlns:a16="http://schemas.microsoft.com/office/drawing/2014/main" id="{6D6AF652-0E84-4C69-9855-444640AA119B}"/>
              </a:ext>
            </a:extLst>
          </p:cNvPr>
          <p:cNvSpPr/>
          <p:nvPr/>
        </p:nvSpPr>
        <p:spPr>
          <a:xfrm>
            <a:off x="1087217" y="4859214"/>
            <a:ext cx="4055269" cy="1214744"/>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Source Sans Pro" panose="020B0503030403020204" pitchFamily="34" charset="0"/>
                <a:ea typeface="Source Sans Pro" panose="020B0503030403020204" pitchFamily="34" charset="0"/>
              </a:rPr>
              <a:t>Make document accessible to screen readers.</a:t>
            </a:r>
          </a:p>
        </p:txBody>
      </p:sp>
      <p:grpSp>
        <p:nvGrpSpPr>
          <p:cNvPr id="35" name="Group 34" descr="link to digitalaccessibility.uoregon.edu/training/web">
            <a:extLst>
              <a:ext uri="{FF2B5EF4-FFF2-40B4-BE49-F238E27FC236}">
                <a16:creationId xmlns:a16="http://schemas.microsoft.com/office/drawing/2014/main" id="{580A9966-D146-4901-83D3-A18078748119}"/>
              </a:ext>
            </a:extLst>
          </p:cNvPr>
          <p:cNvGrpSpPr/>
          <p:nvPr/>
        </p:nvGrpSpPr>
        <p:grpSpPr>
          <a:xfrm>
            <a:off x="5406996" y="5187043"/>
            <a:ext cx="6785003" cy="604076"/>
            <a:chOff x="742950" y="3905416"/>
            <a:chExt cx="3074985" cy="604076"/>
          </a:xfrm>
        </p:grpSpPr>
        <p:sp>
          <p:nvSpPr>
            <p:cNvPr id="36" name="Rectangle 35">
              <a:extLst>
                <a:ext uri="{FF2B5EF4-FFF2-40B4-BE49-F238E27FC236}">
                  <a16:creationId xmlns:a16="http://schemas.microsoft.com/office/drawing/2014/main" id="{2F4A3DA4-C075-49F2-B051-E95B2D06A45D}"/>
                </a:ext>
                <a:ext uri="{C183D7F6-B498-43B3-948B-1728B52AA6E4}">
                  <adec:decorative xmlns:adec="http://schemas.microsoft.com/office/drawing/2017/decorative" val="1"/>
                </a:ext>
              </a:extLst>
            </p:cNvPr>
            <p:cNvSpPr/>
            <p:nvPr/>
          </p:nvSpPr>
          <p:spPr>
            <a:xfrm>
              <a:off x="742950" y="3905416"/>
              <a:ext cx="2999232" cy="604076"/>
            </a:xfrm>
            <a:prstGeom prst="rect">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7" name="Picture 36" descr="URL arrow in UO Yellow">
              <a:extLst>
                <a:ext uri="{FF2B5EF4-FFF2-40B4-BE49-F238E27FC236}">
                  <a16:creationId xmlns:a16="http://schemas.microsoft.com/office/drawing/2014/main" id="{4F798B2C-C40E-4132-B80F-096339A030B5}"/>
                </a:ext>
              </a:extLst>
            </p:cNvPr>
            <p:cNvPicPr>
              <a:picLocks noChangeAspect="1"/>
            </p:cNvPicPr>
            <p:nvPr/>
          </p:nvPicPr>
          <p:blipFill rotWithShape="1">
            <a:blip r:embed="rId3">
              <a:extLst>
                <a:ext uri="{28A0092B-C50C-407E-A947-70E740481C1C}">
                  <a14:useLocalDpi xmlns:a14="http://schemas.microsoft.com/office/drawing/2010/main"/>
                </a:ext>
              </a:extLst>
            </a:blip>
            <a:srcRect l="45074" t="-9692" r="50000" b="-9247"/>
            <a:stretch/>
          </p:blipFill>
          <p:spPr>
            <a:xfrm>
              <a:off x="742950" y="3988519"/>
              <a:ext cx="290129" cy="436191"/>
            </a:xfrm>
            <a:prstGeom prst="rect">
              <a:avLst/>
            </a:prstGeom>
          </p:spPr>
        </p:pic>
        <p:sp>
          <p:nvSpPr>
            <p:cNvPr id="38" name="TextBox 37">
              <a:extLst>
                <a:ext uri="{FF2B5EF4-FFF2-40B4-BE49-F238E27FC236}">
                  <a16:creationId xmlns:a16="http://schemas.microsoft.com/office/drawing/2014/main" id="{53CE689B-1D68-4CA8-BD2E-2DCA3FFB9D6C}"/>
                </a:ext>
              </a:extLst>
            </p:cNvPr>
            <p:cNvSpPr txBox="1"/>
            <p:nvPr/>
          </p:nvSpPr>
          <p:spPr>
            <a:xfrm>
              <a:off x="1020390" y="3961334"/>
              <a:ext cx="27975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sng" strike="noStrike" dirty="0">
                  <a:solidFill>
                    <a:schemeClr val="bg2"/>
                  </a:solidFill>
                  <a:effectLst/>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digitalaccessibility.uoregon.edu/training/web</a:t>
              </a:r>
              <a:endParaRPr lang="en-US" sz="2400" b="1" i="0" kern="1200" dirty="0">
                <a:solidFill>
                  <a:schemeClr val="bg2"/>
                </a:solidFill>
                <a:effectLst/>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21053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78C5-050D-4416-B8EC-6B242ACF48AD}"/>
              </a:ext>
            </a:extLst>
          </p:cNvPr>
          <p:cNvSpPr>
            <a:spLocks noGrp="1"/>
          </p:cNvSpPr>
          <p:nvPr>
            <p:ph type="title"/>
          </p:nvPr>
        </p:nvSpPr>
        <p:spPr>
          <a:xfrm>
            <a:off x="-51880" y="402809"/>
            <a:ext cx="6147880" cy="830998"/>
          </a:xfrm>
        </p:spPr>
        <p:txBody>
          <a:bodyPr anchor="ctr">
            <a:normAutofit/>
          </a:bodyPr>
          <a:lstStyle/>
          <a:p>
            <a:pPr algn="ctr"/>
            <a:r>
              <a:rPr lang="en-US" sz="4800" b="1" dirty="0">
                <a:solidFill>
                  <a:schemeClr val="bg2"/>
                </a:solidFill>
                <a:latin typeface="Source Sans Pro" panose="020B0503030403020204" pitchFamily="34" charset="0"/>
                <a:ea typeface="Source Sans Pro" panose="020B0503030403020204" pitchFamily="34" charset="0"/>
              </a:rPr>
              <a:t>The Canvas Site</a:t>
            </a:r>
          </a:p>
        </p:txBody>
      </p:sp>
      <p:cxnSp>
        <p:nvCxnSpPr>
          <p:cNvPr id="9" name="Straight Connector 8">
            <a:extLst>
              <a:ext uri="{FF2B5EF4-FFF2-40B4-BE49-F238E27FC236}">
                <a16:creationId xmlns:a16="http://schemas.microsoft.com/office/drawing/2014/main" id="{FADD52AD-6488-4FAD-90AA-24D8551594B7}"/>
              </a:ext>
              <a:ext uri="{C183D7F6-B498-43B3-948B-1728B52AA6E4}">
                <adec:decorative xmlns:adec="http://schemas.microsoft.com/office/drawing/2017/decorative" val="1"/>
              </a:ext>
            </a:extLst>
          </p:cNvPr>
          <p:cNvCxnSpPr>
            <a:cxnSpLocks/>
          </p:cNvCxnSpPr>
          <p:nvPr/>
        </p:nvCxnSpPr>
        <p:spPr>
          <a:xfrm>
            <a:off x="450874" y="1164369"/>
            <a:ext cx="9911113" cy="0"/>
          </a:xfrm>
          <a:prstGeom prst="line">
            <a:avLst/>
          </a:prstGeom>
          <a:ln w="28575">
            <a:solidFill>
              <a:schemeClr val="bg2"/>
            </a:solidFill>
          </a:ln>
        </p:spPr>
        <p:style>
          <a:lnRef idx="2">
            <a:schemeClr val="accent6"/>
          </a:lnRef>
          <a:fillRef idx="0">
            <a:schemeClr val="accent6"/>
          </a:fillRef>
          <a:effectRef idx="1">
            <a:schemeClr val="accent6"/>
          </a:effectRef>
          <a:fontRef idx="minor">
            <a:schemeClr val="tx1"/>
          </a:fontRef>
        </p:style>
      </p:cxnSp>
      <p:sp>
        <p:nvSpPr>
          <p:cNvPr id="13" name="Rectangle: Rounded Corners 12">
            <a:extLst>
              <a:ext uri="{FF2B5EF4-FFF2-40B4-BE49-F238E27FC236}">
                <a16:creationId xmlns:a16="http://schemas.microsoft.com/office/drawing/2014/main" id="{F1B169DA-491E-4B4A-80B5-4430B70F7809}"/>
              </a:ext>
              <a:ext uri="{C183D7F6-B498-43B3-948B-1728B52AA6E4}">
                <adec:decorative xmlns:adec="http://schemas.microsoft.com/office/drawing/2017/decorative" val="0"/>
              </a:ext>
            </a:extLst>
          </p:cNvPr>
          <p:cNvSpPr/>
          <p:nvPr/>
        </p:nvSpPr>
        <p:spPr>
          <a:xfrm>
            <a:off x="2900637" y="2011560"/>
            <a:ext cx="6390725" cy="1928136"/>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latin typeface="Source Sans Pro" panose="020B0503030403020204" pitchFamily="34" charset="0"/>
                <a:ea typeface="Source Sans Pro" panose="020B0503030403020204" pitchFamily="34" charset="0"/>
              </a:rPr>
              <a:t>Design so students spend their energy on learning content, not figuring out what to do, how to find materials.</a:t>
            </a:r>
          </a:p>
        </p:txBody>
      </p:sp>
      <p:sp>
        <p:nvSpPr>
          <p:cNvPr id="3" name="TextBox 2">
            <a:extLst>
              <a:ext uri="{FF2B5EF4-FFF2-40B4-BE49-F238E27FC236}">
                <a16:creationId xmlns:a16="http://schemas.microsoft.com/office/drawing/2014/main" id="{2E5E7F2D-C4C2-4D64-9D1E-A8E927B25060}"/>
              </a:ext>
            </a:extLst>
          </p:cNvPr>
          <p:cNvSpPr txBox="1"/>
          <p:nvPr/>
        </p:nvSpPr>
        <p:spPr>
          <a:xfrm>
            <a:off x="228792" y="4879447"/>
            <a:ext cx="5960286" cy="830997"/>
          </a:xfrm>
          <a:prstGeom prst="rect">
            <a:avLst/>
          </a:prstGeom>
          <a:noFill/>
        </p:spPr>
        <p:txBody>
          <a:bodyPr wrap="none" rtlCol="0">
            <a:spAutoFit/>
          </a:bodyPr>
          <a:lstStyle/>
          <a:p>
            <a:pPr algn="ctr"/>
            <a:r>
              <a:rPr lang="en-US" sz="2400" dirty="0">
                <a:solidFill>
                  <a:schemeClr val="bg2"/>
                </a:solidFill>
                <a:latin typeface="Source Sans Pro" panose="020B0503030403020204" pitchFamily="34" charset="0"/>
                <a:ea typeface="Source Sans Pro" panose="020B0503030403020204" pitchFamily="34" charset="0"/>
              </a:rPr>
              <a:t>Today @ 3:00 pm: Canvas Features and Tools</a:t>
            </a:r>
          </a:p>
          <a:p>
            <a:pPr algn="ctr"/>
            <a:r>
              <a:rPr lang="en-US" sz="2400" dirty="0">
                <a:solidFill>
                  <a:schemeClr val="bg2"/>
                </a:solidFill>
                <a:latin typeface="Source Sans Pro" panose="020B0503030403020204" pitchFamily="34" charset="0"/>
                <a:ea typeface="Source Sans Pro" panose="020B0503030403020204" pitchFamily="34" charset="0"/>
              </a:rPr>
              <a:t>Pacific 123</a:t>
            </a:r>
          </a:p>
        </p:txBody>
      </p:sp>
      <p:grpSp>
        <p:nvGrpSpPr>
          <p:cNvPr id="4" name="Group 3" descr="link to How-to guides about using Canvas.">
            <a:extLst>
              <a:ext uri="{FF2B5EF4-FFF2-40B4-BE49-F238E27FC236}">
                <a16:creationId xmlns:a16="http://schemas.microsoft.com/office/drawing/2014/main" id="{7472FA4F-7F39-46A3-917D-6661C0869B72}"/>
              </a:ext>
            </a:extLst>
          </p:cNvPr>
          <p:cNvGrpSpPr/>
          <p:nvPr/>
        </p:nvGrpSpPr>
        <p:grpSpPr>
          <a:xfrm>
            <a:off x="6734757" y="4762874"/>
            <a:ext cx="4928707" cy="1064141"/>
            <a:chOff x="742950" y="3905415"/>
            <a:chExt cx="3093125" cy="1064141"/>
          </a:xfrm>
        </p:grpSpPr>
        <p:sp>
          <p:nvSpPr>
            <p:cNvPr id="5" name="Rectangle 4">
              <a:extLst>
                <a:ext uri="{FF2B5EF4-FFF2-40B4-BE49-F238E27FC236}">
                  <a16:creationId xmlns:a16="http://schemas.microsoft.com/office/drawing/2014/main" id="{1150FA54-E371-4611-90E4-EE3BB371BA09}"/>
                </a:ext>
                <a:ext uri="{C183D7F6-B498-43B3-948B-1728B52AA6E4}">
                  <adec:decorative xmlns:adec="http://schemas.microsoft.com/office/drawing/2017/decorative" val="1"/>
                </a:ext>
              </a:extLst>
            </p:cNvPr>
            <p:cNvSpPr/>
            <p:nvPr/>
          </p:nvSpPr>
          <p:spPr>
            <a:xfrm>
              <a:off x="742950" y="3905415"/>
              <a:ext cx="3093125" cy="1064141"/>
            </a:xfrm>
            <a:prstGeom prst="rect">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descr="URL arrow in UO Yellow">
              <a:extLst>
                <a:ext uri="{FF2B5EF4-FFF2-40B4-BE49-F238E27FC236}">
                  <a16:creationId xmlns:a16="http://schemas.microsoft.com/office/drawing/2014/main" id="{52130E9D-6068-446B-A64B-1A103D493054}"/>
                </a:ext>
              </a:extLst>
            </p:cNvPr>
            <p:cNvPicPr>
              <a:picLocks noChangeAspect="1"/>
            </p:cNvPicPr>
            <p:nvPr/>
          </p:nvPicPr>
          <p:blipFill rotWithShape="1">
            <a:blip r:embed="rId2">
              <a:extLst>
                <a:ext uri="{28A0092B-C50C-407E-A947-70E740481C1C}">
                  <a14:useLocalDpi xmlns:a14="http://schemas.microsoft.com/office/drawing/2010/main"/>
                </a:ext>
              </a:extLst>
            </a:blip>
            <a:srcRect l="45074" t="-9692" r="50000" b="-9247"/>
            <a:stretch/>
          </p:blipFill>
          <p:spPr>
            <a:xfrm>
              <a:off x="742950" y="4170858"/>
              <a:ext cx="333725" cy="436191"/>
            </a:xfrm>
            <a:prstGeom prst="rect">
              <a:avLst/>
            </a:prstGeom>
          </p:spPr>
        </p:pic>
        <p:sp>
          <p:nvSpPr>
            <p:cNvPr id="7" name="TextBox 6">
              <a:extLst>
                <a:ext uri="{FF2B5EF4-FFF2-40B4-BE49-F238E27FC236}">
                  <a16:creationId xmlns:a16="http://schemas.microsoft.com/office/drawing/2014/main" id="{11000808-8226-4F37-9E1A-AC58BE4B1E77}"/>
                </a:ext>
              </a:extLst>
            </p:cNvPr>
            <p:cNvSpPr txBox="1"/>
            <p:nvPr/>
          </p:nvSpPr>
          <p:spPr>
            <a:xfrm>
              <a:off x="1039766" y="3973456"/>
              <a:ext cx="27441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rPr>
                <a:t>teaching.uoregon.edu/browse-resources#how-to</a:t>
              </a:r>
              <a:endParaRPr lang="en-US" sz="2400" b="1" i="0" kern="1200" dirty="0">
                <a:solidFill>
                  <a:schemeClr val="bg2"/>
                </a:solidFill>
                <a:effectLst/>
                <a:latin typeface="Source Sans Pro" panose="020B0503030403020204" pitchFamily="34" charset="0"/>
                <a:ea typeface="+mn-ea"/>
                <a:cs typeface="+mn-cs"/>
              </a:endParaRPr>
            </a:p>
          </p:txBody>
        </p:sp>
      </p:grpSp>
    </p:spTree>
    <p:extLst>
      <p:ext uri="{BB962C8B-B14F-4D97-AF65-F5344CB8AC3E}">
        <p14:creationId xmlns:p14="http://schemas.microsoft.com/office/powerpoint/2010/main" val="31608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9393-A27E-4E79-B91C-00589BF27322}"/>
              </a:ext>
            </a:extLst>
          </p:cNvPr>
          <p:cNvSpPr>
            <a:spLocks noGrp="1"/>
          </p:cNvSpPr>
          <p:nvPr>
            <p:ph type="title"/>
          </p:nvPr>
        </p:nvSpPr>
        <p:spPr>
          <a:xfrm>
            <a:off x="8173866" y="363113"/>
            <a:ext cx="3822189" cy="1899912"/>
          </a:xfrm>
        </p:spPr>
        <p:txBody>
          <a:bodyPr vert="horz" lIns="91440" tIns="45720" rIns="91440" bIns="45720" rtlCol="0">
            <a:normAutofit/>
          </a:bodyPr>
          <a:lstStyle/>
          <a:p>
            <a:pPr defTabSz="914400">
              <a:lnSpc>
                <a:spcPct val="90000"/>
              </a:lnSpc>
            </a:pPr>
            <a:r>
              <a:rPr lang="en-US" sz="4000" b="1" kern="1200" dirty="0">
                <a:solidFill>
                  <a:schemeClr val="tx2"/>
                </a:solidFill>
                <a:latin typeface="Source Sans Pro" panose="020B0503030403020204" pitchFamily="34" charset="0"/>
                <a:ea typeface="Source Sans Pro" panose="020B0503030403020204" pitchFamily="34" charset="0"/>
              </a:rPr>
              <a:t>Recommended Canvas design: Use modules</a:t>
            </a:r>
          </a:p>
        </p:txBody>
      </p:sp>
      <p:sp>
        <p:nvSpPr>
          <p:cNvPr id="16" name="Content Placeholder 15">
            <a:extLst>
              <a:ext uri="{FF2B5EF4-FFF2-40B4-BE49-F238E27FC236}">
                <a16:creationId xmlns:a16="http://schemas.microsoft.com/office/drawing/2014/main" id="{6FE22C68-A735-E3BA-44E0-654DAB6DDAC3}"/>
              </a:ext>
            </a:extLst>
          </p:cNvPr>
          <p:cNvSpPr>
            <a:spLocks noGrp="1"/>
          </p:cNvSpPr>
          <p:nvPr>
            <p:ph idx="1"/>
          </p:nvPr>
        </p:nvSpPr>
        <p:spPr>
          <a:xfrm>
            <a:off x="8173867" y="2432509"/>
            <a:ext cx="3822189" cy="3742762"/>
          </a:xfrm>
        </p:spPr>
        <p:txBody>
          <a:bodyPr>
            <a:normAutofit/>
          </a:bodyPr>
          <a:lstStyle/>
          <a:p>
            <a:r>
              <a:rPr lang="en-US" sz="2400" dirty="0">
                <a:latin typeface="Source Sans Pro" panose="020B0503030403020204" pitchFamily="34" charset="0"/>
                <a:ea typeface="Source Sans Pro" panose="020B0503030403020204" pitchFamily="34" charset="0"/>
              </a:rPr>
              <a:t>One module per week/unit/chapter</a:t>
            </a:r>
          </a:p>
          <a:p>
            <a:r>
              <a:rPr lang="en-US" sz="2400" dirty="0">
                <a:latin typeface="Source Sans Pro" panose="020B0503030403020204" pitchFamily="34" charset="0"/>
                <a:ea typeface="Source Sans Pro" panose="020B0503030403020204" pitchFamily="34" charset="0"/>
              </a:rPr>
              <a:t>Consistent module structure</a:t>
            </a:r>
          </a:p>
          <a:p>
            <a:r>
              <a:rPr lang="en-US" sz="2400" dirty="0">
                <a:latin typeface="Source Sans Pro" panose="020B0503030403020204" pitchFamily="34" charset="0"/>
                <a:ea typeface="Source Sans Pro" panose="020B0503030403020204" pitchFamily="34" charset="0"/>
              </a:rPr>
              <a:t>Streamline blue course navigation menu</a:t>
            </a:r>
          </a:p>
        </p:txBody>
      </p:sp>
      <p:pic>
        <p:nvPicPr>
          <p:cNvPr id="7" name="Content Placeholder 6" descr="A screenshot of a Canvas site organized using modules">
            <a:extLst>
              <a:ext uri="{FF2B5EF4-FFF2-40B4-BE49-F238E27FC236}">
                <a16:creationId xmlns:a16="http://schemas.microsoft.com/office/drawing/2014/main" id="{2AB57A5E-5CE2-4278-9FDB-3460924D42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74172"/>
            <a:ext cx="7977924" cy="6168572"/>
          </a:xfrm>
          <a:prstGeom prst="rect">
            <a:avLst/>
          </a:prstGeom>
          <a:gradFill>
            <a:gsLst>
              <a:gs pos="0">
                <a:schemeClr val="bg1"/>
              </a:gs>
              <a:gs pos="100000">
                <a:schemeClr val="accent1">
                  <a:lumMod val="45000"/>
                  <a:lumOff val="55000"/>
                </a:schemeClr>
              </a:gs>
              <a:gs pos="100000">
                <a:schemeClr val="accent1">
                  <a:lumMod val="45000"/>
                  <a:lumOff val="55000"/>
                </a:schemeClr>
              </a:gs>
              <a:gs pos="69000">
                <a:schemeClr val="accent1">
                  <a:lumMod val="30000"/>
                  <a:lumOff val="70000"/>
                </a:schemeClr>
              </a:gs>
            </a:gsLst>
            <a:lin ang="10800000" scaled="1"/>
          </a:gradFill>
        </p:spPr>
      </p:pic>
    </p:spTree>
    <p:extLst>
      <p:ext uri="{BB962C8B-B14F-4D97-AF65-F5344CB8AC3E}">
        <p14:creationId xmlns:p14="http://schemas.microsoft.com/office/powerpoint/2010/main" val="518132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72B0-B53F-49F9-BE18-835279B8C375}"/>
              </a:ext>
            </a:extLst>
          </p:cNvPr>
          <p:cNvSpPr>
            <a:spLocks noGrp="1"/>
          </p:cNvSpPr>
          <p:nvPr>
            <p:ph type="title"/>
          </p:nvPr>
        </p:nvSpPr>
        <p:spPr>
          <a:xfrm>
            <a:off x="346953" y="152601"/>
            <a:ext cx="10972800" cy="904638"/>
          </a:xfrm>
        </p:spPr>
        <p:txBody>
          <a:bodyPr>
            <a:normAutofit fontScale="90000"/>
          </a:bodyPr>
          <a:lstStyle/>
          <a:p>
            <a:r>
              <a:rPr lang="en-US" b="1" dirty="0">
                <a:solidFill>
                  <a:schemeClr val="tx2"/>
                </a:solidFill>
                <a:latin typeface="Source Sans Pro" panose="020B0503030403020204" pitchFamily="34" charset="0"/>
                <a:ea typeface="Source Sans Pro" panose="020B0503030403020204" pitchFamily="34" charset="0"/>
              </a:rPr>
              <a:t>Recommended Canvas design: Stable </a:t>
            </a:r>
            <a:r>
              <a:rPr lang="en-US" b="1" dirty="0" err="1">
                <a:solidFill>
                  <a:schemeClr val="tx2"/>
                </a:solidFill>
                <a:latin typeface="Source Sans Pro" panose="020B0503030403020204" pitchFamily="34" charset="0"/>
                <a:ea typeface="Source Sans Pro" panose="020B0503030403020204" pitchFamily="34" charset="0"/>
              </a:rPr>
              <a:t>wayfinder</a:t>
            </a:r>
            <a:endParaRPr lang="en-US" b="1" dirty="0">
              <a:solidFill>
                <a:schemeClr val="tx2"/>
              </a:solidFill>
              <a:latin typeface="Source Sans Pro" panose="020B0503030403020204" pitchFamily="34" charset="0"/>
              <a:ea typeface="Source Sans Pro" panose="020B0503030403020204" pitchFamily="34" charset="0"/>
            </a:endParaRPr>
          </a:p>
        </p:txBody>
      </p:sp>
      <p:cxnSp>
        <p:nvCxnSpPr>
          <p:cNvPr id="7" name="Straight Connector 6">
            <a:extLst>
              <a:ext uri="{FF2B5EF4-FFF2-40B4-BE49-F238E27FC236}">
                <a16:creationId xmlns:a16="http://schemas.microsoft.com/office/drawing/2014/main" id="{2430D396-ED4D-4D78-9124-DB5118705FB1}"/>
              </a:ext>
              <a:ext uri="{C183D7F6-B498-43B3-948B-1728B52AA6E4}">
                <adec:decorative xmlns:adec="http://schemas.microsoft.com/office/drawing/2017/decorative" val="1"/>
              </a:ext>
            </a:extLst>
          </p:cNvPr>
          <p:cNvCxnSpPr>
            <a:cxnSpLocks/>
          </p:cNvCxnSpPr>
          <p:nvPr/>
        </p:nvCxnSpPr>
        <p:spPr>
          <a:xfrm>
            <a:off x="422778" y="840705"/>
            <a:ext cx="11290251" cy="0"/>
          </a:xfrm>
          <a:prstGeom prst="line">
            <a:avLst/>
          </a:prstGeom>
          <a:ln w="34925">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Content Placeholder 2">
            <a:extLst>
              <a:ext uri="{FF2B5EF4-FFF2-40B4-BE49-F238E27FC236}">
                <a16:creationId xmlns:a16="http://schemas.microsoft.com/office/drawing/2014/main" id="{A40376DD-43BA-4035-89BC-4FC1C82EC09C}"/>
              </a:ext>
            </a:extLst>
          </p:cNvPr>
          <p:cNvSpPr>
            <a:spLocks noGrp="1"/>
          </p:cNvSpPr>
          <p:nvPr>
            <p:ph idx="1"/>
          </p:nvPr>
        </p:nvSpPr>
        <p:spPr>
          <a:xfrm>
            <a:off x="272143" y="1273630"/>
            <a:ext cx="3164114" cy="4525963"/>
          </a:xfrm>
        </p:spPr>
        <p:txBody>
          <a:bodyPr>
            <a:normAutofit/>
          </a:bodyPr>
          <a:lstStyle/>
          <a:p>
            <a:pPr marL="0" indent="0">
              <a:buNone/>
            </a:pPr>
            <a:r>
              <a:rPr lang="en-US" sz="2800" dirty="0"/>
              <a:t>Where students learn “the plan” for the week</a:t>
            </a:r>
          </a:p>
          <a:p>
            <a:r>
              <a:rPr lang="en-US" sz="2800" dirty="0"/>
              <a:t>Overview</a:t>
            </a:r>
          </a:p>
          <a:p>
            <a:r>
              <a:rPr lang="en-US" sz="2800" dirty="0"/>
              <a:t>Learning objectives</a:t>
            </a:r>
          </a:p>
          <a:p>
            <a:r>
              <a:rPr lang="en-US" sz="2800" dirty="0"/>
              <a:t>Tasks</a:t>
            </a:r>
          </a:p>
          <a:p>
            <a:endParaRPr lang="en-US" sz="2800" dirty="0"/>
          </a:p>
        </p:txBody>
      </p:sp>
      <p:pic>
        <p:nvPicPr>
          <p:cNvPr id="5" name="Picture 4" descr="A screenshot of a &quot;roadmap&quot; file that appears at the top of a Canvas module">
            <a:extLst>
              <a:ext uri="{FF2B5EF4-FFF2-40B4-BE49-F238E27FC236}">
                <a16:creationId xmlns:a16="http://schemas.microsoft.com/office/drawing/2014/main" id="{66801081-E2E4-4EEA-81A4-B6731F02D7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73714" y="1096962"/>
            <a:ext cx="8302172" cy="5486400"/>
          </a:xfrm>
          <a:prstGeom prst="rect">
            <a:avLst/>
          </a:prstGeom>
          <a:ln w="19050">
            <a:solidFill>
              <a:schemeClr val="tx2"/>
            </a:solidFill>
          </a:ln>
        </p:spPr>
      </p:pic>
      <p:grpSp>
        <p:nvGrpSpPr>
          <p:cNvPr id="9" name="Group 8" descr="Link to a page about Providing a Clear Path Through Your Canvas Course.">
            <a:extLst>
              <a:ext uri="{FF2B5EF4-FFF2-40B4-BE49-F238E27FC236}">
                <a16:creationId xmlns:a16="http://schemas.microsoft.com/office/drawing/2014/main" id="{F63657C4-E8E0-40BB-BE41-B5C060A611A3}"/>
              </a:ext>
            </a:extLst>
          </p:cNvPr>
          <p:cNvGrpSpPr/>
          <p:nvPr/>
        </p:nvGrpSpPr>
        <p:grpSpPr>
          <a:xfrm>
            <a:off x="105201" y="4859243"/>
            <a:ext cx="3497998" cy="1637701"/>
            <a:chOff x="742949" y="3905415"/>
            <a:chExt cx="1872302" cy="1637701"/>
          </a:xfrm>
        </p:grpSpPr>
        <p:sp>
          <p:nvSpPr>
            <p:cNvPr id="10" name="Rectangle 9">
              <a:extLst>
                <a:ext uri="{FF2B5EF4-FFF2-40B4-BE49-F238E27FC236}">
                  <a16:creationId xmlns:a16="http://schemas.microsoft.com/office/drawing/2014/main" id="{3B181007-EB8C-4577-B998-6BC962A5A74F}"/>
                </a:ext>
                <a:ext uri="{C183D7F6-B498-43B3-948B-1728B52AA6E4}">
                  <adec:decorative xmlns:adec="http://schemas.microsoft.com/office/drawing/2017/decorative" val="1"/>
                </a:ext>
              </a:extLst>
            </p:cNvPr>
            <p:cNvSpPr/>
            <p:nvPr/>
          </p:nvSpPr>
          <p:spPr>
            <a:xfrm>
              <a:off x="742950" y="3905415"/>
              <a:ext cx="1872301" cy="1619378"/>
            </a:xfrm>
            <a:prstGeom prst="rect">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1" name="Picture 10" descr="URL arrow in UO Yellow">
              <a:extLst>
                <a:ext uri="{FF2B5EF4-FFF2-40B4-BE49-F238E27FC236}">
                  <a16:creationId xmlns:a16="http://schemas.microsoft.com/office/drawing/2014/main" id="{05ED3014-E4EB-4395-B1F9-21FAD496BF8A}"/>
                </a:ext>
              </a:extLst>
            </p:cNvPr>
            <p:cNvPicPr>
              <a:picLocks noChangeAspect="1"/>
            </p:cNvPicPr>
            <p:nvPr/>
          </p:nvPicPr>
          <p:blipFill rotWithShape="1">
            <a:blip r:embed="rId3">
              <a:extLst>
                <a:ext uri="{28A0092B-C50C-407E-A947-70E740481C1C}">
                  <a14:useLocalDpi xmlns:a14="http://schemas.microsoft.com/office/drawing/2010/main"/>
                </a:ext>
              </a:extLst>
            </a:blip>
            <a:srcRect l="45074" t="-9692" r="50000" b="-9247"/>
            <a:stretch/>
          </p:blipFill>
          <p:spPr>
            <a:xfrm>
              <a:off x="742949" y="3988519"/>
              <a:ext cx="333725" cy="436191"/>
            </a:xfrm>
            <a:prstGeom prst="rect">
              <a:avLst/>
            </a:prstGeom>
          </p:spPr>
        </p:pic>
        <p:sp>
          <p:nvSpPr>
            <p:cNvPr id="12" name="TextBox 11">
              <a:extLst>
                <a:ext uri="{FF2B5EF4-FFF2-40B4-BE49-F238E27FC236}">
                  <a16:creationId xmlns:a16="http://schemas.microsoft.com/office/drawing/2014/main" id="{E311A05F-8EFF-406D-92BB-8E6F1E9D348E}"/>
                </a:ext>
              </a:extLst>
            </p:cNvPr>
            <p:cNvSpPr txBox="1"/>
            <p:nvPr/>
          </p:nvSpPr>
          <p:spPr>
            <a:xfrm>
              <a:off x="1039766" y="3973456"/>
              <a:ext cx="157548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hlinkClick r:id="rId4">
                    <a:extLst>
                      <a:ext uri="{A12FA001-AC4F-418D-AE19-62706E023703}">
                        <ahyp:hlinkClr xmlns:ahyp="http://schemas.microsoft.com/office/drawing/2018/hyperlinkcolor" val="tx"/>
                      </a:ext>
                    </a:extLst>
                  </a:hlinkClick>
                </a:rPr>
                <a:t>teaching.uoregon.edu/resources/providing-clear-path-through-your-course</a:t>
              </a:r>
              <a:endParaRPr lang="en-US" sz="2400" b="1" i="0" kern="1200" dirty="0">
                <a:solidFill>
                  <a:schemeClr val="bg2"/>
                </a:solidFill>
                <a:effectLst/>
                <a:latin typeface="Source Sans Pro" panose="020B0503030403020204" pitchFamily="34" charset="0"/>
                <a:ea typeface="+mn-ea"/>
                <a:cs typeface="+mn-cs"/>
              </a:endParaRPr>
            </a:p>
          </p:txBody>
        </p:sp>
      </p:grpSp>
    </p:spTree>
    <p:extLst>
      <p:ext uri="{BB962C8B-B14F-4D97-AF65-F5344CB8AC3E}">
        <p14:creationId xmlns:p14="http://schemas.microsoft.com/office/powerpoint/2010/main" val="268570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9393-A27E-4E79-B91C-00589BF27322}"/>
              </a:ext>
            </a:extLst>
          </p:cNvPr>
          <p:cNvSpPr>
            <a:spLocks noGrp="1"/>
          </p:cNvSpPr>
          <p:nvPr>
            <p:ph type="title"/>
          </p:nvPr>
        </p:nvSpPr>
        <p:spPr>
          <a:xfrm>
            <a:off x="553407" y="96582"/>
            <a:ext cx="11159622" cy="1143000"/>
          </a:xfrm>
        </p:spPr>
        <p:txBody>
          <a:bodyPr>
            <a:normAutofit/>
          </a:bodyPr>
          <a:lstStyle/>
          <a:p>
            <a:r>
              <a:rPr lang="en-US" sz="3800" b="1" dirty="0">
                <a:solidFill>
                  <a:schemeClr val="tx2"/>
                </a:solidFill>
                <a:latin typeface="Source Sans Pro" panose="020B0503030403020204" pitchFamily="34" charset="0"/>
                <a:ea typeface="Source Sans Pro" panose="020B0503030403020204" pitchFamily="34" charset="0"/>
              </a:rPr>
              <a:t>Recommended Canvas design: “Start here” module</a:t>
            </a:r>
          </a:p>
        </p:txBody>
      </p:sp>
      <p:cxnSp>
        <p:nvCxnSpPr>
          <p:cNvPr id="10" name="Straight Connector 9">
            <a:extLst>
              <a:ext uri="{FF2B5EF4-FFF2-40B4-BE49-F238E27FC236}">
                <a16:creationId xmlns:a16="http://schemas.microsoft.com/office/drawing/2014/main" id="{70FFCD61-187F-4D79-918F-882F214B1ECC}"/>
              </a:ext>
              <a:ext uri="{C183D7F6-B498-43B3-948B-1728B52AA6E4}">
                <adec:decorative xmlns:adec="http://schemas.microsoft.com/office/drawing/2017/decorative" val="1"/>
              </a:ext>
            </a:extLst>
          </p:cNvPr>
          <p:cNvCxnSpPr>
            <a:cxnSpLocks/>
          </p:cNvCxnSpPr>
          <p:nvPr/>
        </p:nvCxnSpPr>
        <p:spPr>
          <a:xfrm>
            <a:off x="422778" y="840705"/>
            <a:ext cx="11290251" cy="0"/>
          </a:xfrm>
          <a:prstGeom prst="line">
            <a:avLst/>
          </a:prstGeom>
          <a:ln w="34925">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Content Placeholder 2">
            <a:extLst>
              <a:ext uri="{FF2B5EF4-FFF2-40B4-BE49-F238E27FC236}">
                <a16:creationId xmlns:a16="http://schemas.microsoft.com/office/drawing/2014/main" id="{EAF6F03C-ED48-4F4D-852F-DDADBE50C843}"/>
              </a:ext>
            </a:extLst>
          </p:cNvPr>
          <p:cNvSpPr txBox="1">
            <a:spLocks/>
          </p:cNvSpPr>
          <p:nvPr/>
        </p:nvSpPr>
        <p:spPr>
          <a:xfrm>
            <a:off x="272143" y="1273630"/>
            <a:ext cx="441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Source Sans Pro" panose="020B0503030403020204" pitchFamily="34" charset="0"/>
                <a:ea typeface="Source Sans Pro" panose="020B0503030403020204" pitchFamily="34" charset="0"/>
              </a:rPr>
              <a:t>Intro to the course</a:t>
            </a:r>
          </a:p>
          <a:p>
            <a:r>
              <a:rPr lang="en-US" sz="2800" dirty="0">
                <a:latin typeface="Source Sans Pro" panose="020B0503030403020204" pitchFamily="34" charset="0"/>
                <a:ea typeface="Source Sans Pro" panose="020B0503030403020204" pitchFamily="34" charset="0"/>
              </a:rPr>
              <a:t>How to navigate the Canvas site</a:t>
            </a:r>
          </a:p>
          <a:p>
            <a:r>
              <a:rPr lang="en-US" sz="2800" dirty="0">
                <a:latin typeface="Source Sans Pro" panose="020B0503030403020204" pitchFamily="34" charset="0"/>
                <a:ea typeface="Source Sans Pro" panose="020B0503030403020204" pitchFamily="34" charset="0"/>
              </a:rPr>
              <a:t>Start to build community</a:t>
            </a:r>
          </a:p>
          <a:p>
            <a:r>
              <a:rPr lang="en-US" sz="2800" dirty="0">
                <a:latin typeface="Source Sans Pro" panose="020B0503030403020204" pitchFamily="34" charset="0"/>
                <a:ea typeface="Source Sans Pro" panose="020B0503030403020204" pitchFamily="34" charset="0"/>
              </a:rPr>
              <a:t>How (&amp; why) to communicate with you</a:t>
            </a:r>
          </a:p>
        </p:txBody>
      </p:sp>
      <p:pic>
        <p:nvPicPr>
          <p:cNvPr id="5" name="Content Placeholder 4" descr="A screenshot of a &quot;Start Here&quot; module divided into sections devoted to information about the course, getting to know each other, and what to do if the student has a question.">
            <a:extLst>
              <a:ext uri="{FF2B5EF4-FFF2-40B4-BE49-F238E27FC236}">
                <a16:creationId xmlns:a16="http://schemas.microsoft.com/office/drawing/2014/main" id="{F6000206-1530-42BA-BFD8-E5EA705FD5FB}"/>
              </a:ext>
            </a:extLst>
          </p:cNvPr>
          <p:cNvPicPr>
            <a:picLocks noGrp="1" noChangeAspect="1"/>
          </p:cNvPicPr>
          <p:nvPr>
            <p:ph idx="1"/>
          </p:nvPr>
        </p:nvPicPr>
        <p:blipFill rotWithShape="1">
          <a:blip r:embed="rId2"/>
          <a:stretch/>
        </p:blipFill>
        <p:spPr>
          <a:ln w="19050">
            <a:solidFill>
              <a:schemeClr val="tx2"/>
            </a:solidFill>
          </a:ln>
        </p:spPr>
      </p:pic>
      <p:pic>
        <p:nvPicPr>
          <p:cNvPr id="15362" name="Picture 2" descr="A screenshot of a &quot;Start Here&quot; module divided into sections devoted to information about the course, getting to know each other, and what to do if the student has a question.">
            <a:extLst>
              <a:ext uri="{FF2B5EF4-FFF2-40B4-BE49-F238E27FC236}">
                <a16:creationId xmlns:a16="http://schemas.microsoft.com/office/drawing/2014/main" id="{A1985859-D57F-4D30-9C64-7F044D39FC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2372" y="1228317"/>
            <a:ext cx="7154455" cy="5436948"/>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0D5A3877-FDB8-4187-A05C-62467FE03017}"/>
              </a:ext>
            </a:extLst>
          </p:cNvPr>
          <p:cNvSpPr/>
          <p:nvPr/>
        </p:nvSpPr>
        <p:spPr>
          <a:xfrm>
            <a:off x="762000" y="5118805"/>
            <a:ext cx="3439886" cy="931129"/>
          </a:xfrm>
          <a:prstGeom prst="round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Source Sans Pro" panose="020B0503030403020204" pitchFamily="34" charset="0"/>
                <a:ea typeface="Source Sans Pro" panose="020B0503030403020204" pitchFamily="34" charset="0"/>
              </a:rPr>
              <a:t>Resource: </a:t>
            </a:r>
            <a:r>
              <a:rPr lang="en-US" dirty="0">
                <a:latin typeface="Source Sans Pro" panose="020B0503030403020204" pitchFamily="34" charset="0"/>
                <a:ea typeface="Source Sans Pro" panose="020B0503030403020204" pitchFamily="34" charset="0"/>
                <a:hlinkClick r:id="rId4"/>
              </a:rPr>
              <a:t>Providing a clear path through your course.</a:t>
            </a:r>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5718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0D21-0E40-41D9-993E-16C3BBED5FC5}"/>
              </a:ext>
            </a:extLst>
          </p:cNvPr>
          <p:cNvSpPr>
            <a:spLocks noGrp="1"/>
          </p:cNvSpPr>
          <p:nvPr>
            <p:ph type="ctrTitle"/>
          </p:nvPr>
        </p:nvSpPr>
        <p:spPr>
          <a:xfrm>
            <a:off x="742950" y="4078"/>
            <a:ext cx="10706102" cy="808262"/>
          </a:xfrm>
        </p:spPr>
        <p:txBody>
          <a:bodyPr/>
          <a:lstStyle/>
          <a:p>
            <a:r>
              <a:rPr lang="en-US" dirty="0"/>
              <a:t>Restrooms!</a:t>
            </a:r>
          </a:p>
        </p:txBody>
      </p:sp>
      <p:sp>
        <p:nvSpPr>
          <p:cNvPr id="44" name="TextBox 43">
            <a:extLst>
              <a:ext uri="{FF2B5EF4-FFF2-40B4-BE49-F238E27FC236}">
                <a16:creationId xmlns:a16="http://schemas.microsoft.com/office/drawing/2014/main" id="{D054C055-726D-2F16-3EAC-37685AFD5CE2}"/>
              </a:ext>
            </a:extLst>
          </p:cNvPr>
          <p:cNvSpPr txBox="1"/>
          <p:nvPr/>
        </p:nvSpPr>
        <p:spPr>
          <a:xfrm>
            <a:off x="856632" y="1128528"/>
            <a:ext cx="1955678" cy="584775"/>
          </a:xfrm>
          <a:prstGeom prst="rect">
            <a:avLst/>
          </a:prstGeom>
          <a:noFill/>
        </p:spPr>
        <p:txBody>
          <a:bodyPr wrap="square" rtlCol="0">
            <a:spAutoFit/>
          </a:bodyPr>
          <a:lstStyle/>
          <a:p>
            <a:r>
              <a:rPr lang="en-US" sz="3200" dirty="0">
                <a:latin typeface="Source Sans Pro" panose="020B0503030403020204" pitchFamily="34" charset="0"/>
              </a:rPr>
              <a:t>Main floor</a:t>
            </a:r>
          </a:p>
        </p:txBody>
      </p:sp>
      <p:pic>
        <p:nvPicPr>
          <p:cNvPr id="6" name="Content Placeholder 5" descr="A map of the mail floor of Pacific Hall">
            <a:extLst>
              <a:ext uri="{FF2B5EF4-FFF2-40B4-BE49-F238E27FC236}">
                <a16:creationId xmlns:a16="http://schemas.microsoft.com/office/drawing/2014/main" id="{F11E9660-8990-E04E-742D-5684CD8FC543}"/>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rcRect/>
          <a:stretch>
            <a:fillRect/>
          </a:stretch>
        </p:blipFill>
        <p:spPr>
          <a:xfrm>
            <a:off x="1504146" y="1898873"/>
            <a:ext cx="3791810" cy="3532790"/>
          </a:xfrm>
        </p:spPr>
      </p:pic>
      <p:sp>
        <p:nvSpPr>
          <p:cNvPr id="10" name="Oval 9" descr="Circle indicating position of Lillis Hall">
            <a:extLst>
              <a:ext uri="{FF2B5EF4-FFF2-40B4-BE49-F238E27FC236}">
                <a16:creationId xmlns:a16="http://schemas.microsoft.com/office/drawing/2014/main" id="{4D328BB4-6189-46CD-AA0F-62BB391366B2}"/>
              </a:ext>
            </a:extLst>
          </p:cNvPr>
          <p:cNvSpPr/>
          <p:nvPr/>
        </p:nvSpPr>
        <p:spPr>
          <a:xfrm>
            <a:off x="2305984" y="2948819"/>
            <a:ext cx="1434003" cy="6614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38108E4-2DDD-C875-6C6A-4BE3D383C1AC}"/>
              </a:ext>
            </a:extLst>
          </p:cNvPr>
          <p:cNvSpPr txBox="1"/>
          <p:nvPr/>
        </p:nvSpPr>
        <p:spPr>
          <a:xfrm>
            <a:off x="2367814" y="3094893"/>
            <a:ext cx="1382110" cy="369332"/>
          </a:xfrm>
          <a:prstGeom prst="rect">
            <a:avLst/>
          </a:prstGeom>
          <a:noFill/>
        </p:spPr>
        <p:txBody>
          <a:bodyPr wrap="none" rtlCol="0">
            <a:spAutoFit/>
          </a:bodyPr>
          <a:lstStyle/>
          <a:p>
            <a:r>
              <a:rPr lang="en-US" b="1" dirty="0">
                <a:solidFill>
                  <a:srgbClr val="FF0000"/>
                </a:solidFill>
                <a:latin typeface="Source Sans Pro" panose="020B0503030403020204" pitchFamily="34" charset="0"/>
              </a:rPr>
              <a:t>We are here</a:t>
            </a:r>
          </a:p>
        </p:txBody>
      </p:sp>
      <p:cxnSp>
        <p:nvCxnSpPr>
          <p:cNvPr id="12" name="Straight Arrow Connector 11">
            <a:extLst>
              <a:ext uri="{FF2B5EF4-FFF2-40B4-BE49-F238E27FC236}">
                <a16:creationId xmlns:a16="http://schemas.microsoft.com/office/drawing/2014/main" id="{C81B561F-2E64-DDF8-AA15-C5C0783D0037}"/>
              </a:ext>
              <a:ext uri="{C183D7F6-B498-43B3-948B-1728B52AA6E4}">
                <adec:decorative xmlns:adec="http://schemas.microsoft.com/office/drawing/2017/decorative" val="1"/>
              </a:ext>
            </a:extLst>
          </p:cNvPr>
          <p:cNvCxnSpPr>
            <a:cxnSpLocks/>
          </p:cNvCxnSpPr>
          <p:nvPr/>
        </p:nvCxnSpPr>
        <p:spPr>
          <a:xfrm flipH="1">
            <a:off x="4544058" y="3037325"/>
            <a:ext cx="860437" cy="27214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CDFF4A-1F91-7A4D-042C-69A075F63A8D}"/>
              </a:ext>
              <a:ext uri="{C183D7F6-B498-43B3-948B-1728B52AA6E4}">
                <adec:decorative xmlns:adec="http://schemas.microsoft.com/office/drawing/2017/decorative" val="1"/>
              </a:ext>
            </a:extLst>
          </p:cNvPr>
          <p:cNvCxnSpPr>
            <a:cxnSpLocks/>
          </p:cNvCxnSpPr>
          <p:nvPr/>
        </p:nvCxnSpPr>
        <p:spPr>
          <a:xfrm flipH="1">
            <a:off x="4514235" y="3037325"/>
            <a:ext cx="908535" cy="88153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5034F4B-3F99-CD34-1D2D-85D6630B12DF}"/>
              </a:ext>
              <a:ext uri="{C183D7F6-B498-43B3-948B-1728B52AA6E4}">
                <adec:decorative xmlns:adec="http://schemas.microsoft.com/office/drawing/2017/decorative" val="1"/>
              </a:ext>
            </a:extLst>
          </p:cNvPr>
          <p:cNvCxnSpPr>
            <a:cxnSpLocks/>
          </p:cNvCxnSpPr>
          <p:nvPr/>
        </p:nvCxnSpPr>
        <p:spPr>
          <a:xfrm flipV="1">
            <a:off x="2253590" y="4323605"/>
            <a:ext cx="52394" cy="130250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24F072B-3DFD-B5E1-3015-F04E7F710635}"/>
              </a:ext>
            </a:extLst>
          </p:cNvPr>
          <p:cNvSpPr txBox="1"/>
          <p:nvPr/>
        </p:nvSpPr>
        <p:spPr>
          <a:xfrm>
            <a:off x="1283010" y="5791026"/>
            <a:ext cx="1373104" cy="400110"/>
          </a:xfrm>
          <a:prstGeom prst="rect">
            <a:avLst/>
          </a:prstGeom>
          <a:noFill/>
        </p:spPr>
        <p:txBody>
          <a:bodyPr wrap="square" rtlCol="0">
            <a:spAutoFit/>
          </a:bodyPr>
          <a:lstStyle/>
          <a:p>
            <a:r>
              <a:rPr lang="en-US" sz="2000" dirty="0">
                <a:latin typeface="Source Sans Pro" panose="020B0503030403020204" pitchFamily="34" charset="0"/>
              </a:rPr>
              <a:t>Upper exit</a:t>
            </a:r>
          </a:p>
        </p:txBody>
      </p:sp>
      <p:sp>
        <p:nvSpPr>
          <p:cNvPr id="45" name="TextBox 44">
            <a:extLst>
              <a:ext uri="{FF2B5EF4-FFF2-40B4-BE49-F238E27FC236}">
                <a16:creationId xmlns:a16="http://schemas.microsoft.com/office/drawing/2014/main" id="{0CE8FE49-1348-3BEC-31FB-57D83310D58F}"/>
              </a:ext>
            </a:extLst>
          </p:cNvPr>
          <p:cNvSpPr txBox="1"/>
          <p:nvPr/>
        </p:nvSpPr>
        <p:spPr>
          <a:xfrm>
            <a:off x="6968057" y="1128528"/>
            <a:ext cx="3153990" cy="584775"/>
          </a:xfrm>
          <a:prstGeom prst="rect">
            <a:avLst/>
          </a:prstGeom>
          <a:noFill/>
        </p:spPr>
        <p:txBody>
          <a:bodyPr wrap="square" rtlCol="0">
            <a:spAutoFit/>
          </a:bodyPr>
          <a:lstStyle/>
          <a:p>
            <a:r>
              <a:rPr lang="en-US" sz="3200" dirty="0">
                <a:latin typeface="Source Sans Pro" panose="020B0503030403020204" pitchFamily="34" charset="0"/>
              </a:rPr>
              <a:t>Basement floor</a:t>
            </a:r>
          </a:p>
        </p:txBody>
      </p:sp>
      <p:pic>
        <p:nvPicPr>
          <p:cNvPr id="36" name="Picture 35" descr="A map of the basement floor of Pacific Hall">
            <a:extLst>
              <a:ext uri="{FF2B5EF4-FFF2-40B4-BE49-F238E27FC236}">
                <a16:creationId xmlns:a16="http://schemas.microsoft.com/office/drawing/2014/main" id="{145D7DFD-1BB4-EF2F-1F78-00236DED57A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83111" y="1898873"/>
            <a:ext cx="3731042" cy="3715613"/>
          </a:xfrm>
          <a:prstGeom prst="rect">
            <a:avLst/>
          </a:prstGeom>
        </p:spPr>
      </p:pic>
      <p:cxnSp>
        <p:nvCxnSpPr>
          <p:cNvPr id="32" name="Straight Arrow Connector 31">
            <a:extLst>
              <a:ext uri="{FF2B5EF4-FFF2-40B4-BE49-F238E27FC236}">
                <a16:creationId xmlns:a16="http://schemas.microsoft.com/office/drawing/2014/main" id="{3027440F-0508-FAB8-8C21-A25DF1B1CA63}"/>
              </a:ext>
              <a:ext uri="{C183D7F6-B498-43B3-948B-1728B52AA6E4}">
                <adec:decorative xmlns:adec="http://schemas.microsoft.com/office/drawing/2017/decorative" val="1"/>
              </a:ext>
            </a:extLst>
          </p:cNvPr>
          <p:cNvCxnSpPr>
            <a:cxnSpLocks/>
            <a:stCxn id="34" idx="1"/>
          </p:cNvCxnSpPr>
          <p:nvPr/>
        </p:nvCxnSpPr>
        <p:spPr>
          <a:xfrm flipH="1">
            <a:off x="8848632" y="3918857"/>
            <a:ext cx="2220930" cy="762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8999588-F734-9E35-C079-6BA66F4878BD}"/>
              </a:ext>
            </a:extLst>
          </p:cNvPr>
          <p:cNvSpPr txBox="1"/>
          <p:nvPr/>
        </p:nvSpPr>
        <p:spPr>
          <a:xfrm>
            <a:off x="7161477" y="3587625"/>
            <a:ext cx="1382110" cy="369332"/>
          </a:xfrm>
          <a:prstGeom prst="rect">
            <a:avLst/>
          </a:prstGeom>
          <a:noFill/>
        </p:spPr>
        <p:txBody>
          <a:bodyPr wrap="none" rtlCol="0">
            <a:spAutoFit/>
          </a:bodyPr>
          <a:lstStyle/>
          <a:p>
            <a:r>
              <a:rPr lang="en-US" b="1" dirty="0">
                <a:solidFill>
                  <a:srgbClr val="FF0000"/>
                </a:solidFill>
                <a:latin typeface="Source Sans Pro" panose="020B0503030403020204" pitchFamily="34" charset="0"/>
              </a:rPr>
              <a:t>We are here</a:t>
            </a:r>
          </a:p>
        </p:txBody>
      </p:sp>
      <p:sp>
        <p:nvSpPr>
          <p:cNvPr id="34" name="TextBox 33">
            <a:extLst>
              <a:ext uri="{FF2B5EF4-FFF2-40B4-BE49-F238E27FC236}">
                <a16:creationId xmlns:a16="http://schemas.microsoft.com/office/drawing/2014/main" id="{AA8EE46A-DCF7-DFBC-93D8-C9784706F5DC}"/>
              </a:ext>
            </a:extLst>
          </p:cNvPr>
          <p:cNvSpPr txBox="1"/>
          <p:nvPr/>
        </p:nvSpPr>
        <p:spPr>
          <a:xfrm>
            <a:off x="11069562" y="3564914"/>
            <a:ext cx="1219200" cy="707886"/>
          </a:xfrm>
          <a:prstGeom prst="rect">
            <a:avLst/>
          </a:prstGeom>
          <a:noFill/>
        </p:spPr>
        <p:txBody>
          <a:bodyPr wrap="square" rtlCol="0">
            <a:spAutoFit/>
          </a:bodyPr>
          <a:lstStyle/>
          <a:p>
            <a:r>
              <a:rPr lang="en-US" sz="2000" dirty="0">
                <a:latin typeface="Source Sans Pro" panose="020B0503030403020204" pitchFamily="34" charset="0"/>
              </a:rPr>
              <a:t>Lower exit</a:t>
            </a:r>
          </a:p>
        </p:txBody>
      </p:sp>
      <p:sp>
        <p:nvSpPr>
          <p:cNvPr id="42" name="Oval 41" descr="Circle indicating position of Lillis Hall">
            <a:extLst>
              <a:ext uri="{FF2B5EF4-FFF2-40B4-BE49-F238E27FC236}">
                <a16:creationId xmlns:a16="http://schemas.microsoft.com/office/drawing/2014/main" id="{D8CA3DA2-9F07-ABC7-66A9-2C4F0C6C4B67}"/>
              </a:ext>
            </a:extLst>
          </p:cNvPr>
          <p:cNvSpPr/>
          <p:nvPr/>
        </p:nvSpPr>
        <p:spPr>
          <a:xfrm>
            <a:off x="7109584" y="3464225"/>
            <a:ext cx="1434003" cy="6614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6CF25F2-BEF0-EC96-CA6D-DF464645CBB5}"/>
              </a:ext>
            </a:extLst>
          </p:cNvPr>
          <p:cNvSpPr txBox="1"/>
          <p:nvPr/>
        </p:nvSpPr>
        <p:spPr>
          <a:xfrm>
            <a:off x="3418888" y="5651516"/>
            <a:ext cx="2190694" cy="1015663"/>
          </a:xfrm>
          <a:prstGeom prst="rect">
            <a:avLst/>
          </a:prstGeom>
          <a:noFill/>
        </p:spPr>
        <p:txBody>
          <a:bodyPr wrap="square" rtlCol="0">
            <a:spAutoFit/>
          </a:bodyPr>
          <a:lstStyle/>
          <a:p>
            <a:r>
              <a:rPr lang="en-US" sz="2000" b="1" dirty="0">
                <a:latin typeface="Source Sans Pro" panose="020B0503030403020204" pitchFamily="34" charset="0"/>
              </a:rPr>
              <a:t>All Gender:</a:t>
            </a:r>
          </a:p>
          <a:p>
            <a:r>
              <a:rPr lang="en-US" sz="2000" b="1" dirty="0">
                <a:latin typeface="Source Sans Pro" panose="020B0503030403020204" pitchFamily="34" charset="0"/>
              </a:rPr>
              <a:t>Pacific 2</a:t>
            </a:r>
            <a:r>
              <a:rPr lang="en-US" sz="2000" b="1" baseline="30000" dirty="0">
                <a:latin typeface="Source Sans Pro" panose="020B0503030403020204" pitchFamily="34" charset="0"/>
              </a:rPr>
              <a:t>nd</a:t>
            </a:r>
            <a:r>
              <a:rPr lang="en-US" sz="2000" b="1" dirty="0">
                <a:latin typeface="Source Sans Pro" panose="020B0503030403020204" pitchFamily="34" charset="0"/>
              </a:rPr>
              <a:t> floor, Allen Hall 1</a:t>
            </a:r>
            <a:r>
              <a:rPr lang="en-US" sz="2000" b="1" baseline="30000" dirty="0">
                <a:latin typeface="Source Sans Pro" panose="020B0503030403020204" pitchFamily="34" charset="0"/>
              </a:rPr>
              <a:t>st</a:t>
            </a:r>
            <a:r>
              <a:rPr lang="en-US" sz="2000" b="1" dirty="0">
                <a:latin typeface="Source Sans Pro" panose="020B0503030403020204" pitchFamily="34" charset="0"/>
              </a:rPr>
              <a:t> floor</a:t>
            </a:r>
          </a:p>
        </p:txBody>
      </p:sp>
      <p:cxnSp>
        <p:nvCxnSpPr>
          <p:cNvPr id="13" name="Straight Connector 12">
            <a:extLst>
              <a:ext uri="{FF2B5EF4-FFF2-40B4-BE49-F238E27FC236}">
                <a16:creationId xmlns:a16="http://schemas.microsoft.com/office/drawing/2014/main" id="{60C0D2FA-E47A-42BF-9071-4A1D7D6C291B}"/>
              </a:ext>
              <a:ext uri="{C183D7F6-B498-43B3-948B-1728B52AA6E4}">
                <adec:decorative xmlns:adec="http://schemas.microsoft.com/office/drawing/2017/decorative" val="1"/>
              </a:ext>
            </a:extLst>
          </p:cNvPr>
          <p:cNvCxnSpPr>
            <a:cxnSpLocks/>
          </p:cNvCxnSpPr>
          <p:nvPr/>
        </p:nvCxnSpPr>
        <p:spPr>
          <a:xfrm>
            <a:off x="388911" y="815756"/>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77515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06AE-86A7-7ECB-3A18-3DE15B2688FF}"/>
              </a:ext>
            </a:extLst>
          </p:cNvPr>
          <p:cNvSpPr>
            <a:spLocks noGrp="1"/>
          </p:cNvSpPr>
          <p:nvPr>
            <p:ph type="title"/>
          </p:nvPr>
        </p:nvSpPr>
        <p:spPr>
          <a:xfrm>
            <a:off x="723899" y="2038432"/>
            <a:ext cx="8695403" cy="2281187"/>
          </a:xfrm>
          <a:prstGeom prst="rect">
            <a:avLst/>
          </a:prstGeom>
        </p:spPr>
        <p:txBody>
          <a:bodyPr/>
          <a:lstStyle/>
          <a:p>
            <a:r>
              <a:rPr lang="en-US" dirty="0">
                <a:latin typeface="Source Sans Pro Black"/>
                <a:ea typeface="Source Sans Pro Black"/>
              </a:rPr>
              <a:t>Course Policies/Requirements </a:t>
            </a:r>
          </a:p>
        </p:txBody>
      </p:sp>
    </p:spTree>
    <p:extLst>
      <p:ext uri="{BB962C8B-B14F-4D97-AF65-F5344CB8AC3E}">
        <p14:creationId xmlns:p14="http://schemas.microsoft.com/office/powerpoint/2010/main" val="487182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72B0-B53F-49F9-BE18-835279B8C375}"/>
              </a:ext>
            </a:extLst>
          </p:cNvPr>
          <p:cNvSpPr>
            <a:spLocks noGrp="1"/>
          </p:cNvSpPr>
          <p:nvPr>
            <p:ph type="title"/>
          </p:nvPr>
        </p:nvSpPr>
        <p:spPr>
          <a:xfrm>
            <a:off x="609600" y="147952"/>
            <a:ext cx="10972800" cy="1143000"/>
          </a:xfrm>
        </p:spPr>
        <p:txBody>
          <a:bodyPr>
            <a:normAutofit/>
          </a:bodyPr>
          <a:lstStyle/>
          <a:p>
            <a:r>
              <a:rPr lang="en-US" b="1" dirty="0">
                <a:solidFill>
                  <a:schemeClr val="tx2"/>
                </a:solidFill>
                <a:latin typeface="Source Sans Pro" panose="020B0503030403020204" pitchFamily="34" charset="0"/>
                <a:ea typeface="Source Sans Pro" panose="020B0503030403020204" pitchFamily="34" charset="0"/>
              </a:rPr>
              <a:t>Policies/requirements to be aware of</a:t>
            </a:r>
          </a:p>
        </p:txBody>
      </p:sp>
      <p:cxnSp>
        <p:nvCxnSpPr>
          <p:cNvPr id="6" name="Straight Connector 5">
            <a:extLst>
              <a:ext uri="{FF2B5EF4-FFF2-40B4-BE49-F238E27FC236}">
                <a16:creationId xmlns:a16="http://schemas.microsoft.com/office/drawing/2014/main" id="{6E974F33-28AD-4047-9DAD-248B6AD59011}"/>
              </a:ext>
              <a:ext uri="{C183D7F6-B498-43B3-948B-1728B52AA6E4}">
                <adec:decorative xmlns:adec="http://schemas.microsoft.com/office/drawing/2017/decorative" val="1"/>
              </a:ext>
            </a:extLst>
          </p:cNvPr>
          <p:cNvCxnSpPr>
            <a:cxnSpLocks/>
          </p:cNvCxnSpPr>
          <p:nvPr/>
        </p:nvCxnSpPr>
        <p:spPr>
          <a:xfrm>
            <a:off x="450874" y="986620"/>
            <a:ext cx="11290251" cy="0"/>
          </a:xfrm>
          <a:prstGeom prst="line">
            <a:avLst/>
          </a:prstGeom>
          <a:ln w="34925">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Content Placeholder 2">
            <a:extLst>
              <a:ext uri="{FF2B5EF4-FFF2-40B4-BE49-F238E27FC236}">
                <a16:creationId xmlns:a16="http://schemas.microsoft.com/office/drawing/2014/main" id="{A40376DD-43BA-4035-89BC-4FC1C82EC09C}"/>
              </a:ext>
            </a:extLst>
          </p:cNvPr>
          <p:cNvSpPr>
            <a:spLocks noGrp="1"/>
          </p:cNvSpPr>
          <p:nvPr>
            <p:ph idx="1"/>
          </p:nvPr>
        </p:nvSpPr>
        <p:spPr>
          <a:xfrm>
            <a:off x="874642" y="1750704"/>
            <a:ext cx="9640957" cy="4525963"/>
          </a:xfrm>
        </p:spPr>
        <p:txBody>
          <a:bodyPr>
            <a:normAutofit/>
          </a:bodyPr>
          <a:lstStyle/>
          <a:p>
            <a:r>
              <a:rPr lang="en-US" sz="2800" dirty="0">
                <a:latin typeface="Source Sans Pro" panose="020B0503030403020204" pitchFamily="34" charset="0"/>
                <a:ea typeface="Source Sans Pro" panose="020B0503030403020204" pitchFamily="34" charset="0"/>
              </a:rPr>
              <a:t>ADA accommodations: </a:t>
            </a:r>
          </a:p>
          <a:p>
            <a:pPr lvl="1"/>
            <a:r>
              <a:rPr lang="en-US" dirty="0">
                <a:latin typeface="Source Sans Pro" panose="020B0503030403020204" pitchFamily="34" charset="0"/>
                <a:ea typeface="Source Sans Pro" panose="020B0503030403020204" pitchFamily="34" charset="0"/>
              </a:rPr>
              <a:t>Letters from AEC. </a:t>
            </a:r>
          </a:p>
          <a:p>
            <a:pPr lvl="1"/>
            <a:r>
              <a:rPr lang="en-US" dirty="0">
                <a:latin typeface="Source Sans Pro" panose="020B0503030403020204" pitchFamily="34" charset="0"/>
                <a:ea typeface="Source Sans Pro" panose="020B0503030403020204" pitchFamily="34" charset="0"/>
              </a:rPr>
              <a:t>Can’t ask about nature of disability. </a:t>
            </a:r>
          </a:p>
          <a:p>
            <a:pPr lvl="1"/>
            <a:r>
              <a:rPr lang="en-US" dirty="0">
                <a:latin typeface="Source Sans Pro" panose="020B0503030403020204" pitchFamily="34" charset="0"/>
                <a:ea typeface="Source Sans Pro" panose="020B0503030403020204" pitchFamily="34" charset="0"/>
              </a:rPr>
              <a:t>Legal requirement. </a:t>
            </a:r>
          </a:p>
          <a:p>
            <a:pPr lvl="1"/>
            <a:r>
              <a:rPr lang="en-US" dirty="0">
                <a:latin typeface="Source Sans Pro" panose="020B0503030403020204" pitchFamily="34" charset="0"/>
                <a:ea typeface="Source Sans Pro" panose="020B0503030403020204" pitchFamily="34" charset="0"/>
              </a:rPr>
              <a:t>Can consult with AEC on how to accommodate.</a:t>
            </a:r>
          </a:p>
          <a:p>
            <a:r>
              <a:rPr lang="en-US" dirty="0">
                <a:latin typeface="Source Sans Pro" panose="020B0503030403020204" pitchFamily="34" charset="0"/>
                <a:ea typeface="Source Sans Pro" panose="020B0503030403020204" pitchFamily="34" charset="0"/>
              </a:rPr>
              <a:t>Course attendance and engagement policy: Reason neutral.</a:t>
            </a:r>
          </a:p>
          <a:p>
            <a:r>
              <a:rPr lang="en-US" sz="2800" dirty="0">
                <a:latin typeface="Source Sans Pro" panose="020B0503030403020204" pitchFamily="34" charset="0"/>
                <a:ea typeface="Source Sans Pro" panose="020B0503030403020204" pitchFamily="34" charset="0"/>
              </a:rPr>
              <a:t>Academic misconduct: Refer all suspected cases to Office of Student Conduct and Community Standards.</a:t>
            </a:r>
          </a:p>
          <a:p>
            <a:endParaRPr lang="en-US" sz="2800" dirty="0"/>
          </a:p>
        </p:txBody>
      </p:sp>
    </p:spTree>
    <p:extLst>
      <p:ext uri="{BB962C8B-B14F-4D97-AF65-F5344CB8AC3E}">
        <p14:creationId xmlns:p14="http://schemas.microsoft.com/office/powerpoint/2010/main" val="3097530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9F423-EA9A-4FF5-8D86-F35BB697A15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Artificial Intelligence Resource Guide</a:t>
            </a:r>
          </a:p>
        </p:txBody>
      </p:sp>
      <p:pic>
        <p:nvPicPr>
          <p:cNvPr id="7" name="Picture 6" descr="Screenshot of AI Resource Guide">
            <a:extLst>
              <a:ext uri="{FF2B5EF4-FFF2-40B4-BE49-F238E27FC236}">
                <a16:creationId xmlns:a16="http://schemas.microsoft.com/office/drawing/2014/main" id="{B43F85AA-C42F-48EC-B346-02C84247666D}"/>
              </a:ext>
            </a:extLst>
          </p:cNvPr>
          <p:cNvPicPr>
            <a:picLocks noChangeAspect="1"/>
          </p:cNvPicPr>
          <p:nvPr/>
        </p:nvPicPr>
        <p:blipFill>
          <a:blip r:embed="rId2"/>
          <a:src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2A01B33-FD29-8416-D1E4-F41E98D07460}"/>
              </a:ext>
            </a:extLst>
          </p:cNvPr>
          <p:cNvSpPr txBox="1"/>
          <p:nvPr/>
        </p:nvSpPr>
        <p:spPr>
          <a:xfrm>
            <a:off x="8318499" y="0"/>
            <a:ext cx="3735005" cy="430887"/>
          </a:xfrm>
          <a:prstGeom prst="rect">
            <a:avLst/>
          </a:prstGeom>
          <a:solidFill>
            <a:schemeClr val="bg1"/>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Source Sans Pro" panose="020B0503030403020204" pitchFamily="34" charset="0"/>
                <a:ea typeface="Source Sans Pro" panose="020B0503030403020204" pitchFamily="34" charset="0"/>
                <a:cs typeface="Calibri" panose="020F0502020204030204"/>
              </a:rPr>
              <a:t>https://teaching.uoregon.edu/ai</a:t>
            </a:r>
            <a:endParaRPr kumimoji="0" lang="en-US"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Calibri" panose="020F0502020204030204"/>
            </a:endParaRPr>
          </a:p>
        </p:txBody>
      </p:sp>
    </p:spTree>
    <p:extLst>
      <p:ext uri="{BB962C8B-B14F-4D97-AF65-F5344CB8AC3E}">
        <p14:creationId xmlns:p14="http://schemas.microsoft.com/office/powerpoint/2010/main" val="2704648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B75B-FB8C-4600-AA3D-E78BBED6792E}"/>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US"/>
              <a:t>TEP’s Course Resources webpage</a:t>
            </a:r>
          </a:p>
        </p:txBody>
      </p:sp>
      <p:pic>
        <p:nvPicPr>
          <p:cNvPr id="5" name="Picture 4" descr="Screenshot of the Fall 2025 Course Resources page">
            <a:extLst>
              <a:ext uri="{FF2B5EF4-FFF2-40B4-BE49-F238E27FC236}">
                <a16:creationId xmlns:a16="http://schemas.microsoft.com/office/drawing/2014/main" id="{7B5ABF50-7701-1321-AD65-7F734987831D}"/>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3291EC3-653F-E0DA-3373-584FE8C1BDD6}"/>
              </a:ext>
            </a:extLst>
          </p:cNvPr>
          <p:cNvSpPr txBox="1"/>
          <p:nvPr/>
        </p:nvSpPr>
        <p:spPr>
          <a:xfrm>
            <a:off x="5510228" y="0"/>
            <a:ext cx="7069984" cy="492443"/>
          </a:xfrm>
          <a:prstGeom prst="rect">
            <a:avLst/>
          </a:prstGeom>
          <a:solidFill>
            <a:schemeClr val="bg1"/>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hlinkClick r:id="rId3"/>
              </a:rPr>
              <a:t>https://teaching.uoregon.edu/term-resources-page</a:t>
            </a:r>
            <a:endParaRPr kumimoji="0" lang="en-US" sz="2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992666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72B0-B53F-49F9-BE18-835279B8C375}"/>
              </a:ext>
            </a:extLst>
          </p:cNvPr>
          <p:cNvSpPr>
            <a:spLocks noGrp="1"/>
          </p:cNvSpPr>
          <p:nvPr>
            <p:ph type="title"/>
          </p:nvPr>
        </p:nvSpPr>
        <p:spPr>
          <a:xfrm>
            <a:off x="581503" y="308348"/>
            <a:ext cx="10972800" cy="1143000"/>
          </a:xfrm>
        </p:spPr>
        <p:txBody>
          <a:bodyPr>
            <a:normAutofit/>
          </a:bodyPr>
          <a:lstStyle/>
          <a:p>
            <a:r>
              <a:rPr lang="en-US" b="1" dirty="0">
                <a:solidFill>
                  <a:schemeClr val="tx2"/>
                </a:solidFill>
                <a:latin typeface="Source Sans Pro" panose="020B0503030403020204" pitchFamily="34" charset="0"/>
                <a:ea typeface="Source Sans Pro" panose="020B0503030403020204" pitchFamily="34" charset="0"/>
              </a:rPr>
              <a:t>Advice from Experienced Instructors</a:t>
            </a:r>
          </a:p>
        </p:txBody>
      </p:sp>
      <p:cxnSp>
        <p:nvCxnSpPr>
          <p:cNvPr id="6" name="Straight Connector 5">
            <a:extLst>
              <a:ext uri="{FF2B5EF4-FFF2-40B4-BE49-F238E27FC236}">
                <a16:creationId xmlns:a16="http://schemas.microsoft.com/office/drawing/2014/main" id="{6E974F33-28AD-4047-9DAD-248B6AD59011}"/>
              </a:ext>
              <a:ext uri="{C183D7F6-B498-43B3-948B-1728B52AA6E4}">
                <adec:decorative xmlns:adec="http://schemas.microsoft.com/office/drawing/2017/decorative" val="1"/>
              </a:ext>
            </a:extLst>
          </p:cNvPr>
          <p:cNvCxnSpPr>
            <a:cxnSpLocks/>
          </p:cNvCxnSpPr>
          <p:nvPr/>
        </p:nvCxnSpPr>
        <p:spPr>
          <a:xfrm>
            <a:off x="422778" y="1151990"/>
            <a:ext cx="11290251" cy="0"/>
          </a:xfrm>
          <a:prstGeom prst="line">
            <a:avLst/>
          </a:prstGeom>
          <a:ln w="34925">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Content Placeholder 2">
            <a:extLst>
              <a:ext uri="{FF2B5EF4-FFF2-40B4-BE49-F238E27FC236}">
                <a16:creationId xmlns:a16="http://schemas.microsoft.com/office/drawing/2014/main" id="{A40376DD-43BA-4035-89BC-4FC1C82EC09C}"/>
              </a:ext>
            </a:extLst>
          </p:cNvPr>
          <p:cNvSpPr>
            <a:spLocks noGrp="1"/>
          </p:cNvSpPr>
          <p:nvPr>
            <p:ph idx="1"/>
          </p:nvPr>
        </p:nvSpPr>
        <p:spPr>
          <a:xfrm>
            <a:off x="371782" y="1995633"/>
            <a:ext cx="3692573" cy="4525963"/>
          </a:xfrm>
        </p:spPr>
        <p:txBody>
          <a:bodyPr>
            <a:normAutofit/>
          </a:bodyPr>
          <a:lstStyle/>
          <a:p>
            <a:r>
              <a:rPr lang="en-US" dirty="0">
                <a:latin typeface="Source Sans Pro" panose="020B0503030403020204" pitchFamily="34" charset="0"/>
                <a:ea typeface="Source Sans Pro" panose="020B0503030403020204" pitchFamily="34" charset="0"/>
              </a:rPr>
              <a:t>Develop and use a network of colleagues</a:t>
            </a:r>
          </a:p>
          <a:p>
            <a:r>
              <a:rPr lang="en-US" dirty="0">
                <a:latin typeface="Source Sans Pro" panose="020B0503030403020204" pitchFamily="34" charset="0"/>
                <a:ea typeface="Source Sans Pro" panose="020B0503030403020204" pitchFamily="34" charset="0"/>
              </a:rPr>
              <a:t>Be prepared</a:t>
            </a:r>
          </a:p>
          <a:p>
            <a:r>
              <a:rPr lang="en-US" dirty="0">
                <a:latin typeface="Source Sans Pro" panose="020B0503030403020204" pitchFamily="34" charset="0"/>
                <a:ea typeface="Source Sans Pro" panose="020B0503030403020204" pitchFamily="34" charset="0"/>
              </a:rPr>
              <a:t>Be yourself</a:t>
            </a:r>
          </a:p>
          <a:p>
            <a:r>
              <a:rPr lang="en-US" dirty="0">
                <a:latin typeface="Source Sans Pro" panose="020B0503030403020204" pitchFamily="34" charset="0"/>
                <a:ea typeface="Source Sans Pro" panose="020B0503030403020204" pitchFamily="34" charset="0"/>
              </a:rPr>
              <a:t>Be professional</a:t>
            </a:r>
          </a:p>
          <a:p>
            <a:r>
              <a:rPr lang="en-US" dirty="0">
                <a:latin typeface="Source Sans Pro" panose="020B0503030403020204" pitchFamily="34" charset="0"/>
                <a:ea typeface="Source Sans Pro" panose="020B0503030403020204" pitchFamily="34" charset="0"/>
              </a:rPr>
              <a:t>Take feedback</a:t>
            </a:r>
          </a:p>
        </p:txBody>
      </p:sp>
      <p:sp>
        <p:nvSpPr>
          <p:cNvPr id="4" name="Rectangle: Rounded Corners 3">
            <a:extLst>
              <a:ext uri="{FF2B5EF4-FFF2-40B4-BE49-F238E27FC236}">
                <a16:creationId xmlns:a16="http://schemas.microsoft.com/office/drawing/2014/main" id="{8E4F5187-50E3-4619-B0DA-0F0806CB9E5C}"/>
              </a:ext>
            </a:extLst>
          </p:cNvPr>
          <p:cNvSpPr/>
          <p:nvPr/>
        </p:nvSpPr>
        <p:spPr>
          <a:xfrm>
            <a:off x="6820836" y="1679716"/>
            <a:ext cx="4999382" cy="4284711"/>
          </a:xfrm>
          <a:prstGeom prst="round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Source Sans Pro" panose="020B0503030403020204" pitchFamily="34" charset="0"/>
                <a:ea typeface="Source Sans Pro" panose="020B0503030403020204" pitchFamily="34" charset="0"/>
              </a:rPr>
              <a:t>Activity</a:t>
            </a:r>
          </a:p>
          <a:p>
            <a:pPr marL="285750" indent="-285750">
              <a:buFont typeface="Arial" panose="020B0604020202020204" pitchFamily="34" charset="0"/>
              <a:buChar char="•"/>
            </a:pPr>
            <a:r>
              <a:rPr lang="en-US" sz="2400" dirty="0">
                <a:solidFill>
                  <a:schemeClr val="tx1"/>
                </a:solidFill>
                <a:latin typeface="Source Sans Pro" panose="020B0503030403020204" pitchFamily="34" charset="0"/>
                <a:ea typeface="Source Sans Pro" panose="020B0503030403020204" pitchFamily="34" charset="0"/>
              </a:rPr>
              <a:t>Read your assigned section</a:t>
            </a:r>
          </a:p>
          <a:p>
            <a:pPr marL="285750" indent="-285750">
              <a:buFont typeface="Arial" panose="020B0604020202020204" pitchFamily="34" charset="0"/>
              <a:buChar char="•"/>
            </a:pPr>
            <a:r>
              <a:rPr lang="en-US" sz="2400" dirty="0">
                <a:solidFill>
                  <a:schemeClr val="tx1"/>
                </a:solidFill>
                <a:latin typeface="Source Sans Pro" panose="020B0503030403020204" pitchFamily="34" charset="0"/>
                <a:ea typeface="Source Sans Pro" panose="020B0503030403020204" pitchFamily="34" charset="0"/>
              </a:rPr>
              <a:t>Discuss it with your group</a:t>
            </a:r>
          </a:p>
          <a:p>
            <a:pPr marL="285750" indent="-285750">
              <a:buFont typeface="Arial" panose="020B0604020202020204" pitchFamily="34" charset="0"/>
              <a:buChar char="•"/>
            </a:pPr>
            <a:r>
              <a:rPr lang="en-US" sz="2400" dirty="0">
                <a:solidFill>
                  <a:schemeClr val="tx1"/>
                </a:solidFill>
                <a:latin typeface="Source Sans Pro" panose="020B0503030403020204" pitchFamily="34" charset="0"/>
                <a:ea typeface="Source Sans Pro" panose="020B0503030403020204" pitchFamily="34" charset="0"/>
              </a:rPr>
              <a:t>Write down one or more questions or observations relating to your section</a:t>
            </a:r>
          </a:p>
          <a:p>
            <a:pPr marL="285750" indent="-285750">
              <a:buFont typeface="Arial" panose="020B0604020202020204" pitchFamily="34" charset="0"/>
              <a:buChar char="•"/>
            </a:pPr>
            <a:r>
              <a:rPr lang="en-US" sz="2400" dirty="0">
                <a:solidFill>
                  <a:schemeClr val="tx1"/>
                </a:solidFill>
                <a:latin typeface="Source Sans Pro" panose="020B0503030403020204" pitchFamily="34" charset="0"/>
                <a:ea typeface="Source Sans Pro" panose="020B0503030403020204" pitchFamily="34" charset="0"/>
              </a:rPr>
              <a:t>Share with the whole group, if time.</a:t>
            </a:r>
          </a:p>
          <a:p>
            <a:pPr marL="285750" indent="-285750" algn="ctr">
              <a:buFont typeface="Arial" panose="020B0604020202020204" pitchFamily="34" charset="0"/>
              <a:buChar char="•"/>
            </a:pPr>
            <a:endParaRPr lang="en-US" sz="2400" dirty="0">
              <a:solidFill>
                <a:schemeClr val="tx1"/>
              </a:solidFill>
            </a:endParaRPr>
          </a:p>
          <a:p>
            <a:pPr marL="285750" indent="-285750" algn="ctr">
              <a:buFont typeface="Arial" panose="020B0604020202020204" pitchFamily="34" charset="0"/>
              <a:buChar char="•"/>
            </a:pPr>
            <a:endParaRPr lang="en-US" sz="2400" dirty="0">
              <a:solidFill>
                <a:schemeClr val="tx1"/>
              </a:solidFill>
            </a:endParaRPr>
          </a:p>
        </p:txBody>
      </p:sp>
      <p:sp>
        <p:nvSpPr>
          <p:cNvPr id="7" name="Oval 6">
            <a:extLst>
              <a:ext uri="{FF2B5EF4-FFF2-40B4-BE49-F238E27FC236}">
                <a16:creationId xmlns:a16="http://schemas.microsoft.com/office/drawing/2014/main" id="{08F3C1E1-C15C-4269-AFC0-6AAAD2A347DE}"/>
              </a:ext>
              <a:ext uri="{C183D7F6-B498-43B3-948B-1728B52AA6E4}">
                <adec:decorative xmlns:adec="http://schemas.microsoft.com/office/drawing/2017/decorative" val="0"/>
              </a:ext>
            </a:extLst>
          </p:cNvPr>
          <p:cNvSpPr/>
          <p:nvPr/>
        </p:nvSpPr>
        <p:spPr>
          <a:xfrm>
            <a:off x="8765005" y="4707530"/>
            <a:ext cx="1111044" cy="1086463"/>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a typeface="Calibri"/>
                <a:cs typeface="Calibri"/>
              </a:rPr>
              <a:t>5 min</a:t>
            </a:r>
            <a:endParaRPr lang="en-US" dirty="0">
              <a:solidFill>
                <a:schemeClr val="tx1"/>
              </a:solidFill>
            </a:endParaRPr>
          </a:p>
        </p:txBody>
      </p:sp>
      <p:pic>
        <p:nvPicPr>
          <p:cNvPr id="10" name="Picture 9" descr="QR code leading to advice from experienced instructors document">
            <a:extLst>
              <a:ext uri="{FF2B5EF4-FFF2-40B4-BE49-F238E27FC236}">
                <a16:creationId xmlns:a16="http://schemas.microsoft.com/office/drawing/2014/main" id="{C4A446DE-9C09-44B7-9D9A-0B7DCC4597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5616" y="2557060"/>
            <a:ext cx="2150470" cy="2150470"/>
          </a:xfrm>
          <a:prstGeom prst="rect">
            <a:avLst/>
          </a:prstGeom>
        </p:spPr>
      </p:pic>
      <p:sp>
        <p:nvSpPr>
          <p:cNvPr id="11" name="TextBox 10">
            <a:extLst>
              <a:ext uri="{FF2B5EF4-FFF2-40B4-BE49-F238E27FC236}">
                <a16:creationId xmlns:a16="http://schemas.microsoft.com/office/drawing/2014/main" id="{20EA5A80-3679-4751-9C54-F3ABEBC4E042}"/>
              </a:ext>
            </a:extLst>
          </p:cNvPr>
          <p:cNvSpPr txBox="1"/>
          <p:nvPr/>
        </p:nvSpPr>
        <p:spPr>
          <a:xfrm>
            <a:off x="4329622" y="4705065"/>
            <a:ext cx="2422458" cy="461665"/>
          </a:xfrm>
          <a:prstGeom prst="rect">
            <a:avLst/>
          </a:prstGeom>
          <a:noFill/>
        </p:spPr>
        <p:txBody>
          <a:bodyPr wrap="none" rtlCol="0">
            <a:spAutoFit/>
          </a:bodyPr>
          <a:lstStyle/>
          <a:p>
            <a:r>
              <a:rPr lang="en-US" sz="2400" dirty="0">
                <a:latin typeface="Source Sans Pro" panose="020B0503030403020204" pitchFamily="34" charset="0"/>
                <a:ea typeface="Source Sans Pro" panose="020B0503030403020204" pitchFamily="34" charset="0"/>
              </a:rPr>
              <a:t>Advice document</a:t>
            </a:r>
          </a:p>
        </p:txBody>
      </p:sp>
    </p:spTree>
    <p:extLst>
      <p:ext uri="{BB962C8B-B14F-4D97-AF65-F5344CB8AC3E}">
        <p14:creationId xmlns:p14="http://schemas.microsoft.com/office/powerpoint/2010/main" val="1210645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A4A400-3233-4BC3-AB1F-DC518DBFB7E1}"/>
              </a:ext>
            </a:extLst>
          </p:cNvPr>
          <p:cNvSpPr>
            <a:spLocks noGrp="1"/>
          </p:cNvSpPr>
          <p:nvPr>
            <p:ph type="title"/>
          </p:nvPr>
        </p:nvSpPr>
        <p:spPr>
          <a:xfrm>
            <a:off x="609599" y="396430"/>
            <a:ext cx="10972800" cy="1143000"/>
          </a:xfrm>
        </p:spPr>
        <p:txBody>
          <a:bodyPr>
            <a:normAutofit fontScale="90000"/>
          </a:bodyPr>
          <a:lstStyle/>
          <a:p>
            <a:pPr algn="ctr"/>
            <a:r>
              <a:rPr lang="en-US" b="1" dirty="0">
                <a:solidFill>
                  <a:schemeClr val="bg2"/>
                </a:solidFill>
                <a:latin typeface="Source Sans Pro" panose="020B0503030403020204" pitchFamily="34" charset="0"/>
                <a:ea typeface="Source Sans Pro" panose="020B0503030403020204" pitchFamily="34" charset="0"/>
              </a:rPr>
              <a:t>PIERs Connection: Where do today’s activities and concepts fit?</a:t>
            </a:r>
          </a:p>
        </p:txBody>
      </p:sp>
      <p:pic>
        <p:nvPicPr>
          <p:cNvPr id="1026" name="Picture 2" descr="Image of the quality teaching pillars: professional, inclusive, engaged, and research-informed.">
            <a:extLst>
              <a:ext uri="{FF2B5EF4-FFF2-40B4-BE49-F238E27FC236}">
                <a16:creationId xmlns:a16="http://schemas.microsoft.com/office/drawing/2014/main" id="{D0901AEF-3854-DC5A-426E-23CBA7FBE4F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1418064" y="1737571"/>
            <a:ext cx="9355872" cy="44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sosceles Triangle 1">
            <a:extLst>
              <a:ext uri="{FF2B5EF4-FFF2-40B4-BE49-F238E27FC236}">
                <a16:creationId xmlns:a16="http://schemas.microsoft.com/office/drawing/2014/main" id="{2A0DC241-E3AD-27A3-6FBE-29DF32FE27B3}"/>
              </a:ext>
              <a:ext uri="{C183D7F6-B498-43B3-948B-1728B52AA6E4}">
                <adec:decorative xmlns:adec="http://schemas.microsoft.com/office/drawing/2017/decorative" val="1"/>
              </a:ext>
            </a:extLst>
          </p:cNvPr>
          <p:cNvSpPr/>
          <p:nvPr/>
        </p:nvSpPr>
        <p:spPr>
          <a:xfrm flipV="1">
            <a:off x="1418064" y="1737570"/>
            <a:ext cx="2334129" cy="1259441"/>
          </a:xfrm>
          <a:prstGeom prst="triangle">
            <a:avLst>
              <a:gd name="adj" fmla="val 50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251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D11A-8F3B-4E52-BC2C-60E68D1C8550}"/>
              </a:ext>
            </a:extLst>
          </p:cNvPr>
          <p:cNvSpPr>
            <a:spLocks noGrp="1"/>
          </p:cNvSpPr>
          <p:nvPr>
            <p:ph type="title"/>
          </p:nvPr>
        </p:nvSpPr>
        <p:spPr>
          <a:xfrm>
            <a:off x="609600" y="-1143000"/>
            <a:ext cx="10972800" cy="1143000"/>
          </a:xfrm>
        </p:spPr>
        <p:txBody>
          <a:bodyPr vert="horz" lIns="91440" tIns="45720" rIns="91440" bIns="45720" rtlCol="0" anchor="b">
            <a:normAutofit/>
          </a:bodyPr>
          <a:lstStyle/>
          <a:p>
            <a:r>
              <a:rPr lang="en-US"/>
              <a:t>Any questions?</a:t>
            </a:r>
          </a:p>
        </p:txBody>
      </p:sp>
      <p:pic>
        <p:nvPicPr>
          <p:cNvPr id="5" name="Picture 4" descr="What questions do you have?">
            <a:extLst>
              <a:ext uri="{FF2B5EF4-FFF2-40B4-BE49-F238E27FC236}">
                <a16:creationId xmlns:a16="http://schemas.microsoft.com/office/drawing/2014/main" id="{E1CB43FF-2018-4409-991D-93FB503065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547" y="0"/>
            <a:ext cx="11486905" cy="6858000"/>
          </a:xfrm>
          <a:prstGeom prst="rect">
            <a:avLst/>
          </a:prstGeom>
        </p:spPr>
      </p:pic>
    </p:spTree>
    <p:extLst>
      <p:ext uri="{BB962C8B-B14F-4D97-AF65-F5344CB8AC3E}">
        <p14:creationId xmlns:p14="http://schemas.microsoft.com/office/powerpoint/2010/main" val="4204922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B9DB09D-45E4-469C-9FE4-84443C95B517}"/>
              </a:ext>
            </a:extLst>
          </p:cNvPr>
          <p:cNvSpPr>
            <a:spLocks noGrp="1"/>
          </p:cNvSpPr>
          <p:nvPr>
            <p:ph type="title"/>
          </p:nvPr>
        </p:nvSpPr>
        <p:spPr>
          <a:xfrm>
            <a:off x="420759" y="382015"/>
            <a:ext cx="5569164" cy="1143000"/>
          </a:xfrm>
        </p:spPr>
        <p:txBody>
          <a:bodyPr>
            <a:normAutofit fontScale="90000"/>
          </a:bodyPr>
          <a:lstStyle/>
          <a:p>
            <a:r>
              <a:rPr lang="en-US" b="1" dirty="0">
                <a:solidFill>
                  <a:schemeClr val="tx2"/>
                </a:solidFill>
                <a:latin typeface="Source Sans Pro" panose="020B0503030403020204" pitchFamily="34" charset="0"/>
                <a:ea typeface="Source Sans Pro" panose="020B0503030403020204" pitchFamily="34" charset="0"/>
              </a:rPr>
              <a:t>Develop your teaching</a:t>
            </a:r>
          </a:p>
        </p:txBody>
      </p:sp>
      <p:pic>
        <p:nvPicPr>
          <p:cNvPr id="2" name="Picture 1">
            <a:extLst>
              <a:ext uri="{FF2B5EF4-FFF2-40B4-BE49-F238E27FC236}">
                <a16:creationId xmlns:a16="http://schemas.microsoft.com/office/drawing/2014/main" id="{8314DFB0-862B-74E5-9107-2A250731D70E}"/>
              </a:ext>
              <a:ext uri="{C183D7F6-B498-43B3-948B-1728B52AA6E4}">
                <adec:decorative xmlns:adec="http://schemas.microsoft.com/office/drawing/2017/decorative" val="1"/>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989923" y="266401"/>
            <a:ext cx="6028820" cy="3162599"/>
          </a:xfrm>
          <a:prstGeom prst="rect">
            <a:avLst/>
          </a:prstGeom>
        </p:spPr>
      </p:pic>
      <p:sp>
        <p:nvSpPr>
          <p:cNvPr id="5" name="Text Placeholder 2">
            <a:extLst>
              <a:ext uri="{FF2B5EF4-FFF2-40B4-BE49-F238E27FC236}">
                <a16:creationId xmlns:a16="http://schemas.microsoft.com/office/drawing/2014/main" id="{1B96E381-383E-0B0C-6B64-44DFCC523AEA}"/>
              </a:ext>
            </a:extLst>
          </p:cNvPr>
          <p:cNvSpPr txBox="1">
            <a:spLocks/>
          </p:cNvSpPr>
          <p:nvPr/>
        </p:nvSpPr>
        <p:spPr>
          <a:xfrm>
            <a:off x="420759" y="1753161"/>
            <a:ext cx="5569164" cy="1354976"/>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800"/>
              </a:spcBef>
            </a:pPr>
            <a:r>
              <a:rPr lang="en-US" sz="2400" dirty="0"/>
              <a:t>Questions? Contact me – Julie (</a:t>
            </a:r>
            <a:r>
              <a:rPr lang="en-US" sz="2400" dirty="0">
                <a:hlinkClick r:id="rId4"/>
              </a:rPr>
              <a:t>jmueller@uoregon.edu</a:t>
            </a:r>
            <a:r>
              <a:rPr lang="en-US" sz="2400" dirty="0"/>
              <a:t>)</a:t>
            </a:r>
          </a:p>
          <a:p>
            <a:pPr>
              <a:spcBef>
                <a:spcPts val="800"/>
              </a:spcBef>
            </a:pPr>
            <a:r>
              <a:rPr lang="en-US" sz="2400" dirty="0"/>
              <a:t>General Questions: </a:t>
            </a:r>
            <a:r>
              <a:rPr lang="en-US" sz="2400" dirty="0">
                <a:hlinkClick r:id="rId5"/>
              </a:rPr>
              <a:t>tep@uoregon.edu</a:t>
            </a:r>
            <a:endParaRPr lang="en-US" sz="2400" dirty="0"/>
          </a:p>
        </p:txBody>
      </p:sp>
      <p:sp>
        <p:nvSpPr>
          <p:cNvPr id="18" name="Text Placeholder 2">
            <a:extLst>
              <a:ext uri="{FF2B5EF4-FFF2-40B4-BE49-F238E27FC236}">
                <a16:creationId xmlns:a16="http://schemas.microsoft.com/office/drawing/2014/main" id="{DF77811F-170D-B95E-5AD2-A86F289B488A}"/>
              </a:ext>
            </a:extLst>
          </p:cNvPr>
          <p:cNvSpPr txBox="1">
            <a:spLocks/>
          </p:cNvSpPr>
          <p:nvPr/>
        </p:nvSpPr>
        <p:spPr>
          <a:xfrm>
            <a:off x="289240" y="3894511"/>
            <a:ext cx="5569164" cy="1354976"/>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800"/>
              </a:spcBef>
            </a:pPr>
            <a:r>
              <a:rPr lang="en-US" sz="2800" dirty="0">
                <a:latin typeface="+mj-lt"/>
              </a:rPr>
              <a:t>Engage with TEP</a:t>
            </a:r>
          </a:p>
        </p:txBody>
      </p:sp>
      <p:sp>
        <p:nvSpPr>
          <p:cNvPr id="9" name="Rectangle: Rounded Corners 8">
            <a:extLst>
              <a:ext uri="{FF2B5EF4-FFF2-40B4-BE49-F238E27FC236}">
                <a16:creationId xmlns:a16="http://schemas.microsoft.com/office/drawing/2014/main" id="{7DFA5856-29B8-9FFC-10E5-C947BA0C9402}"/>
              </a:ext>
            </a:extLst>
          </p:cNvPr>
          <p:cNvSpPr/>
          <p:nvPr/>
        </p:nvSpPr>
        <p:spPr>
          <a:xfrm>
            <a:off x="323154" y="4572000"/>
            <a:ext cx="2750668" cy="19039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Website</a:t>
            </a:r>
          </a:p>
          <a:p>
            <a:pPr algn="ctr"/>
            <a:r>
              <a:rPr lang="en-US" dirty="0"/>
              <a:t>(teaching.uoregon.edu)</a:t>
            </a:r>
          </a:p>
        </p:txBody>
      </p:sp>
      <p:sp>
        <p:nvSpPr>
          <p:cNvPr id="10" name="Rectangle: Rounded Corners 9">
            <a:extLst>
              <a:ext uri="{FF2B5EF4-FFF2-40B4-BE49-F238E27FC236}">
                <a16:creationId xmlns:a16="http://schemas.microsoft.com/office/drawing/2014/main" id="{FAC04995-E571-56B9-BE42-5D75D39C2DD1}"/>
              </a:ext>
            </a:extLst>
          </p:cNvPr>
          <p:cNvSpPr/>
          <p:nvPr/>
        </p:nvSpPr>
        <p:spPr>
          <a:xfrm>
            <a:off x="3239255" y="4572000"/>
            <a:ext cx="2750668" cy="19039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Consultation</a:t>
            </a:r>
          </a:p>
          <a:p>
            <a:pPr algn="ctr"/>
            <a:r>
              <a:rPr lang="en-US" dirty="0"/>
              <a:t>(confidential)</a:t>
            </a:r>
          </a:p>
        </p:txBody>
      </p:sp>
      <p:sp>
        <p:nvSpPr>
          <p:cNvPr id="15" name="Rectangle: Rounded Corners 14">
            <a:extLst>
              <a:ext uri="{FF2B5EF4-FFF2-40B4-BE49-F238E27FC236}">
                <a16:creationId xmlns:a16="http://schemas.microsoft.com/office/drawing/2014/main" id="{9C9FD998-AA38-1435-A1AC-843D06769FAD}"/>
              </a:ext>
            </a:extLst>
          </p:cNvPr>
          <p:cNvSpPr/>
          <p:nvPr/>
        </p:nvSpPr>
        <p:spPr>
          <a:xfrm>
            <a:off x="6155356" y="4572000"/>
            <a:ext cx="2750668" cy="19039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Class observation</a:t>
            </a:r>
            <a:endParaRPr lang="en-US" dirty="0"/>
          </a:p>
        </p:txBody>
      </p:sp>
      <p:sp>
        <p:nvSpPr>
          <p:cNvPr id="16" name="Rectangle: Rounded Corners 15">
            <a:extLst>
              <a:ext uri="{FF2B5EF4-FFF2-40B4-BE49-F238E27FC236}">
                <a16:creationId xmlns:a16="http://schemas.microsoft.com/office/drawing/2014/main" id="{37684A1E-33EA-ECBC-E94A-8106FBAD7C31}"/>
              </a:ext>
            </a:extLst>
          </p:cNvPr>
          <p:cNvSpPr/>
          <p:nvPr/>
        </p:nvSpPr>
        <p:spPr>
          <a:xfrm>
            <a:off x="9071457" y="4571999"/>
            <a:ext cx="2750668" cy="19039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Workshops</a:t>
            </a:r>
            <a:endParaRPr lang="en-US" dirty="0"/>
          </a:p>
        </p:txBody>
      </p:sp>
    </p:spTree>
    <p:extLst>
      <p:ext uri="{BB962C8B-B14F-4D97-AF65-F5344CB8AC3E}">
        <p14:creationId xmlns:p14="http://schemas.microsoft.com/office/powerpoint/2010/main" val="4686190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7501-989F-125C-ACA0-02EED83D602B}"/>
              </a:ext>
            </a:extLst>
          </p:cNvPr>
          <p:cNvSpPr txBox="1">
            <a:spLocks noGrp="1"/>
          </p:cNvSpPr>
          <p:nvPr>
            <p:ph type="title" idx="4294967295"/>
          </p:nvPr>
        </p:nvSpPr>
        <p:spPr>
          <a:xfrm>
            <a:off x="621057" y="243613"/>
            <a:ext cx="6959614" cy="6954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Source Sans Pro Black" panose="020B0803030403020204" pitchFamily="34" charset="0"/>
                <a:ea typeface="Source Sans Pro Black" panose="020B0803030403020204" pitchFamily="34" charset="0"/>
                <a:cs typeface="+mj-cs"/>
              </a:rPr>
              <a:t>GE-focused programming</a:t>
            </a:r>
          </a:p>
        </p:txBody>
      </p:sp>
      <p:sp>
        <p:nvSpPr>
          <p:cNvPr id="5" name="Text Placeholder 2">
            <a:extLst>
              <a:ext uri="{FF2B5EF4-FFF2-40B4-BE49-F238E27FC236}">
                <a16:creationId xmlns:a16="http://schemas.microsoft.com/office/drawing/2014/main" id="{12DB04A5-9034-AB24-806A-09397A3E1F9C}"/>
              </a:ext>
            </a:extLst>
          </p:cNvPr>
          <p:cNvSpPr txBox="1">
            <a:spLocks/>
          </p:cNvSpPr>
          <p:nvPr/>
        </p:nvSpPr>
        <p:spPr>
          <a:xfrm>
            <a:off x="659531" y="1217130"/>
            <a:ext cx="5481989" cy="167355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900"/>
              </a:spcAft>
              <a:buNone/>
            </a:pPr>
            <a:r>
              <a:rPr lang="en-US" b="1" dirty="0">
                <a:solidFill>
                  <a:srgbClr val="00702F"/>
                </a:solidFill>
                <a:latin typeface="+mj-lt"/>
              </a:rPr>
              <a:t>Graduate Teaching Initiative</a:t>
            </a:r>
          </a:p>
          <a:p>
            <a:pPr marL="342900" indent="-342900">
              <a:spcAft>
                <a:spcPts val="900"/>
              </a:spcAft>
            </a:pPr>
            <a:r>
              <a:rPr lang="en-US" sz="2600" dirty="0"/>
              <a:t>Complete a range of teaching development activities</a:t>
            </a:r>
          </a:p>
          <a:p>
            <a:pPr marL="342900" indent="-342900">
              <a:spcAft>
                <a:spcPts val="900"/>
              </a:spcAft>
            </a:pPr>
            <a:r>
              <a:rPr lang="en-US" sz="2600" dirty="0"/>
              <a:t>Earn a certificate of completion</a:t>
            </a:r>
          </a:p>
        </p:txBody>
      </p:sp>
      <p:sp>
        <p:nvSpPr>
          <p:cNvPr id="3" name="TextBox 2">
            <a:extLst>
              <a:ext uri="{FF2B5EF4-FFF2-40B4-BE49-F238E27FC236}">
                <a16:creationId xmlns:a16="http://schemas.microsoft.com/office/drawing/2014/main" id="{9692540C-F9CC-899D-D41C-C22345F23096}"/>
              </a:ext>
            </a:extLst>
          </p:cNvPr>
          <p:cNvSpPr txBox="1"/>
          <p:nvPr/>
        </p:nvSpPr>
        <p:spPr>
          <a:xfrm>
            <a:off x="659531" y="2978145"/>
            <a:ext cx="6096000" cy="461665"/>
          </a:xfrm>
          <a:prstGeom prst="rect">
            <a:avLst/>
          </a:prstGeom>
          <a:noFill/>
        </p:spPr>
        <p:txBody>
          <a:bodyPr wrap="square">
            <a:spAutoFit/>
          </a:bodyPr>
          <a:lstStyle/>
          <a:p>
            <a:pPr lvl="0">
              <a:spcBef>
                <a:spcPts val="3200"/>
              </a:spcBef>
            </a:pPr>
            <a:r>
              <a:rPr lang="en-US" sz="2400" b="1" dirty="0">
                <a:solidFill>
                  <a:schemeClr val="tx2"/>
                </a:solidFill>
                <a:latin typeface="+mj-lt"/>
              </a:rPr>
              <a:t>Upcoming GE-focused TEP Events</a:t>
            </a:r>
          </a:p>
        </p:txBody>
      </p:sp>
      <p:graphicFrame>
        <p:nvGraphicFramePr>
          <p:cNvPr id="4" name="Table 3">
            <a:extLst>
              <a:ext uri="{FF2B5EF4-FFF2-40B4-BE49-F238E27FC236}">
                <a16:creationId xmlns:a16="http://schemas.microsoft.com/office/drawing/2014/main" id="{F8767B8D-9BE3-1722-7506-CD11779E1E7E}"/>
              </a:ext>
            </a:extLst>
          </p:cNvPr>
          <p:cNvGraphicFramePr>
            <a:graphicFrameLocks noGrp="1"/>
          </p:cNvGraphicFramePr>
          <p:nvPr/>
        </p:nvGraphicFramePr>
        <p:xfrm>
          <a:off x="724847" y="3649022"/>
          <a:ext cx="10756398" cy="2965365"/>
        </p:xfrm>
        <a:graphic>
          <a:graphicData uri="http://schemas.openxmlformats.org/drawingml/2006/table">
            <a:tbl>
              <a:tblPr firstRow="1" firstCol="1" bandRow="1">
                <a:tableStyleId>{FABFCF23-3B69-468F-B69F-88F6DE6A72F2}</a:tableStyleId>
              </a:tblPr>
              <a:tblGrid>
                <a:gridCol w="2793053">
                  <a:extLst>
                    <a:ext uri="{9D8B030D-6E8A-4147-A177-3AD203B41FA5}">
                      <a16:colId xmlns:a16="http://schemas.microsoft.com/office/drawing/2014/main" val="1077624734"/>
                    </a:ext>
                  </a:extLst>
                </a:gridCol>
                <a:gridCol w="5403362">
                  <a:extLst>
                    <a:ext uri="{9D8B030D-6E8A-4147-A177-3AD203B41FA5}">
                      <a16:colId xmlns:a16="http://schemas.microsoft.com/office/drawing/2014/main" val="2236553551"/>
                    </a:ext>
                  </a:extLst>
                </a:gridCol>
                <a:gridCol w="2559983">
                  <a:extLst>
                    <a:ext uri="{9D8B030D-6E8A-4147-A177-3AD203B41FA5}">
                      <a16:colId xmlns:a16="http://schemas.microsoft.com/office/drawing/2014/main" val="2737417299"/>
                    </a:ext>
                  </a:extLst>
                </a:gridCol>
              </a:tblGrid>
              <a:tr h="405045">
                <a:tc>
                  <a:txBody>
                    <a:bodyPr/>
                    <a:lstStyle/>
                    <a:p>
                      <a:r>
                        <a:rPr lang="en-US" sz="2000" b="1" dirty="0">
                          <a:latin typeface="Source Sans Pro" panose="020B0503030403020204" pitchFamily="34" charset="0"/>
                        </a:rPr>
                        <a:t>Workshop</a:t>
                      </a:r>
                    </a:p>
                  </a:txBody>
                  <a:tcPr/>
                </a:tc>
                <a:tc>
                  <a:txBody>
                    <a:bodyPr/>
                    <a:lstStyle/>
                    <a:p>
                      <a:r>
                        <a:rPr lang="en-US" sz="2000" b="1" dirty="0">
                          <a:latin typeface="Source Sans Pro" panose="020B0503030403020204" pitchFamily="34" charset="0"/>
                        </a:rPr>
                        <a:t>Description</a:t>
                      </a:r>
                    </a:p>
                  </a:txBody>
                  <a:tcPr/>
                </a:tc>
                <a:tc>
                  <a:txBody>
                    <a:bodyPr/>
                    <a:lstStyle/>
                    <a:p>
                      <a:r>
                        <a:rPr lang="en-US" sz="2000" b="1" dirty="0">
                          <a:latin typeface="Source Sans Pro" panose="020B0503030403020204" pitchFamily="34" charset="0"/>
                        </a:rPr>
                        <a:t>Time &amp; Location</a:t>
                      </a:r>
                    </a:p>
                  </a:txBody>
                  <a:tcPr/>
                </a:tc>
                <a:extLst>
                  <a:ext uri="{0D108BD9-81ED-4DB2-BD59-A6C34878D82A}">
                    <a16:rowId xmlns:a16="http://schemas.microsoft.com/office/drawing/2014/main" val="4045806879"/>
                  </a:ext>
                </a:extLst>
              </a:tr>
              <a:tr h="630259">
                <a:tc>
                  <a:txBody>
                    <a:bodyPr/>
                    <a:lstStyle/>
                    <a:p>
                      <a:r>
                        <a:rPr lang="en-US" sz="1800">
                          <a:latin typeface="Source Sans Pro" panose="020B0503030403020204" pitchFamily="34" charset="0"/>
                        </a:rPr>
                        <a:t>GTI Meet &amp; Greet</a:t>
                      </a:r>
                    </a:p>
                  </a:txBody>
                  <a:tcPr/>
                </a:tc>
                <a:tc>
                  <a:txBody>
                    <a:bodyPr/>
                    <a:lstStyle/>
                    <a:p>
                      <a:r>
                        <a:rPr lang="en-US" sz="1800" dirty="0">
                          <a:latin typeface="Source Sans Pro" panose="020B0503030403020204" pitchFamily="34" charset="0"/>
                        </a:rPr>
                        <a:t>Meet other GEs and learn about our teaching certificate program: the Graduate Teaching Initiative.</a:t>
                      </a:r>
                    </a:p>
                  </a:txBody>
                  <a:tcPr/>
                </a:tc>
                <a:tc>
                  <a:txBody>
                    <a:bodyPr/>
                    <a:lstStyle/>
                    <a:p>
                      <a:r>
                        <a:rPr lang="en-US" sz="1800" b="1">
                          <a:latin typeface="Source Sans Pro" panose="020B0503030403020204" pitchFamily="34" charset="0"/>
                        </a:rPr>
                        <a:t>Mon Oct 6,  10:00am</a:t>
                      </a:r>
                      <a:br>
                        <a:rPr lang="en-US" sz="1800" b="1">
                          <a:latin typeface="Source Sans Pro" panose="020B0503030403020204" pitchFamily="34" charset="0"/>
                        </a:rPr>
                      </a:br>
                      <a:r>
                        <a:rPr lang="en-US" sz="1800" b="0">
                          <a:latin typeface="Source Sans Pro" panose="020B0503030403020204" pitchFamily="34" charset="0"/>
                        </a:rPr>
                        <a:t>Knight Lib Dream Lab</a:t>
                      </a:r>
                    </a:p>
                  </a:txBody>
                  <a:tcPr/>
                </a:tc>
                <a:extLst>
                  <a:ext uri="{0D108BD9-81ED-4DB2-BD59-A6C34878D82A}">
                    <a16:rowId xmlns:a16="http://schemas.microsoft.com/office/drawing/2014/main" val="535946238"/>
                  </a:ext>
                </a:extLst>
              </a:tr>
              <a:tr h="630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Source Sans Pro" panose="020B0503030403020204" pitchFamily="34" charset="0"/>
                        </a:rPr>
                        <a:t>Grading with Canvas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Source Sans Pro" panose="020B0503030403020204" pitchFamily="34" charset="0"/>
                        </a:rPr>
                        <a:t>Learn more about Canvas’s </a:t>
                      </a:r>
                      <a:r>
                        <a:rPr lang="en-US" sz="1800" err="1">
                          <a:latin typeface="Source Sans Pro" panose="020B0503030403020204" pitchFamily="34" charset="0"/>
                        </a:rPr>
                        <a:t>SpeedGrader</a:t>
                      </a:r>
                      <a:r>
                        <a:rPr lang="en-US" sz="1800">
                          <a:latin typeface="Source Sans Pro" panose="020B0503030403020204" pitchFamily="34" charset="0"/>
                        </a:rPr>
                        <a:t>. Practice using it in our closed Grading Practice Sandbox.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Source Sans Pro" panose="020B0503030403020204" pitchFamily="34" charset="0"/>
                        </a:rPr>
                        <a:t>Wed Oct 8, 11am</a:t>
                      </a:r>
                      <a:br>
                        <a:rPr lang="en-US" sz="1800">
                          <a:latin typeface="Source Sans Pro" panose="020B0503030403020204" pitchFamily="34" charset="0"/>
                        </a:rPr>
                      </a:br>
                      <a:r>
                        <a:rPr lang="en-US" sz="1800" b="0">
                          <a:latin typeface="Source Sans Pro" panose="020B0503030403020204" pitchFamily="34" charset="0"/>
                        </a:rPr>
                        <a:t>Knight Lib Dream Lab</a:t>
                      </a:r>
                    </a:p>
                  </a:txBody>
                  <a:tcPr/>
                </a:tc>
                <a:extLst>
                  <a:ext uri="{0D108BD9-81ED-4DB2-BD59-A6C34878D82A}">
                    <a16:rowId xmlns:a16="http://schemas.microsoft.com/office/drawing/2014/main" val="3633535702"/>
                  </a:ext>
                </a:extLst>
              </a:tr>
              <a:tr h="630259">
                <a:tc>
                  <a:txBody>
                    <a:bodyPr/>
                    <a:lstStyle/>
                    <a:p>
                      <a:r>
                        <a:rPr lang="en-US" sz="1800">
                          <a:latin typeface="Source Sans Pro" panose="020B0503030403020204" pitchFamily="34" charset="0"/>
                        </a:rPr>
                        <a:t>International GE Success: </a:t>
                      </a:r>
                      <a:r>
                        <a:rPr lang="en-US" sz="1500" b="1" i="0" kern="1200">
                          <a:solidFill>
                            <a:schemeClr val="dk1"/>
                          </a:solidFill>
                          <a:effectLst/>
                          <a:latin typeface="Source Sans Pro" panose="020B0503030403020204" pitchFamily="34" charset="0"/>
                          <a:ea typeface="+mn-ea"/>
                          <a:cs typeface="+mn-cs"/>
                        </a:rPr>
                        <a:t>Thriving in the U.S. Classroom</a:t>
                      </a:r>
                      <a:endParaRPr lang="en-US" sz="1500">
                        <a:latin typeface="Source Sans Pro" panose="020B0503030403020204" pitchFamily="34" charset="0"/>
                      </a:endParaRPr>
                    </a:p>
                  </a:txBody>
                  <a:tcPr/>
                </a:tc>
                <a:tc>
                  <a:txBody>
                    <a:bodyPr/>
                    <a:lstStyle/>
                    <a:p>
                      <a:r>
                        <a:rPr lang="en-US" sz="1800">
                          <a:latin typeface="Source Sans Pro" panose="020B0503030403020204" pitchFamily="34" charset="0"/>
                        </a:rPr>
                        <a:t>Build community and share ways to navigate teaching challenges in the US with confidence and care. </a:t>
                      </a:r>
                    </a:p>
                  </a:txBody>
                  <a:tcPr/>
                </a:tc>
                <a:tc>
                  <a:txBody>
                    <a:bodyPr/>
                    <a:lstStyle/>
                    <a:p>
                      <a:r>
                        <a:rPr lang="en-US" sz="1800" b="1">
                          <a:latin typeface="Source Sans Pro" panose="020B0503030403020204" pitchFamily="34" charset="0"/>
                        </a:rPr>
                        <a:t>Thurs Oct 9, 11am</a:t>
                      </a:r>
                    </a:p>
                    <a:p>
                      <a:r>
                        <a:rPr lang="en-US" sz="1800" i="0">
                          <a:latin typeface="Source Sans Pro" panose="020B0503030403020204" pitchFamily="34" charset="0"/>
                        </a:rPr>
                        <a:t>EMU Diamond Lake Rm</a:t>
                      </a:r>
                    </a:p>
                  </a:txBody>
                  <a:tcPr/>
                </a:tc>
                <a:extLst>
                  <a:ext uri="{0D108BD9-81ED-4DB2-BD59-A6C34878D82A}">
                    <a16:rowId xmlns:a16="http://schemas.microsoft.com/office/drawing/2014/main" val="2461531771"/>
                  </a:ext>
                </a:extLst>
              </a:tr>
              <a:tr h="630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Source Sans Pro" panose="020B0503030403020204" pitchFamily="34" charset="0"/>
                        </a:rPr>
                        <a:t>Efficient Grading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Source Sans Pro" panose="020B0503030403020204" pitchFamily="34" charset="0"/>
                        </a:rPr>
                        <a:t>Discuss tips for getting through that stack of exams, homework, lab reports, or assignments quickly.</a:t>
                      </a:r>
                    </a:p>
                  </a:txBody>
                  <a:tcPr/>
                </a:tc>
                <a:tc>
                  <a:txBody>
                    <a:bodyPr/>
                    <a:lstStyle/>
                    <a:p>
                      <a:r>
                        <a:rPr lang="en-US" sz="1800" b="1" dirty="0">
                          <a:latin typeface="Source Sans Pro" panose="020B0503030403020204" pitchFamily="34" charset="0"/>
                        </a:rPr>
                        <a:t>Wed Oct 15, 10am</a:t>
                      </a:r>
                    </a:p>
                    <a:p>
                      <a:r>
                        <a:rPr lang="en-US" sz="1800" dirty="0">
                          <a:latin typeface="Source Sans Pro" panose="020B0503030403020204" pitchFamily="34" charset="0"/>
                        </a:rPr>
                        <a:t>Zoom!</a:t>
                      </a:r>
                    </a:p>
                  </a:txBody>
                  <a:tcPr/>
                </a:tc>
                <a:extLst>
                  <a:ext uri="{0D108BD9-81ED-4DB2-BD59-A6C34878D82A}">
                    <a16:rowId xmlns:a16="http://schemas.microsoft.com/office/drawing/2014/main" val="3588318901"/>
                  </a:ext>
                </a:extLst>
              </a:tr>
            </a:tbl>
          </a:graphicData>
        </a:graphic>
      </p:graphicFrame>
    </p:spTree>
    <p:extLst>
      <p:ext uri="{BB962C8B-B14F-4D97-AF65-F5344CB8AC3E}">
        <p14:creationId xmlns:p14="http://schemas.microsoft.com/office/powerpoint/2010/main" val="66787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72B0-B53F-49F9-BE18-835279B8C375}"/>
              </a:ext>
            </a:extLst>
          </p:cNvPr>
          <p:cNvSpPr>
            <a:spLocks noGrp="1"/>
          </p:cNvSpPr>
          <p:nvPr>
            <p:ph type="title"/>
          </p:nvPr>
        </p:nvSpPr>
        <p:spPr>
          <a:xfrm>
            <a:off x="934278" y="386495"/>
            <a:ext cx="10648122" cy="1143000"/>
          </a:xfrm>
        </p:spPr>
        <p:txBody>
          <a:bodyPr>
            <a:normAutofit/>
          </a:bodyPr>
          <a:lstStyle/>
          <a:p>
            <a:r>
              <a:rPr lang="en-US" b="1" dirty="0">
                <a:solidFill>
                  <a:schemeClr val="tx2"/>
                </a:solidFill>
                <a:latin typeface="Source Sans Pro" panose="020B0503030403020204" pitchFamily="34" charset="0"/>
                <a:ea typeface="Source Sans Pro" panose="020B0503030403020204" pitchFamily="34" charset="0"/>
              </a:rPr>
              <a:t>Exit ticket: Help us improve!</a:t>
            </a:r>
          </a:p>
        </p:txBody>
      </p:sp>
      <p:cxnSp>
        <p:nvCxnSpPr>
          <p:cNvPr id="6" name="Straight Connector 5">
            <a:extLst>
              <a:ext uri="{FF2B5EF4-FFF2-40B4-BE49-F238E27FC236}">
                <a16:creationId xmlns:a16="http://schemas.microsoft.com/office/drawing/2014/main" id="{6E974F33-28AD-4047-9DAD-248B6AD59011}"/>
              </a:ext>
              <a:ext uri="{C183D7F6-B498-43B3-948B-1728B52AA6E4}">
                <adec:decorative xmlns:adec="http://schemas.microsoft.com/office/drawing/2017/decorative" val="1"/>
              </a:ext>
            </a:extLst>
          </p:cNvPr>
          <p:cNvCxnSpPr>
            <a:cxnSpLocks/>
          </p:cNvCxnSpPr>
          <p:nvPr/>
        </p:nvCxnSpPr>
        <p:spPr>
          <a:xfrm>
            <a:off x="450874" y="1165422"/>
            <a:ext cx="11290251" cy="0"/>
          </a:xfrm>
          <a:prstGeom prst="line">
            <a:avLst/>
          </a:prstGeom>
          <a:ln w="34925">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a:extLst>
              <a:ext uri="{FF2B5EF4-FFF2-40B4-BE49-F238E27FC236}">
                <a16:creationId xmlns:a16="http://schemas.microsoft.com/office/drawing/2014/main" id="{C269D167-9169-F9E8-7BD0-39D84CDBCD42}"/>
              </a:ext>
            </a:extLst>
          </p:cNvPr>
          <p:cNvSpPr txBox="1"/>
          <p:nvPr/>
        </p:nvSpPr>
        <p:spPr>
          <a:xfrm>
            <a:off x="736600" y="2108199"/>
            <a:ext cx="108458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What was most helpful or most supported your learning?</a:t>
            </a:r>
          </a:p>
          <a:p>
            <a:pPr marL="285750" indent="-285750">
              <a:buFont typeface="Arial" panose="020B0604020202020204" pitchFamily="34" charset="0"/>
              <a:buChar char="•"/>
            </a:pPr>
            <a:endParaRPr lang="en-US" sz="2800"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What could we do next time to improve the learning experience?</a:t>
            </a:r>
          </a:p>
        </p:txBody>
      </p:sp>
    </p:spTree>
    <p:extLst>
      <p:ext uri="{BB962C8B-B14F-4D97-AF65-F5344CB8AC3E}">
        <p14:creationId xmlns:p14="http://schemas.microsoft.com/office/powerpoint/2010/main" val="176823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BACC-B5D8-BB77-8190-D831DBC9C1BA}"/>
              </a:ext>
            </a:extLst>
          </p:cNvPr>
          <p:cNvSpPr>
            <a:spLocks noGrp="1"/>
          </p:cNvSpPr>
          <p:nvPr>
            <p:ph type="ctrTitle"/>
          </p:nvPr>
        </p:nvSpPr>
        <p:spPr>
          <a:xfrm>
            <a:off x="577579" y="445129"/>
            <a:ext cx="10706102" cy="1057656"/>
          </a:xfrm>
        </p:spPr>
        <p:txBody>
          <a:bodyPr/>
          <a:lstStyle/>
          <a:p>
            <a:r>
              <a:rPr lang="en-US" dirty="0"/>
              <a:t>Access the slides &amp; other materials</a:t>
            </a:r>
          </a:p>
        </p:txBody>
      </p:sp>
      <p:cxnSp>
        <p:nvCxnSpPr>
          <p:cNvPr id="4" name="Straight Connector 3">
            <a:extLst>
              <a:ext uri="{FF2B5EF4-FFF2-40B4-BE49-F238E27FC236}">
                <a16:creationId xmlns:a16="http://schemas.microsoft.com/office/drawing/2014/main" id="{9B13B32C-7ABD-B1A9-949C-F7ADB5BA4803}"/>
              </a:ext>
              <a:ext uri="{C183D7F6-B498-43B3-948B-1728B52AA6E4}">
                <adec:decorative xmlns:adec="http://schemas.microsoft.com/office/drawing/2017/decorative" val="1"/>
              </a:ext>
            </a:extLst>
          </p:cNvPr>
          <p:cNvCxnSpPr>
            <a:cxnSpLocks/>
          </p:cNvCxnSpPr>
          <p:nvPr/>
        </p:nvCxnSpPr>
        <p:spPr>
          <a:xfrm>
            <a:off x="450874" y="1655676"/>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5" name="Group 4" descr="link to teaching.uoregon.edu/starter-syllabus">
            <a:extLst>
              <a:ext uri="{FF2B5EF4-FFF2-40B4-BE49-F238E27FC236}">
                <a16:creationId xmlns:a16="http://schemas.microsoft.com/office/drawing/2014/main" id="{6BB53BEB-F409-5531-7F12-1884159CFB2A}"/>
              </a:ext>
            </a:extLst>
          </p:cNvPr>
          <p:cNvGrpSpPr/>
          <p:nvPr/>
        </p:nvGrpSpPr>
        <p:grpSpPr>
          <a:xfrm>
            <a:off x="1592713" y="2418463"/>
            <a:ext cx="7678646" cy="871062"/>
            <a:chOff x="742949" y="3905416"/>
            <a:chExt cx="3093126" cy="604076"/>
          </a:xfrm>
        </p:grpSpPr>
        <p:sp>
          <p:nvSpPr>
            <p:cNvPr id="6" name="Rectangle 5">
              <a:extLst>
                <a:ext uri="{FF2B5EF4-FFF2-40B4-BE49-F238E27FC236}">
                  <a16:creationId xmlns:a16="http://schemas.microsoft.com/office/drawing/2014/main" id="{A6E83257-D5F1-D531-5CBA-B5798090F4A6}"/>
                </a:ext>
                <a:ext uri="{C183D7F6-B498-43B3-948B-1728B52AA6E4}">
                  <adec:decorative xmlns:adec="http://schemas.microsoft.com/office/drawing/2017/decorative" val="1"/>
                </a:ext>
              </a:extLst>
            </p:cNvPr>
            <p:cNvSpPr/>
            <p:nvPr/>
          </p:nvSpPr>
          <p:spPr>
            <a:xfrm>
              <a:off x="742950" y="3905416"/>
              <a:ext cx="3093125" cy="604076"/>
            </a:xfrm>
            <a:prstGeom prst="rect">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descr="URL arrow in UO Yellow">
              <a:extLst>
                <a:ext uri="{FF2B5EF4-FFF2-40B4-BE49-F238E27FC236}">
                  <a16:creationId xmlns:a16="http://schemas.microsoft.com/office/drawing/2014/main" id="{D6958205-43E5-EDAA-3EE9-58528837BFCB}"/>
                </a:ext>
              </a:extLst>
            </p:cNvPr>
            <p:cNvPicPr>
              <a:picLocks noChangeAspect="1"/>
            </p:cNvPicPr>
            <p:nvPr/>
          </p:nvPicPr>
          <p:blipFill rotWithShape="1">
            <a:blip r:embed="rId2">
              <a:extLst>
                <a:ext uri="{28A0092B-C50C-407E-A947-70E740481C1C}">
                  <a14:useLocalDpi xmlns:a14="http://schemas.microsoft.com/office/drawing/2010/main"/>
                </a:ext>
              </a:extLst>
            </a:blip>
            <a:srcRect l="45074" t="-9692" r="50000" b="-9247"/>
            <a:stretch/>
          </p:blipFill>
          <p:spPr>
            <a:xfrm>
              <a:off x="742949" y="3988519"/>
              <a:ext cx="333725" cy="436191"/>
            </a:xfrm>
            <a:prstGeom prst="rect">
              <a:avLst/>
            </a:prstGeom>
          </p:spPr>
        </p:pic>
        <p:sp>
          <p:nvSpPr>
            <p:cNvPr id="8" name="TextBox 7">
              <a:extLst>
                <a:ext uri="{FF2B5EF4-FFF2-40B4-BE49-F238E27FC236}">
                  <a16:creationId xmlns:a16="http://schemas.microsoft.com/office/drawing/2014/main" id="{61EAC6EB-C080-230F-412E-7FD933655018}"/>
                </a:ext>
              </a:extLst>
            </p:cNvPr>
            <p:cNvSpPr txBox="1"/>
            <p:nvPr/>
          </p:nvSpPr>
          <p:spPr>
            <a:xfrm>
              <a:off x="1039766" y="4039511"/>
              <a:ext cx="2744147" cy="320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hlinkClick r:id="rId3">
                    <a:extLst>
                      <a:ext uri="{A12FA001-AC4F-418D-AE19-62706E023703}">
                        <ahyp:hlinkClr xmlns:ahyp="http://schemas.microsoft.com/office/drawing/2018/hyperlinkcolor" val="tx"/>
                      </a:ext>
                    </a:extLst>
                  </a:hlinkClick>
                </a:rPr>
                <a:t>teaching.uoregon.edu/</a:t>
              </a:r>
              <a:r>
                <a:rPr lang="en-US" sz="2400" dirty="0" err="1">
                  <a:solidFill>
                    <a:schemeClr val="bg2"/>
                  </a:solidFill>
                  <a:hlinkClick r:id="rId3">
                    <a:extLst>
                      <a:ext uri="{A12FA001-AC4F-418D-AE19-62706E023703}">
                        <ahyp:hlinkClr xmlns:ahyp="http://schemas.microsoft.com/office/drawing/2018/hyperlinkcolor" val="tx"/>
                      </a:ext>
                    </a:extLst>
                  </a:hlinkClick>
                </a:rPr>
                <a:t>ge</a:t>
              </a:r>
              <a:r>
                <a:rPr lang="en-US" sz="2400" dirty="0">
                  <a:solidFill>
                    <a:schemeClr val="bg2"/>
                  </a:solidFill>
                  <a:hlinkClick r:id="rId3">
                    <a:extLst>
                      <a:ext uri="{A12FA001-AC4F-418D-AE19-62706E023703}">
                        <ahyp:hlinkClr xmlns:ahyp="http://schemas.microsoft.com/office/drawing/2018/hyperlinkcolor" val="tx"/>
                      </a:ext>
                    </a:extLst>
                  </a:hlinkClick>
                </a:rPr>
                <a:t>-day-teaching-resources</a:t>
              </a:r>
              <a:endParaRPr lang="en-US" sz="2400" b="1" i="0" kern="1200" dirty="0">
                <a:solidFill>
                  <a:schemeClr val="bg2"/>
                </a:solidFill>
                <a:effectLst/>
                <a:latin typeface="Source Sans Pro" panose="020B0503030403020204" pitchFamily="34" charset="0"/>
                <a:ea typeface="+mn-ea"/>
                <a:cs typeface="+mn-cs"/>
              </a:endParaRPr>
            </a:p>
          </p:txBody>
        </p:sp>
      </p:grpSp>
      <p:grpSp>
        <p:nvGrpSpPr>
          <p:cNvPr id="18" name="Group 17" descr="link to Course builder">
            <a:extLst>
              <a:ext uri="{FF2B5EF4-FFF2-40B4-BE49-F238E27FC236}">
                <a16:creationId xmlns:a16="http://schemas.microsoft.com/office/drawing/2014/main" id="{6CC9585C-BE22-4760-ADFA-494A8B16E574}"/>
              </a:ext>
              <a:ext uri="{C183D7F6-B498-43B3-948B-1728B52AA6E4}">
                <adec:decorative xmlns:adec="http://schemas.microsoft.com/office/drawing/2017/decorative" val="0"/>
              </a:ext>
            </a:extLst>
          </p:cNvPr>
          <p:cNvGrpSpPr/>
          <p:nvPr/>
        </p:nvGrpSpPr>
        <p:grpSpPr>
          <a:xfrm>
            <a:off x="1626955" y="3894301"/>
            <a:ext cx="7678646" cy="871062"/>
            <a:chOff x="1626955" y="3532351"/>
            <a:chExt cx="7678646" cy="871062"/>
          </a:xfrm>
        </p:grpSpPr>
        <p:grpSp>
          <p:nvGrpSpPr>
            <p:cNvPr id="11" name="Group 10" descr="link to teaching.uoregon.edu/starter-syllabus">
              <a:extLst>
                <a:ext uri="{FF2B5EF4-FFF2-40B4-BE49-F238E27FC236}">
                  <a16:creationId xmlns:a16="http://schemas.microsoft.com/office/drawing/2014/main" id="{6E3AEA80-0D7B-F1F3-7112-AEEE7E248B2A}"/>
                </a:ext>
              </a:extLst>
            </p:cNvPr>
            <p:cNvGrpSpPr/>
            <p:nvPr/>
          </p:nvGrpSpPr>
          <p:grpSpPr>
            <a:xfrm>
              <a:off x="1626955" y="3532351"/>
              <a:ext cx="7678646" cy="871062"/>
              <a:chOff x="742949" y="3905416"/>
              <a:chExt cx="3093126" cy="604076"/>
            </a:xfrm>
          </p:grpSpPr>
          <p:sp>
            <p:nvSpPr>
              <p:cNvPr id="12" name="Rectangle 11">
                <a:extLst>
                  <a:ext uri="{FF2B5EF4-FFF2-40B4-BE49-F238E27FC236}">
                    <a16:creationId xmlns:a16="http://schemas.microsoft.com/office/drawing/2014/main" id="{8A5E9657-AAFD-30CA-FF6C-DEA0979FCAB8}"/>
                  </a:ext>
                  <a:ext uri="{C183D7F6-B498-43B3-948B-1728B52AA6E4}">
                    <adec:decorative xmlns:adec="http://schemas.microsoft.com/office/drawing/2017/decorative" val="1"/>
                  </a:ext>
                </a:extLst>
              </p:cNvPr>
              <p:cNvSpPr/>
              <p:nvPr/>
            </p:nvSpPr>
            <p:spPr>
              <a:xfrm>
                <a:off x="742950" y="3905416"/>
                <a:ext cx="3093125" cy="604076"/>
              </a:xfrm>
              <a:prstGeom prst="rect">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3" name="Picture 12" descr="URL arrow in UO Yellow">
                <a:extLst>
                  <a:ext uri="{FF2B5EF4-FFF2-40B4-BE49-F238E27FC236}">
                    <a16:creationId xmlns:a16="http://schemas.microsoft.com/office/drawing/2014/main" id="{0A1010C3-E6D9-21BC-3936-DB99115520F1}"/>
                  </a:ext>
                </a:extLst>
              </p:cNvPr>
              <p:cNvPicPr>
                <a:picLocks noChangeAspect="1"/>
              </p:cNvPicPr>
              <p:nvPr/>
            </p:nvPicPr>
            <p:blipFill rotWithShape="1">
              <a:blip r:embed="rId2">
                <a:extLst>
                  <a:ext uri="{28A0092B-C50C-407E-A947-70E740481C1C}">
                    <a14:useLocalDpi xmlns:a14="http://schemas.microsoft.com/office/drawing/2010/main"/>
                  </a:ext>
                </a:extLst>
              </a:blip>
              <a:srcRect l="45074" t="-9692" r="50000" b="-9247"/>
              <a:stretch/>
            </p:blipFill>
            <p:spPr>
              <a:xfrm>
                <a:off x="742949" y="3988519"/>
                <a:ext cx="333725" cy="436191"/>
              </a:xfrm>
              <a:prstGeom prst="rect">
                <a:avLst/>
              </a:prstGeom>
            </p:spPr>
          </p:pic>
        </p:grpSp>
        <p:sp>
          <p:nvSpPr>
            <p:cNvPr id="17" name="TextBox 16">
              <a:extLst>
                <a:ext uri="{FF2B5EF4-FFF2-40B4-BE49-F238E27FC236}">
                  <a16:creationId xmlns:a16="http://schemas.microsoft.com/office/drawing/2014/main" id="{09584109-2EAB-6819-4FE3-2CC7E57C9760}"/>
                </a:ext>
              </a:extLst>
            </p:cNvPr>
            <p:cNvSpPr txBox="1"/>
            <p:nvPr/>
          </p:nvSpPr>
          <p:spPr>
            <a:xfrm>
              <a:off x="2455423" y="3733943"/>
              <a:ext cx="68123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hlinkClick r:id="rId4">
                    <a:extLst>
                      <a:ext uri="{A12FA001-AC4F-418D-AE19-62706E023703}">
                        <ahyp:hlinkClr xmlns:ahyp="http://schemas.microsoft.com/office/drawing/2018/hyperlinkcolor" val="tx"/>
                      </a:ext>
                    </a:extLst>
                  </a:hlinkClick>
                </a:rPr>
                <a:t>teaching.uoregon.edu/</a:t>
              </a:r>
              <a:r>
                <a:rPr lang="en-US" sz="2400" dirty="0" err="1">
                  <a:solidFill>
                    <a:schemeClr val="bg2"/>
                  </a:solidFill>
                  <a:hlinkClick r:id="rId4">
                    <a:extLst>
                      <a:ext uri="{A12FA001-AC4F-418D-AE19-62706E023703}">
                        <ahyp:hlinkClr xmlns:ahyp="http://schemas.microsoft.com/office/drawing/2018/hyperlinkcolor" val="tx"/>
                      </a:ext>
                    </a:extLst>
                  </a:hlinkClick>
                </a:rPr>
                <a:t>uo</a:t>
              </a:r>
              <a:r>
                <a:rPr lang="en-US" sz="2400" dirty="0">
                  <a:solidFill>
                    <a:schemeClr val="bg2"/>
                  </a:solidFill>
                  <a:hlinkClick r:id="rId4">
                    <a:extLst>
                      <a:ext uri="{A12FA001-AC4F-418D-AE19-62706E023703}">
                        <ahyp:hlinkClr xmlns:ahyp="http://schemas.microsoft.com/office/drawing/2018/hyperlinkcolor" val="tx"/>
                      </a:ext>
                    </a:extLst>
                  </a:hlinkClick>
                </a:rPr>
                <a:t>-course-builder</a:t>
              </a:r>
              <a:endParaRPr lang="en-US" sz="2400" b="1" i="0" kern="1200" dirty="0">
                <a:solidFill>
                  <a:schemeClr val="bg2"/>
                </a:solidFill>
                <a:effectLst/>
                <a:latin typeface="Source Sans Pro" panose="020B0503030403020204" pitchFamily="34" charset="0"/>
                <a:ea typeface="+mn-ea"/>
                <a:cs typeface="+mn-cs"/>
              </a:endParaRPr>
            </a:p>
          </p:txBody>
        </p:sp>
      </p:grpSp>
    </p:spTree>
    <p:extLst>
      <p:ext uri="{BB962C8B-B14F-4D97-AF65-F5344CB8AC3E}">
        <p14:creationId xmlns:p14="http://schemas.microsoft.com/office/powerpoint/2010/main" val="160620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2E5A8-B3CA-4A5A-7B84-5C464A182F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068B1-914D-70F7-1381-42CA30453138}"/>
              </a:ext>
            </a:extLst>
          </p:cNvPr>
          <p:cNvSpPr>
            <a:spLocks noGrp="1"/>
          </p:cNvSpPr>
          <p:nvPr>
            <p:ph type="ctrTitle"/>
          </p:nvPr>
        </p:nvSpPr>
        <p:spPr>
          <a:xfrm>
            <a:off x="742950" y="242323"/>
            <a:ext cx="10706102" cy="808262"/>
          </a:xfrm>
        </p:spPr>
        <p:txBody>
          <a:bodyPr/>
          <a:lstStyle/>
          <a:p>
            <a:r>
              <a:rPr lang="en-US" dirty="0"/>
              <a:t>GE Day of Teaching Schedule</a:t>
            </a:r>
          </a:p>
        </p:txBody>
      </p:sp>
      <p:cxnSp>
        <p:nvCxnSpPr>
          <p:cNvPr id="13" name="Straight Connector 12">
            <a:extLst>
              <a:ext uri="{FF2B5EF4-FFF2-40B4-BE49-F238E27FC236}">
                <a16:creationId xmlns:a16="http://schemas.microsoft.com/office/drawing/2014/main" id="{77D4D3F6-0D66-5EFA-2C47-82ED6168B035}"/>
              </a:ext>
              <a:ext uri="{C183D7F6-B498-43B3-948B-1728B52AA6E4}">
                <adec:decorative xmlns:adec="http://schemas.microsoft.com/office/drawing/2017/decorative" val="1"/>
              </a:ext>
            </a:extLst>
          </p:cNvPr>
          <p:cNvCxnSpPr>
            <a:cxnSpLocks/>
          </p:cNvCxnSpPr>
          <p:nvPr/>
        </p:nvCxnSpPr>
        <p:spPr>
          <a:xfrm>
            <a:off x="422778" y="1188749"/>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graphicFrame>
        <p:nvGraphicFramePr>
          <p:cNvPr id="6" name="Table 6">
            <a:extLst>
              <a:ext uri="{FF2B5EF4-FFF2-40B4-BE49-F238E27FC236}">
                <a16:creationId xmlns:a16="http://schemas.microsoft.com/office/drawing/2014/main" id="{6724C296-D699-CDCC-29EB-5C4D4187D884}"/>
              </a:ext>
            </a:extLst>
          </p:cNvPr>
          <p:cNvGraphicFramePr>
            <a:graphicFrameLocks noGrp="1"/>
          </p:cNvGraphicFramePr>
          <p:nvPr>
            <p:ph sz="quarter" idx="10"/>
          </p:nvPr>
        </p:nvGraphicFramePr>
        <p:xfrm>
          <a:off x="134216" y="1761877"/>
          <a:ext cx="6445792" cy="4647789"/>
        </p:xfrm>
        <a:graphic>
          <a:graphicData uri="http://schemas.openxmlformats.org/drawingml/2006/table">
            <a:tbl>
              <a:tblPr firstRow="1" bandRow="1">
                <a:tableStyleId>{5C22544A-7EE6-4342-B048-85BDC9FD1C3A}</a:tableStyleId>
              </a:tblPr>
              <a:tblGrid>
                <a:gridCol w="852387">
                  <a:extLst>
                    <a:ext uri="{9D8B030D-6E8A-4147-A177-3AD203B41FA5}">
                      <a16:colId xmlns:a16="http://schemas.microsoft.com/office/drawing/2014/main" val="3323805132"/>
                    </a:ext>
                  </a:extLst>
                </a:gridCol>
                <a:gridCol w="2830749">
                  <a:extLst>
                    <a:ext uri="{9D8B030D-6E8A-4147-A177-3AD203B41FA5}">
                      <a16:colId xmlns:a16="http://schemas.microsoft.com/office/drawing/2014/main" val="1604089399"/>
                    </a:ext>
                  </a:extLst>
                </a:gridCol>
                <a:gridCol w="2762656">
                  <a:extLst>
                    <a:ext uri="{9D8B030D-6E8A-4147-A177-3AD203B41FA5}">
                      <a16:colId xmlns:a16="http://schemas.microsoft.com/office/drawing/2014/main" val="3017645620"/>
                    </a:ext>
                  </a:extLst>
                </a:gridCol>
              </a:tblGrid>
              <a:tr h="480061">
                <a:tc>
                  <a:txBody>
                    <a:bodyPr/>
                    <a:lstStyle/>
                    <a:p>
                      <a:r>
                        <a:rPr lang="en-US" dirty="0"/>
                        <a:t>Time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81784571"/>
                  </a:ext>
                </a:extLst>
              </a:tr>
              <a:tr h="480061">
                <a:tc>
                  <a:txBody>
                    <a:bodyPr/>
                    <a:lstStyle/>
                    <a:p>
                      <a:r>
                        <a:rPr lang="en-US" dirty="0"/>
                        <a:t>9:00</a:t>
                      </a:r>
                    </a:p>
                  </a:txBody>
                  <a:tcPr/>
                </a:tc>
                <a:tc rowSpan="3">
                  <a:txBody>
                    <a:bodyPr/>
                    <a:lstStyle/>
                    <a:p>
                      <a:pPr algn="ctr"/>
                      <a:r>
                        <a:rPr lang="en-US" b="1" dirty="0"/>
                        <a:t>Teaching as the Instructor of Record</a:t>
                      </a:r>
                    </a:p>
                    <a:p>
                      <a:pPr algn="ctr"/>
                      <a:endParaRPr lang="en-US" dirty="0"/>
                    </a:p>
                    <a:p>
                      <a:pPr algn="ctr"/>
                      <a:endParaRPr lang="en-US" i="1" dirty="0"/>
                    </a:p>
                    <a:p>
                      <a:pPr algn="ctr"/>
                      <a:r>
                        <a:rPr lang="en-US" i="1" dirty="0"/>
                        <a:t>Pacific 123</a:t>
                      </a:r>
                    </a:p>
                  </a:txBody>
                  <a:tcPr>
                    <a:solidFill>
                      <a:schemeClr val="bg2"/>
                    </a:solidFill>
                  </a:tcPr>
                </a:tc>
                <a:tc rowSpan="3">
                  <a:txBody>
                    <a:bodyPr/>
                    <a:lstStyle/>
                    <a:p>
                      <a:pPr algn="ctr"/>
                      <a:r>
                        <a:rPr lang="en-US" b="1" dirty="0"/>
                        <a:t>Teaching US Undergraduates: Strategies and Tips for International Graduate Students</a:t>
                      </a:r>
                    </a:p>
                    <a:p>
                      <a:pPr algn="ctr"/>
                      <a:r>
                        <a:rPr lang="en-US" i="1" dirty="0"/>
                        <a:t>Chiles 128</a:t>
                      </a:r>
                    </a:p>
                  </a:txBody>
                  <a:tcPr>
                    <a:solidFill>
                      <a:schemeClr val="accent3"/>
                    </a:solidFill>
                  </a:tcPr>
                </a:tc>
                <a:extLst>
                  <a:ext uri="{0D108BD9-81ED-4DB2-BD59-A6C34878D82A}">
                    <a16:rowId xmlns:a16="http://schemas.microsoft.com/office/drawing/2014/main" val="3563009844"/>
                  </a:ext>
                </a:extLst>
              </a:tr>
              <a:tr h="480061">
                <a:tc>
                  <a:txBody>
                    <a:bodyPr/>
                    <a:lstStyle/>
                    <a:p>
                      <a:r>
                        <a:rPr lang="en-US" dirty="0"/>
                        <a:t>10:00</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179102270"/>
                  </a:ext>
                </a:extLst>
              </a:tr>
              <a:tr h="578703">
                <a:tc>
                  <a:txBody>
                    <a:bodyPr/>
                    <a:lstStyle/>
                    <a:p>
                      <a:r>
                        <a:rPr lang="en-US" dirty="0"/>
                        <a:t>11:00</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29219990"/>
                  </a:ext>
                </a:extLst>
              </a:tr>
              <a:tr h="480061">
                <a:tc>
                  <a:txBody>
                    <a:bodyPr/>
                    <a:lstStyle/>
                    <a:p>
                      <a:r>
                        <a:rPr lang="en-US" dirty="0"/>
                        <a:t>12:00</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83154991"/>
                  </a:ext>
                </a:extLst>
              </a:tr>
              <a:tr h="480061">
                <a:tc>
                  <a:txBody>
                    <a:bodyPr/>
                    <a:lstStyle/>
                    <a:p>
                      <a:r>
                        <a:rPr lang="en-US" dirty="0"/>
                        <a:t>1:00</a:t>
                      </a:r>
                    </a:p>
                  </a:txBody>
                  <a:tcPr/>
                </a:tc>
                <a:tc rowSpan="2">
                  <a:txBody>
                    <a:bodyPr/>
                    <a:lstStyle/>
                    <a:p>
                      <a:pPr algn="ctr"/>
                      <a:r>
                        <a:rPr lang="en-US" b="1" dirty="0">
                          <a:solidFill>
                            <a:schemeClr val="bg1"/>
                          </a:solidFill>
                        </a:rPr>
                        <a:t>Leading Labs</a:t>
                      </a:r>
                    </a:p>
                    <a:p>
                      <a:pPr algn="ctr"/>
                      <a:endParaRPr lang="en-US" dirty="0">
                        <a:solidFill>
                          <a:schemeClr val="bg1"/>
                        </a:solidFill>
                      </a:endParaRPr>
                    </a:p>
                    <a:p>
                      <a:pPr algn="ctr"/>
                      <a:endParaRPr lang="en-US" i="1" dirty="0">
                        <a:solidFill>
                          <a:schemeClr val="bg1"/>
                        </a:solidFill>
                      </a:endParaRPr>
                    </a:p>
                    <a:p>
                      <a:pPr algn="ctr"/>
                      <a:r>
                        <a:rPr lang="en-US" i="1" dirty="0">
                          <a:solidFill>
                            <a:schemeClr val="bg1"/>
                          </a:solidFill>
                        </a:rPr>
                        <a:t>Chiles 128</a:t>
                      </a:r>
                    </a:p>
                  </a:txBody>
                  <a:tcPr>
                    <a:solidFill>
                      <a:schemeClr val="accent5"/>
                    </a:solidFill>
                  </a:tcPr>
                </a:tc>
                <a:tc rowSpan="2">
                  <a:txBody>
                    <a:bodyPr/>
                    <a:lstStyle/>
                    <a:p>
                      <a:pPr algn="ctr"/>
                      <a:r>
                        <a:rPr lang="en-US" b="1" dirty="0"/>
                        <a:t>Leading Discussion Sections</a:t>
                      </a:r>
                    </a:p>
                    <a:p>
                      <a:pPr algn="ctr"/>
                      <a:endParaRPr lang="en-US" dirty="0"/>
                    </a:p>
                    <a:p>
                      <a:pPr algn="ctr"/>
                      <a:r>
                        <a:rPr lang="en-US" i="1" dirty="0"/>
                        <a:t>Lillis 111, 175, 185</a:t>
                      </a:r>
                    </a:p>
                  </a:txBody>
                  <a:tcPr>
                    <a:solidFill>
                      <a:schemeClr val="accent6"/>
                    </a:solidFill>
                  </a:tcPr>
                </a:tc>
                <a:extLst>
                  <a:ext uri="{0D108BD9-81ED-4DB2-BD59-A6C34878D82A}">
                    <a16:rowId xmlns:a16="http://schemas.microsoft.com/office/drawing/2014/main" val="2466483593"/>
                  </a:ext>
                </a:extLst>
              </a:tr>
              <a:tr h="671459">
                <a:tc>
                  <a:txBody>
                    <a:bodyPr/>
                    <a:lstStyle/>
                    <a:p>
                      <a:r>
                        <a:rPr lang="en-US" dirty="0"/>
                        <a:t>2:00</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987076195"/>
                  </a:ext>
                </a:extLst>
              </a:tr>
              <a:tr h="480061">
                <a:tc>
                  <a:txBody>
                    <a:bodyPr/>
                    <a:lstStyle/>
                    <a:p>
                      <a:r>
                        <a:rPr lang="en-US" dirty="0"/>
                        <a:t>3:00</a:t>
                      </a:r>
                    </a:p>
                  </a:txBody>
                  <a:tcPr/>
                </a:tc>
                <a:tc gridSpan="2">
                  <a:txBody>
                    <a:bodyPr/>
                    <a:lstStyle/>
                    <a:p>
                      <a:pPr algn="ctr"/>
                      <a:r>
                        <a:rPr lang="en-US" b="1" dirty="0">
                          <a:solidFill>
                            <a:schemeClr val="bg1"/>
                          </a:solidFill>
                        </a:rPr>
                        <a:t>Canvas Features and Tools </a:t>
                      </a:r>
                      <a:r>
                        <a:rPr lang="en-US" dirty="0">
                          <a:solidFill>
                            <a:schemeClr val="bg1"/>
                          </a:solidFill>
                        </a:rPr>
                        <a:t>– </a:t>
                      </a:r>
                      <a:r>
                        <a:rPr lang="en-US" i="1" dirty="0">
                          <a:solidFill>
                            <a:schemeClr val="bg1"/>
                          </a:solidFill>
                        </a:rPr>
                        <a:t>Pacific 123</a:t>
                      </a:r>
                    </a:p>
                  </a:txBody>
                  <a:tcPr>
                    <a:solidFill>
                      <a:srgbClr val="8D1D58"/>
                    </a:solidFill>
                  </a:tcPr>
                </a:tc>
                <a:tc hMerge="1">
                  <a:txBody>
                    <a:bodyPr/>
                    <a:lstStyle/>
                    <a:p>
                      <a:endParaRPr lang="en-US" dirty="0"/>
                    </a:p>
                  </a:txBody>
                  <a:tcPr/>
                </a:tc>
                <a:extLst>
                  <a:ext uri="{0D108BD9-81ED-4DB2-BD59-A6C34878D82A}">
                    <a16:rowId xmlns:a16="http://schemas.microsoft.com/office/drawing/2014/main" val="3368827636"/>
                  </a:ext>
                </a:extLst>
              </a:tr>
              <a:tr h="480061">
                <a:tc>
                  <a:txBody>
                    <a:bodyPr/>
                    <a:lstStyle/>
                    <a:p>
                      <a:r>
                        <a:rPr lang="en-US" dirty="0"/>
                        <a:t>4:00</a:t>
                      </a:r>
                    </a:p>
                  </a:txBody>
                  <a:tcPr/>
                </a:tc>
                <a:tc gridSpan="2">
                  <a:txBody>
                    <a:bodyPr/>
                    <a:lstStyle/>
                    <a:p>
                      <a:pPr algn="ctr"/>
                      <a:r>
                        <a:rPr lang="en-US" b="1" dirty="0">
                          <a:solidFill>
                            <a:schemeClr val="bg1"/>
                          </a:solidFill>
                        </a:rPr>
                        <a:t>Teaching Insights Forum </a:t>
                      </a:r>
                      <a:r>
                        <a:rPr lang="en-US" dirty="0">
                          <a:solidFill>
                            <a:schemeClr val="bg1"/>
                          </a:solidFill>
                        </a:rPr>
                        <a:t>– </a:t>
                      </a:r>
                      <a:r>
                        <a:rPr lang="en-US" i="1" dirty="0">
                          <a:solidFill>
                            <a:schemeClr val="bg1"/>
                          </a:solidFill>
                        </a:rPr>
                        <a:t>Pacific 123</a:t>
                      </a:r>
                    </a:p>
                  </a:txBody>
                  <a:tcPr>
                    <a:solidFill>
                      <a:schemeClr val="accent1"/>
                    </a:solidFill>
                  </a:tcPr>
                </a:tc>
                <a:tc hMerge="1">
                  <a:txBody>
                    <a:bodyPr/>
                    <a:lstStyle/>
                    <a:p>
                      <a:endParaRPr lang="en-US" dirty="0"/>
                    </a:p>
                  </a:txBody>
                  <a:tcPr/>
                </a:tc>
                <a:extLst>
                  <a:ext uri="{0D108BD9-81ED-4DB2-BD59-A6C34878D82A}">
                    <a16:rowId xmlns:a16="http://schemas.microsoft.com/office/drawing/2014/main" val="3610926728"/>
                  </a:ext>
                </a:extLst>
              </a:tr>
            </a:tbl>
          </a:graphicData>
        </a:graphic>
      </p:graphicFrame>
      <p:pic>
        <p:nvPicPr>
          <p:cNvPr id="4" name="Picture 3" descr="Map showing locations of GE Day of Teaching workshops.">
            <a:extLst>
              <a:ext uri="{FF2B5EF4-FFF2-40B4-BE49-F238E27FC236}">
                <a16:creationId xmlns:a16="http://schemas.microsoft.com/office/drawing/2014/main" id="{45981F57-B13E-4054-32A1-E3F8FC4A9E4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20591" y="2032743"/>
            <a:ext cx="5437193" cy="2361988"/>
          </a:xfrm>
          <a:prstGeom prst="rect">
            <a:avLst/>
          </a:prstGeom>
        </p:spPr>
      </p:pic>
      <p:sp>
        <p:nvSpPr>
          <p:cNvPr id="9" name="Oval 8" descr="Circle indicating position of Willamette Hall">
            <a:extLst>
              <a:ext uri="{FF2B5EF4-FFF2-40B4-BE49-F238E27FC236}">
                <a16:creationId xmlns:a16="http://schemas.microsoft.com/office/drawing/2014/main" id="{5459F7FE-5FEC-CEEC-C81F-ECF5AAEE757F}"/>
              </a:ext>
            </a:extLst>
          </p:cNvPr>
          <p:cNvSpPr/>
          <p:nvPr/>
        </p:nvSpPr>
        <p:spPr>
          <a:xfrm>
            <a:off x="10866374" y="2407616"/>
            <a:ext cx="710120" cy="6614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Circle indicating position of Lillis Hall">
            <a:extLst>
              <a:ext uri="{FF2B5EF4-FFF2-40B4-BE49-F238E27FC236}">
                <a16:creationId xmlns:a16="http://schemas.microsoft.com/office/drawing/2014/main" id="{21CCDE4B-46CA-EFC1-13B3-A2E5F7492752}"/>
              </a:ext>
            </a:extLst>
          </p:cNvPr>
          <p:cNvSpPr/>
          <p:nvPr/>
        </p:nvSpPr>
        <p:spPr>
          <a:xfrm>
            <a:off x="6706934" y="3213737"/>
            <a:ext cx="2089196" cy="94042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915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6DA8-BED4-2A40-E87E-EFE5B88A9A23}"/>
              </a:ext>
            </a:extLst>
          </p:cNvPr>
          <p:cNvSpPr>
            <a:spLocks noGrp="1"/>
          </p:cNvSpPr>
          <p:nvPr>
            <p:ph type="title" idx="4294967295"/>
          </p:nvPr>
        </p:nvSpPr>
        <p:spPr>
          <a:xfrm>
            <a:off x="0" y="-1325563"/>
            <a:ext cx="12192000" cy="815975"/>
          </a:xfrm>
          <a:prstGeom prst="rect">
            <a:avLst/>
          </a:prstGeom>
        </p:spPr>
        <p:txBody>
          <a:bodyPr anchor="b"/>
          <a:lstStyle/>
          <a:p>
            <a:pPr algn="ctr"/>
            <a:r>
              <a:rPr lang="en-US" sz="1800"/>
              <a:t>Closing Slide with the University of Oregon Logo</a:t>
            </a:r>
          </a:p>
        </p:txBody>
      </p:sp>
    </p:spTree>
    <p:extLst>
      <p:ext uri="{BB962C8B-B14F-4D97-AF65-F5344CB8AC3E}">
        <p14:creationId xmlns:p14="http://schemas.microsoft.com/office/powerpoint/2010/main" val="428834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0024-6E39-AC17-4D39-64C1E0143CBB}"/>
              </a:ext>
            </a:extLst>
          </p:cNvPr>
          <p:cNvSpPr>
            <a:spLocks noGrp="1"/>
          </p:cNvSpPr>
          <p:nvPr>
            <p:ph type="ctrTitle"/>
          </p:nvPr>
        </p:nvSpPr>
        <p:spPr>
          <a:xfrm>
            <a:off x="861936" y="393047"/>
            <a:ext cx="5667756" cy="1042944"/>
          </a:xfrm>
        </p:spPr>
        <p:txBody>
          <a:bodyPr spcFirstLastPara="1" wrap="square" lIns="0" tIns="0" rIns="0" bIns="0" anchor="ctr" anchorCtr="0">
            <a:noAutofit/>
          </a:bodyPr>
          <a:lstStyle/>
          <a:p>
            <a:r>
              <a:rPr lang="en-US" sz="4400" dirty="0">
                <a:latin typeface="Source Sans Pro"/>
                <a:ea typeface="Source Sans Pro"/>
                <a:cs typeface="Arial"/>
              </a:rPr>
              <a:t>Who are we?</a:t>
            </a:r>
            <a:endParaRPr lang="en-US" sz="4400" dirty="0">
              <a:latin typeface="Source Sans Pro"/>
              <a:ea typeface="Source Sans Pro"/>
            </a:endParaRPr>
          </a:p>
        </p:txBody>
      </p:sp>
      <p:sp>
        <p:nvSpPr>
          <p:cNvPr id="3" name="Text Placeholder 2">
            <a:extLst>
              <a:ext uri="{FF2B5EF4-FFF2-40B4-BE49-F238E27FC236}">
                <a16:creationId xmlns:a16="http://schemas.microsoft.com/office/drawing/2014/main" id="{AD7C21FF-8239-716F-9A0E-E1AEDA10E39E}"/>
              </a:ext>
            </a:extLst>
          </p:cNvPr>
          <p:cNvSpPr>
            <a:spLocks noGrp="1"/>
          </p:cNvSpPr>
          <p:nvPr>
            <p:ph type="body" sz="quarter" idx="10"/>
          </p:nvPr>
        </p:nvSpPr>
        <p:spPr>
          <a:xfrm>
            <a:off x="861936" y="1927901"/>
            <a:ext cx="5667756" cy="453976"/>
          </a:xfrm>
        </p:spPr>
        <p:txBody>
          <a:bodyPr lIns="0" tIns="0" rIns="0" bIns="0" anchor="t">
            <a:normAutofit/>
          </a:bodyPr>
          <a:lstStyle/>
          <a:p>
            <a:pPr marL="342900" indent="-342900">
              <a:buChar char="•"/>
            </a:pPr>
            <a:r>
              <a:rPr lang="en-US" sz="2800" dirty="0"/>
              <a:t>Stand up if you’re new to UO.</a:t>
            </a:r>
          </a:p>
        </p:txBody>
      </p:sp>
      <p:sp>
        <p:nvSpPr>
          <p:cNvPr id="19" name="TextBox 18">
            <a:extLst>
              <a:ext uri="{FF2B5EF4-FFF2-40B4-BE49-F238E27FC236}">
                <a16:creationId xmlns:a16="http://schemas.microsoft.com/office/drawing/2014/main" id="{0191FF15-63F8-4F3D-BA85-EE939F79C630}"/>
              </a:ext>
            </a:extLst>
          </p:cNvPr>
          <p:cNvSpPr txBox="1"/>
          <p:nvPr/>
        </p:nvSpPr>
        <p:spPr>
          <a:xfrm>
            <a:off x="9082627" y="1405787"/>
            <a:ext cx="1638321" cy="830997"/>
          </a:xfrm>
          <a:prstGeom prst="rect">
            <a:avLst/>
          </a:prstGeom>
          <a:noFill/>
        </p:spPr>
        <p:txBody>
          <a:bodyPr wrap="square" rtlCol="0">
            <a:spAutoFit/>
          </a:bodyPr>
          <a:lstStyle/>
          <a:p>
            <a:pPr algn="ctr"/>
            <a:r>
              <a:rPr lang="en-US" sz="2400" dirty="0">
                <a:latin typeface="Source Sans Pro" panose="020B0503030403020204" pitchFamily="34" charset="0"/>
                <a:ea typeface="Source Sans Pro" panose="020B0503030403020204" pitchFamily="34" charset="0"/>
              </a:rPr>
              <a:t>Teaching Toolbox</a:t>
            </a:r>
          </a:p>
        </p:txBody>
      </p:sp>
      <p:cxnSp>
        <p:nvCxnSpPr>
          <p:cNvPr id="21" name="Straight Arrow Connector 20">
            <a:extLst>
              <a:ext uri="{FF2B5EF4-FFF2-40B4-BE49-F238E27FC236}">
                <a16:creationId xmlns:a16="http://schemas.microsoft.com/office/drawing/2014/main" id="{461121F7-08E7-48BA-91A5-AB8FBEE20547}"/>
              </a:ext>
              <a:ext uri="{C183D7F6-B498-43B3-948B-1728B52AA6E4}">
                <adec:decorative xmlns:adec="http://schemas.microsoft.com/office/drawing/2017/decorative" val="1"/>
              </a:ext>
            </a:extLst>
          </p:cNvPr>
          <p:cNvCxnSpPr>
            <a:cxnSpLocks/>
            <a:endCxn id="8" idx="3"/>
          </p:cNvCxnSpPr>
          <p:nvPr/>
        </p:nvCxnSpPr>
        <p:spPr>
          <a:xfrm flipH="1">
            <a:off x="8122494" y="1873177"/>
            <a:ext cx="960134" cy="281712"/>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black and white line drawing of tools in a toolbox&#10;&#10;Description automatically generated">
            <a:extLst>
              <a:ext uri="{FF2B5EF4-FFF2-40B4-BE49-F238E27FC236}">
                <a16:creationId xmlns:a16="http://schemas.microsoft.com/office/drawing/2014/main" id="{14173A9D-C074-41E7-8042-8F81678C67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067" y="1434230"/>
            <a:ext cx="1367991" cy="1367991"/>
          </a:xfrm>
          <a:prstGeom prst="rect">
            <a:avLst/>
          </a:prstGeom>
        </p:spPr>
      </p:pic>
      <p:sp>
        <p:nvSpPr>
          <p:cNvPr id="8" name="TextBox 7">
            <a:extLst>
              <a:ext uri="{FF2B5EF4-FFF2-40B4-BE49-F238E27FC236}">
                <a16:creationId xmlns:a16="http://schemas.microsoft.com/office/drawing/2014/main" id="{95FBDA2D-6A26-40C6-94DF-51EECBF5F16D}"/>
              </a:ext>
            </a:extLst>
          </p:cNvPr>
          <p:cNvSpPr txBox="1"/>
          <p:nvPr/>
        </p:nvSpPr>
        <p:spPr>
          <a:xfrm>
            <a:off x="6971862" y="1970223"/>
            <a:ext cx="1150632"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Standing</a:t>
            </a:r>
          </a:p>
        </p:txBody>
      </p:sp>
      <p:sp>
        <p:nvSpPr>
          <p:cNvPr id="6" name="Text Placeholder 2">
            <a:extLst>
              <a:ext uri="{FF2B5EF4-FFF2-40B4-BE49-F238E27FC236}">
                <a16:creationId xmlns:a16="http://schemas.microsoft.com/office/drawing/2014/main" id="{7FC8E5B4-14FE-4080-A203-7905108A9361}"/>
              </a:ext>
            </a:extLst>
          </p:cNvPr>
          <p:cNvSpPr txBox="1">
            <a:spLocks/>
          </p:cNvSpPr>
          <p:nvPr/>
        </p:nvSpPr>
        <p:spPr>
          <a:xfrm>
            <a:off x="861935" y="3087796"/>
            <a:ext cx="7405243" cy="453976"/>
          </a:xfrm>
          <a:prstGeom prst="rect">
            <a:avLst/>
          </a:prstGeom>
        </p:spPr>
        <p:txBody>
          <a:bodyPr lIns="0" tIns="0" rIns="0" bIns="0" anchor="t">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Raise your hand if you’re in a Master’s program</a:t>
            </a:r>
          </a:p>
        </p:txBody>
      </p:sp>
      <p:pic>
        <p:nvPicPr>
          <p:cNvPr id="17" name="Picture 16" descr="A black and white line drawing of tools in a toolbox&#10;&#10;Description automatically generated">
            <a:extLst>
              <a:ext uri="{FF2B5EF4-FFF2-40B4-BE49-F238E27FC236}">
                <a16:creationId xmlns:a16="http://schemas.microsoft.com/office/drawing/2014/main" id="{292711EC-C8CE-4C88-B488-C7149531CF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9691" y="2630788"/>
            <a:ext cx="1367991" cy="1367991"/>
          </a:xfrm>
          <a:prstGeom prst="rect">
            <a:avLst/>
          </a:prstGeom>
        </p:spPr>
      </p:pic>
      <p:sp>
        <p:nvSpPr>
          <p:cNvPr id="20" name="TextBox 19">
            <a:extLst>
              <a:ext uri="{FF2B5EF4-FFF2-40B4-BE49-F238E27FC236}">
                <a16:creationId xmlns:a16="http://schemas.microsoft.com/office/drawing/2014/main" id="{C2B9D2D8-C716-4F75-9AAB-155A089A0994}"/>
              </a:ext>
            </a:extLst>
          </p:cNvPr>
          <p:cNvSpPr txBox="1"/>
          <p:nvPr/>
        </p:nvSpPr>
        <p:spPr>
          <a:xfrm>
            <a:off x="9510993" y="2991617"/>
            <a:ext cx="1150632" cy="646331"/>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Hand raising</a:t>
            </a:r>
          </a:p>
        </p:txBody>
      </p:sp>
      <p:sp>
        <p:nvSpPr>
          <p:cNvPr id="10" name="Text Placeholder 2">
            <a:extLst>
              <a:ext uri="{FF2B5EF4-FFF2-40B4-BE49-F238E27FC236}">
                <a16:creationId xmlns:a16="http://schemas.microsoft.com/office/drawing/2014/main" id="{F865F3FC-A842-4008-8CE6-305F57A0A668}"/>
              </a:ext>
            </a:extLst>
          </p:cNvPr>
          <p:cNvSpPr txBox="1">
            <a:spLocks/>
          </p:cNvSpPr>
          <p:nvPr/>
        </p:nvSpPr>
        <p:spPr>
          <a:xfrm>
            <a:off x="861935" y="4121076"/>
            <a:ext cx="7405243" cy="453976"/>
          </a:xfrm>
          <a:prstGeom prst="rect">
            <a:avLst/>
          </a:prstGeom>
        </p:spPr>
        <p:txBody>
          <a:bodyPr lIns="0" tIns="0" rIns="0" bIns="0" anchor="t">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How do you feel about the prospect of teaching on your own?</a:t>
            </a:r>
          </a:p>
        </p:txBody>
      </p:sp>
      <p:pic>
        <p:nvPicPr>
          <p:cNvPr id="18" name="Picture 17" descr="A black and white line drawing of tools in a toolbox&#10;&#10;Description automatically generated">
            <a:extLst>
              <a:ext uri="{FF2B5EF4-FFF2-40B4-BE49-F238E27FC236}">
                <a16:creationId xmlns:a16="http://schemas.microsoft.com/office/drawing/2014/main" id="{786C5C33-D4D4-42D7-A0F0-4C742A27BE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9690" y="3664069"/>
            <a:ext cx="1367991" cy="1367991"/>
          </a:xfrm>
          <a:prstGeom prst="rect">
            <a:avLst/>
          </a:prstGeom>
        </p:spPr>
      </p:pic>
      <p:sp>
        <p:nvSpPr>
          <p:cNvPr id="22" name="TextBox 21">
            <a:extLst>
              <a:ext uri="{FF2B5EF4-FFF2-40B4-BE49-F238E27FC236}">
                <a16:creationId xmlns:a16="http://schemas.microsoft.com/office/drawing/2014/main" id="{6FA2BC47-89C2-4B46-8560-4AD9D84F610E}"/>
              </a:ext>
            </a:extLst>
          </p:cNvPr>
          <p:cNvSpPr txBox="1"/>
          <p:nvPr/>
        </p:nvSpPr>
        <p:spPr>
          <a:xfrm>
            <a:off x="9510993" y="4022288"/>
            <a:ext cx="1150632" cy="646331"/>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Throat vote</a:t>
            </a:r>
          </a:p>
        </p:txBody>
      </p:sp>
      <p:sp>
        <p:nvSpPr>
          <p:cNvPr id="16" name="TextBox 15">
            <a:extLst>
              <a:ext uri="{FF2B5EF4-FFF2-40B4-BE49-F238E27FC236}">
                <a16:creationId xmlns:a16="http://schemas.microsoft.com/office/drawing/2014/main" id="{782AF14C-5BED-453D-8218-C6B556FC2A7A}"/>
              </a:ext>
            </a:extLst>
          </p:cNvPr>
          <p:cNvSpPr txBox="1"/>
          <p:nvPr/>
        </p:nvSpPr>
        <p:spPr>
          <a:xfrm>
            <a:off x="2480185" y="4889231"/>
            <a:ext cx="502919" cy="722057"/>
          </a:xfrm>
          <a:prstGeom prst="rect">
            <a:avLst/>
          </a:prstGeom>
          <a:noFill/>
        </p:spPr>
        <p:txBody>
          <a:bodyPr wrap="square" rtlCol="0">
            <a:spAutoFit/>
          </a:bodyPr>
          <a:lstStyle/>
          <a:p>
            <a:r>
              <a:rPr lang="en-US" sz="4400" dirty="0">
                <a:latin typeface="+mn-lt"/>
              </a:rPr>
              <a:t>1</a:t>
            </a:r>
          </a:p>
        </p:txBody>
      </p:sp>
      <p:sp>
        <p:nvSpPr>
          <p:cNvPr id="12" name="TextBox 11">
            <a:extLst>
              <a:ext uri="{FF2B5EF4-FFF2-40B4-BE49-F238E27FC236}">
                <a16:creationId xmlns:a16="http://schemas.microsoft.com/office/drawing/2014/main" id="{F861EECE-07F5-4681-9EBE-F0B24FE67567}"/>
              </a:ext>
            </a:extLst>
          </p:cNvPr>
          <p:cNvSpPr txBox="1"/>
          <p:nvPr/>
        </p:nvSpPr>
        <p:spPr>
          <a:xfrm>
            <a:off x="1175639" y="5634981"/>
            <a:ext cx="3614929" cy="830997"/>
          </a:xfrm>
          <a:prstGeom prst="rect">
            <a:avLst/>
          </a:prstGeom>
          <a:noFill/>
        </p:spPr>
        <p:txBody>
          <a:bodyPr wrap="square" rtlCol="0">
            <a:spAutoFit/>
          </a:bodyPr>
          <a:lstStyle/>
          <a:p>
            <a:pPr algn="ctr"/>
            <a:r>
              <a:rPr lang="en-US" sz="2400" dirty="0">
                <a:latin typeface="+mn-lt"/>
              </a:rPr>
              <a:t>Paralyzed with nervousness and/or worry</a:t>
            </a:r>
          </a:p>
        </p:txBody>
      </p:sp>
      <p:sp>
        <p:nvSpPr>
          <p:cNvPr id="11" name="Arrow: Left-Right 10" descr="Double-headed arrow indicating a continuum of feelings between 1, paralyzed, and 4, confident.">
            <a:extLst>
              <a:ext uri="{FF2B5EF4-FFF2-40B4-BE49-F238E27FC236}">
                <a16:creationId xmlns:a16="http://schemas.microsoft.com/office/drawing/2014/main" id="{1AE22E89-671E-4DA7-B2DE-79E9CD4C10A0}"/>
              </a:ext>
            </a:extLst>
          </p:cNvPr>
          <p:cNvSpPr/>
          <p:nvPr/>
        </p:nvSpPr>
        <p:spPr>
          <a:xfrm>
            <a:off x="3241586" y="5154356"/>
            <a:ext cx="6010925" cy="269414"/>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E60D15-CFB6-4408-B281-6317EEBEB8AB}"/>
              </a:ext>
            </a:extLst>
          </p:cNvPr>
          <p:cNvSpPr txBox="1"/>
          <p:nvPr/>
        </p:nvSpPr>
        <p:spPr>
          <a:xfrm>
            <a:off x="9510993" y="4865540"/>
            <a:ext cx="333378" cy="769441"/>
          </a:xfrm>
          <a:prstGeom prst="rect">
            <a:avLst/>
          </a:prstGeom>
          <a:noFill/>
        </p:spPr>
        <p:txBody>
          <a:bodyPr wrap="square" rtlCol="0">
            <a:spAutoFit/>
          </a:bodyPr>
          <a:lstStyle/>
          <a:p>
            <a:r>
              <a:rPr lang="en-US" sz="4400" dirty="0">
                <a:latin typeface="+mn-lt"/>
              </a:rPr>
              <a:t>4</a:t>
            </a:r>
          </a:p>
        </p:txBody>
      </p:sp>
      <p:sp>
        <p:nvSpPr>
          <p:cNvPr id="13" name="TextBox 12">
            <a:extLst>
              <a:ext uri="{FF2B5EF4-FFF2-40B4-BE49-F238E27FC236}">
                <a16:creationId xmlns:a16="http://schemas.microsoft.com/office/drawing/2014/main" id="{A9965072-DCC7-434B-AA0C-CC7F5E20A5AF}"/>
              </a:ext>
            </a:extLst>
          </p:cNvPr>
          <p:cNvSpPr txBox="1"/>
          <p:nvPr/>
        </p:nvSpPr>
        <p:spPr>
          <a:xfrm>
            <a:off x="8222702" y="5551747"/>
            <a:ext cx="3243338" cy="830997"/>
          </a:xfrm>
          <a:prstGeom prst="rect">
            <a:avLst/>
          </a:prstGeom>
          <a:noFill/>
        </p:spPr>
        <p:txBody>
          <a:bodyPr wrap="square" rtlCol="0">
            <a:spAutoFit/>
          </a:bodyPr>
          <a:lstStyle/>
          <a:p>
            <a:pPr algn="ctr"/>
            <a:r>
              <a:rPr lang="en-US" sz="2400" dirty="0">
                <a:latin typeface="+mn-lt"/>
              </a:rPr>
              <a:t>Confident and eager to get started</a:t>
            </a:r>
          </a:p>
        </p:txBody>
      </p:sp>
      <p:cxnSp>
        <p:nvCxnSpPr>
          <p:cNvPr id="23" name="Straight Connector 22">
            <a:extLst>
              <a:ext uri="{FF2B5EF4-FFF2-40B4-BE49-F238E27FC236}">
                <a16:creationId xmlns:a16="http://schemas.microsoft.com/office/drawing/2014/main" id="{0B7B4A57-F572-43B3-BCA5-0E5331110860}"/>
              </a:ext>
              <a:ext uri="{C183D7F6-B498-43B3-948B-1728B52AA6E4}">
                <adec:decorative xmlns:adec="http://schemas.microsoft.com/office/drawing/2017/decorative" val="1"/>
              </a:ext>
            </a:extLst>
          </p:cNvPr>
          <p:cNvCxnSpPr>
            <a:cxnSpLocks/>
          </p:cNvCxnSpPr>
          <p:nvPr/>
        </p:nvCxnSpPr>
        <p:spPr>
          <a:xfrm>
            <a:off x="422778" y="1286029"/>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1925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P spid="8" grpId="0"/>
      <p:bldP spid="6" grpId="0"/>
      <p:bldP spid="20" grpId="0"/>
      <p:bldP spid="10" grpId="0"/>
      <p:bldP spid="22" grpId="0"/>
      <p:bldP spid="16" grpId="0"/>
      <p:bldP spid="12" grpId="0"/>
      <p:bldP spid="11" grpId="0" animBg="1"/>
      <p:bldP spid="15"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D8BE-DA64-48DB-AADD-C78B452A2F9C}"/>
              </a:ext>
            </a:extLst>
          </p:cNvPr>
          <p:cNvSpPr>
            <a:spLocks noGrp="1"/>
          </p:cNvSpPr>
          <p:nvPr>
            <p:ph type="title"/>
          </p:nvPr>
        </p:nvSpPr>
        <p:spPr>
          <a:xfrm>
            <a:off x="337321" y="338881"/>
            <a:ext cx="4124266" cy="2796957"/>
          </a:xfrm>
        </p:spPr>
        <p:txBody>
          <a:bodyPr anchor="ctr">
            <a:normAutofit fontScale="90000"/>
          </a:bodyPr>
          <a:lstStyle/>
          <a:p>
            <a:r>
              <a:rPr lang="en-US" sz="5400" b="1" dirty="0">
                <a:solidFill>
                  <a:schemeClr val="tx2"/>
                </a:solidFill>
                <a:latin typeface="Source Sans Pro" panose="020B0503030403020204" pitchFamily="34" charset="0"/>
                <a:ea typeface="Source Sans Pro" panose="020B0503030403020204" pitchFamily="34" charset="0"/>
              </a:rPr>
              <a:t>Teaching as the Instructor of Record</a:t>
            </a:r>
          </a:p>
        </p:txBody>
      </p:sp>
      <p:pic>
        <p:nvPicPr>
          <p:cNvPr id="7" name="Picture 6" descr="Toolbox image">
            <a:extLst>
              <a:ext uri="{FF2B5EF4-FFF2-40B4-BE49-F238E27FC236}">
                <a16:creationId xmlns:a16="http://schemas.microsoft.com/office/drawing/2014/main" id="{19D177E6-AFB0-496F-833D-C4689D7403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135" y="5329824"/>
            <a:ext cx="1367991" cy="1367991"/>
          </a:xfrm>
          <a:prstGeom prst="rect">
            <a:avLst/>
          </a:prstGeom>
        </p:spPr>
      </p:pic>
      <p:sp>
        <p:nvSpPr>
          <p:cNvPr id="8" name="TextBox 7">
            <a:extLst>
              <a:ext uri="{FF2B5EF4-FFF2-40B4-BE49-F238E27FC236}">
                <a16:creationId xmlns:a16="http://schemas.microsoft.com/office/drawing/2014/main" id="{31EEECA2-276F-4570-BF9A-5DC8936256DD}"/>
              </a:ext>
            </a:extLst>
          </p:cNvPr>
          <p:cNvSpPr txBox="1"/>
          <p:nvPr/>
        </p:nvSpPr>
        <p:spPr>
          <a:xfrm>
            <a:off x="1715459" y="5690653"/>
            <a:ext cx="1367991" cy="646331"/>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Think, pair, share</a:t>
            </a:r>
          </a:p>
        </p:txBody>
      </p:sp>
      <p:sp>
        <p:nvSpPr>
          <p:cNvPr id="9" name="Oval 8">
            <a:extLst>
              <a:ext uri="{FF2B5EF4-FFF2-40B4-BE49-F238E27FC236}">
                <a16:creationId xmlns:a16="http://schemas.microsoft.com/office/drawing/2014/main" id="{16FA2114-A60B-46AA-A18E-9B787AAF14B2}"/>
              </a:ext>
              <a:ext uri="{C183D7F6-B498-43B3-948B-1728B52AA6E4}">
                <adec:decorative xmlns:adec="http://schemas.microsoft.com/office/drawing/2017/decorative" val="1"/>
              </a:ext>
            </a:extLst>
          </p:cNvPr>
          <p:cNvSpPr/>
          <p:nvPr/>
        </p:nvSpPr>
        <p:spPr>
          <a:xfrm>
            <a:off x="564005" y="3716797"/>
            <a:ext cx="1111044" cy="1086463"/>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a typeface="Calibri"/>
                <a:cs typeface="Calibri"/>
              </a:rPr>
              <a:t>5 min</a:t>
            </a:r>
            <a:endParaRPr lang="en-US" dirty="0">
              <a:solidFill>
                <a:schemeClr val="tx1"/>
              </a:solidFill>
            </a:endParaRPr>
          </a:p>
        </p:txBody>
      </p:sp>
      <p:sp>
        <p:nvSpPr>
          <p:cNvPr id="3" name="TextBox 2">
            <a:extLst>
              <a:ext uri="{FF2B5EF4-FFF2-40B4-BE49-F238E27FC236}">
                <a16:creationId xmlns:a16="http://schemas.microsoft.com/office/drawing/2014/main" id="{B43027DA-D707-4627-EE73-651293923F27}"/>
              </a:ext>
            </a:extLst>
          </p:cNvPr>
          <p:cNvSpPr txBox="1"/>
          <p:nvPr/>
        </p:nvSpPr>
        <p:spPr>
          <a:xfrm>
            <a:off x="1715459" y="3135838"/>
            <a:ext cx="2441694" cy="2308324"/>
          </a:xfrm>
          <a:prstGeom prst="rect">
            <a:avLst/>
          </a:prstGeom>
          <a:noFill/>
        </p:spPr>
        <p:txBody>
          <a:bodyPr wrap="square" rtlCol="0">
            <a:spAutoFit/>
          </a:bodyPr>
          <a:lstStyle/>
          <a:p>
            <a:r>
              <a:rPr lang="en-US" sz="2400" dirty="0">
                <a:latin typeface="Source Sans Pro" panose="020B0503030403020204" pitchFamily="34" charset="0"/>
              </a:rPr>
              <a:t>Gather your thoughts.</a:t>
            </a:r>
          </a:p>
          <a:p>
            <a:r>
              <a:rPr lang="en-US" sz="2400" dirty="0">
                <a:latin typeface="Source Sans Pro" panose="020B0503030403020204" pitchFamily="34" charset="0"/>
              </a:rPr>
              <a:t>Find a partner or two.</a:t>
            </a:r>
          </a:p>
          <a:p>
            <a:r>
              <a:rPr lang="en-US" sz="2400" dirty="0">
                <a:latin typeface="Source Sans Pro" panose="020B0503030403020204" pitchFamily="34" charset="0"/>
              </a:rPr>
              <a:t>One be prepared to report out.</a:t>
            </a:r>
          </a:p>
        </p:txBody>
      </p:sp>
      <p:graphicFrame>
        <p:nvGraphicFramePr>
          <p:cNvPr id="5" name="Content Placeholder 2" descr="Question prompts: What's different about being the sole instructor? What are you excited, concerned about?">
            <a:extLst>
              <a:ext uri="{FF2B5EF4-FFF2-40B4-BE49-F238E27FC236}">
                <a16:creationId xmlns:a16="http://schemas.microsoft.com/office/drawing/2014/main" id="{D5BE8A7A-11A8-E15E-DC03-6B4E9DB4DB19}"/>
              </a:ext>
            </a:extLst>
          </p:cNvPr>
          <p:cNvGraphicFramePr>
            <a:graphicFrameLocks noGrp="1"/>
          </p:cNvGraphicFramePr>
          <p:nvPr>
            <p:ph idx="1"/>
            <p:extLst>
              <p:ext uri="{D42A27DB-BD31-4B8C-83A1-F6EECF244321}">
                <p14:modId xmlns:p14="http://schemas.microsoft.com/office/powerpoint/2010/main" val="19314846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0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8822"/>
            <a:ext cx="10972800" cy="1143000"/>
          </a:xfrm>
        </p:spPr>
        <p:txBody>
          <a:bodyPr/>
          <a:lstStyle/>
          <a:p>
            <a:r>
              <a:rPr lang="en-US" b="1" dirty="0">
                <a:solidFill>
                  <a:schemeClr val="tx2"/>
                </a:solidFill>
                <a:latin typeface="Source Sans Pro" panose="020B0503030403020204" pitchFamily="34" charset="0"/>
                <a:ea typeface="Source Sans Pro" panose="020B0503030403020204" pitchFamily="34" charset="0"/>
              </a:rPr>
              <a:t>Our learning objectives for today: practical</a:t>
            </a:r>
          </a:p>
        </p:txBody>
      </p:sp>
      <p:sp>
        <p:nvSpPr>
          <p:cNvPr id="3" name="Content Placeholder 2"/>
          <p:cNvSpPr>
            <a:spLocks noGrp="1"/>
          </p:cNvSpPr>
          <p:nvPr>
            <p:ph idx="1"/>
          </p:nvPr>
        </p:nvSpPr>
        <p:spPr>
          <a:xfrm>
            <a:off x="609600" y="1421822"/>
            <a:ext cx="10344183" cy="4949792"/>
          </a:xfrm>
        </p:spPr>
        <p:txBody>
          <a:bodyPr>
            <a:normAutofit lnSpcReduction="10000"/>
          </a:bodyPr>
          <a:lstStyle/>
          <a:p>
            <a:pPr marL="0" indent="0">
              <a:spcBef>
                <a:spcPts val="0"/>
              </a:spcBef>
              <a:buNone/>
            </a:pPr>
            <a:r>
              <a:rPr lang="en-US" sz="2800" b="1" dirty="0">
                <a:effectLst/>
                <a:latin typeface="Source Sans Pro" panose="020B0503030403020204" pitchFamily="34" charset="0"/>
                <a:ea typeface="Source Sans Pro" panose="020B0503030403020204" pitchFamily="34" charset="0"/>
                <a:cs typeface="Times New Roman" panose="02020603050405020304" pitchFamily="18" charset="0"/>
              </a:rPr>
              <a:t>By the end of the workshop, </a:t>
            </a:r>
            <a:r>
              <a:rPr lang="en-US" b="1" dirty="0">
                <a:latin typeface="Source Sans Pro" panose="020B0503030403020204" pitchFamily="34" charset="0"/>
                <a:ea typeface="Source Sans Pro" panose="020B0503030403020204" pitchFamily="34" charset="0"/>
                <a:cs typeface="Times New Roman" panose="02020603050405020304" pitchFamily="18" charset="0"/>
              </a:rPr>
              <a:t>I hope you’ll feel confident</a:t>
            </a:r>
            <a:r>
              <a:rPr lang="en-US" sz="2800" b="1" dirty="0">
                <a:effectLst/>
                <a:latin typeface="Source Sans Pro" panose="020B0503030403020204" pitchFamily="34" charset="0"/>
                <a:ea typeface="Source Sans Pro" panose="020B0503030403020204" pitchFamily="34" charset="0"/>
                <a:cs typeface="Times New Roman" panose="02020603050405020304" pitchFamily="18" charset="0"/>
              </a:rPr>
              <a:t>:</a:t>
            </a:r>
          </a:p>
          <a:p>
            <a:pPr marL="0" indent="0">
              <a:spcBef>
                <a:spcPts val="0"/>
              </a:spcBef>
              <a:buNone/>
            </a:pPr>
            <a:endParaRPr lang="en-US" sz="2800" b="1"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spcBef>
                <a:spcPts val="0"/>
              </a:spcBef>
              <a:spcAft>
                <a:spcPts val="600"/>
              </a:spcAft>
            </a:pPr>
            <a:r>
              <a:rPr lang="en-US" sz="2800" dirty="0">
                <a:effectLst/>
                <a:latin typeface="Source Sans Pro" panose="020B0503030403020204" pitchFamily="34" charset="0"/>
                <a:ea typeface="Source Sans Pro" panose="020B0503030403020204" pitchFamily="34" charset="0"/>
                <a:cs typeface="Times New Roman" panose="02020603050405020304" pitchFamily="18" charset="0"/>
              </a:rPr>
              <a:t>Defining good teaching</a:t>
            </a:r>
          </a:p>
          <a:p>
            <a:pPr>
              <a:spcBef>
                <a:spcPts val="0"/>
              </a:spcBef>
              <a:spcAft>
                <a:spcPts val="600"/>
              </a:spcAft>
            </a:pPr>
            <a:r>
              <a:rPr lang="en-US" sz="2800" dirty="0">
                <a:effectLst/>
                <a:latin typeface="Source Sans Pro" panose="020B0503030403020204" pitchFamily="34" charset="0"/>
                <a:ea typeface="Source Sans Pro" panose="020B0503030403020204" pitchFamily="34" charset="0"/>
                <a:cs typeface="Times New Roman" panose="02020603050405020304" pitchFamily="18" charset="0"/>
              </a:rPr>
              <a:t>Developing lesson plans that align with course objectives and engage students.</a:t>
            </a:r>
          </a:p>
          <a:p>
            <a:pPr>
              <a:spcBef>
                <a:spcPts val="0"/>
              </a:spcBef>
              <a:spcAft>
                <a:spcPts val="600"/>
              </a:spcAft>
            </a:pPr>
            <a:r>
              <a:rPr lang="en-US" dirty="0">
                <a:latin typeface="Source Sans Pro" panose="020B0503030403020204" pitchFamily="34" charset="0"/>
                <a:ea typeface="Source Sans Pro" panose="020B0503030403020204" pitchFamily="34" charset="0"/>
                <a:cs typeface="Times New Roman" panose="02020603050405020304" pitchFamily="18" charset="0"/>
              </a:rPr>
              <a:t>Employ</a:t>
            </a:r>
            <a:r>
              <a:rPr lang="en-US" sz="2800" dirty="0">
                <a:effectLst/>
                <a:latin typeface="Source Sans Pro" panose="020B0503030403020204" pitchFamily="34" charset="0"/>
                <a:ea typeface="Source Sans Pro" panose="020B0503030403020204" pitchFamily="34" charset="0"/>
                <a:cs typeface="Times New Roman" panose="02020603050405020304" pitchFamily="18" charset="0"/>
              </a:rPr>
              <a:t>ing active learning strategies in your teaching.</a:t>
            </a:r>
          </a:p>
          <a:p>
            <a:pPr>
              <a:spcBef>
                <a:spcPts val="0"/>
              </a:spcBef>
              <a:spcAft>
                <a:spcPts val="600"/>
              </a:spcAft>
            </a:pPr>
            <a:r>
              <a:rPr lang="en-US" sz="2800" dirty="0">
                <a:effectLst/>
                <a:latin typeface="Source Sans Pro" panose="020B0503030403020204" pitchFamily="34" charset="0"/>
                <a:ea typeface="Source Sans Pro" panose="020B0503030403020204" pitchFamily="34" charset="0"/>
                <a:cs typeface="Times New Roman" panose="02020603050405020304" pitchFamily="18" charset="0"/>
              </a:rPr>
              <a:t>Assessing student performance and providing constructive feedback.</a:t>
            </a:r>
          </a:p>
          <a:p>
            <a:pPr>
              <a:spcBef>
                <a:spcPts val="0"/>
              </a:spcBef>
              <a:spcAft>
                <a:spcPts val="600"/>
              </a:spcAft>
            </a:pPr>
            <a:r>
              <a:rPr lang="en-US" dirty="0">
                <a:latin typeface="Source Sans Pro" panose="020B0503030403020204" pitchFamily="34" charset="0"/>
                <a:ea typeface="Source Sans Pro" panose="020B0503030403020204" pitchFamily="34" charset="0"/>
                <a:cs typeface="Times New Roman" panose="02020603050405020304" pitchFamily="18" charset="0"/>
              </a:rPr>
              <a:t>C</a:t>
            </a:r>
            <a:r>
              <a:rPr lang="en-US" sz="2800" dirty="0">
                <a:latin typeface="Source Sans Pro" panose="020B0503030403020204" pitchFamily="34" charset="0"/>
                <a:ea typeface="Source Sans Pro" panose="020B0503030403020204" pitchFamily="34" charset="0"/>
                <a:cs typeface="Times New Roman" panose="02020603050405020304" pitchFamily="18" charset="0"/>
              </a:rPr>
              <a:t>reating a welcoming classroom.</a:t>
            </a:r>
          </a:p>
          <a:p>
            <a:pPr>
              <a:spcBef>
                <a:spcPts val="0"/>
              </a:spcBef>
              <a:spcAft>
                <a:spcPts val="600"/>
              </a:spcAft>
            </a:pPr>
            <a:r>
              <a:rPr lang="en-US" sz="2800" dirty="0">
                <a:effectLst/>
                <a:latin typeface="Source Sans Pro" panose="020B0503030403020204" pitchFamily="34" charset="0"/>
                <a:ea typeface="Source Sans Pro" panose="020B0503030403020204" pitchFamily="34" charset="0"/>
                <a:cs typeface="Times New Roman" panose="02020603050405020304" pitchFamily="18" charset="0"/>
              </a:rPr>
              <a:t>Identifying the key components of an effective course syllabus.</a:t>
            </a:r>
          </a:p>
          <a:p>
            <a:pPr>
              <a:spcBef>
                <a:spcPts val="0"/>
              </a:spcBef>
              <a:spcAft>
                <a:spcPts val="600"/>
              </a:spcAft>
            </a:pPr>
            <a:r>
              <a:rPr lang="en-US" dirty="0">
                <a:latin typeface="Source Sans Pro" panose="020B0503030403020204" pitchFamily="34" charset="0"/>
                <a:ea typeface="Source Sans Pro" panose="020B0503030403020204" pitchFamily="34" charset="0"/>
                <a:cs typeface="Times New Roman" panose="02020603050405020304" pitchFamily="18" charset="0"/>
              </a:rPr>
              <a:t>Finding materials and resources to help you plan and teach your course.</a:t>
            </a:r>
            <a:endParaRPr lang="en-US" sz="28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E93AAFDD-8612-41B0-BB50-E3F7633EF73C}"/>
              </a:ext>
              <a:ext uri="{C183D7F6-B498-43B3-948B-1728B52AA6E4}">
                <adec:decorative xmlns:adec="http://schemas.microsoft.com/office/drawing/2017/decorative" val="1"/>
              </a:ext>
            </a:extLst>
          </p:cNvPr>
          <p:cNvCxnSpPr>
            <a:cxnSpLocks/>
          </p:cNvCxnSpPr>
          <p:nvPr/>
        </p:nvCxnSpPr>
        <p:spPr>
          <a:xfrm>
            <a:off x="450874" y="1085612"/>
            <a:ext cx="11290251" cy="0"/>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12954220"/>
      </p:ext>
    </p:extLst>
  </p:cSld>
  <p:clrMapOvr>
    <a:masterClrMapping/>
  </p:clrMapOvr>
</p:sld>
</file>

<file path=ppt/theme/theme1.xml><?xml version="1.0" encoding="utf-8"?>
<a:theme xmlns:a="http://schemas.openxmlformats.org/drawingml/2006/main" name="UO PPT Theme 1">
  <a:themeElements>
    <a:clrScheme name="UO RGB PPT Color Theme">
      <a:dk1>
        <a:srgbClr val="000000"/>
      </a:dk1>
      <a:lt1>
        <a:srgbClr val="FFFFFF"/>
      </a:lt1>
      <a:dk2>
        <a:srgbClr val="007030"/>
      </a:dk2>
      <a:lt2>
        <a:srgbClr val="FEE11A"/>
      </a:lt2>
      <a:accent1>
        <a:srgbClr val="104734"/>
      </a:accent1>
      <a:accent2>
        <a:srgbClr val="489046"/>
      </a:accent2>
      <a:accent3>
        <a:srgbClr val="8ABB40"/>
      </a:accent3>
      <a:accent4>
        <a:srgbClr val="E2E11B"/>
      </a:accent4>
      <a:accent5>
        <a:srgbClr val="004F6E"/>
      </a:accent5>
      <a:accent6>
        <a:srgbClr val="04A3B5"/>
      </a:accent6>
      <a:hlink>
        <a:srgbClr val="00703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 PPT Theme 1" id="{89F8B8C6-6AB7-ED48-A28E-3F5B0121AFC6}" vid="{699CEEF1-B3B9-3E40-9644-22EC45337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2893B60-31A5-40FE-912B-975ED09F78F4}">
  <we:reference id="2316f4a4-e734-4e90-ac62-c83f30603c77" version="1.0.0.0" store="EXCatalog" storeType="EXCatalog"/>
  <we:alternateReferences>
    <we:reference id="WA200003220"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6D311AC00BED439834020FC60D3B2A" ma:contentTypeVersion="20" ma:contentTypeDescription="Create a new document." ma:contentTypeScope="" ma:versionID="d0f5d305efc3f0673813cd4883672167">
  <xsd:schema xmlns:xsd="http://www.w3.org/2001/XMLSchema" xmlns:xs="http://www.w3.org/2001/XMLSchema" xmlns:p="http://schemas.microsoft.com/office/2006/metadata/properties" xmlns:ns2="361f0c6e-13ac-45ad-87b6-173c45bbaa8c" xmlns:ns3="659c2dde-9534-40ea-bbdf-076f8a30aa24" targetNamespace="http://schemas.microsoft.com/office/2006/metadata/properties" ma:root="true" ma:fieldsID="d99cd2a31943e74b4766b8c4b89e835a" ns2:_="" ns3:_="">
    <xsd:import namespace="361f0c6e-13ac-45ad-87b6-173c45bbaa8c"/>
    <xsd:import namespace="659c2dde-9534-40ea-bbdf-076f8a30aa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f0c6e-13ac-45ad-87b6-173c45bba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1a9775-3525-4bf8-b88d-b7eef9d67d4b"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9c2dde-9534-40ea-bbdf-076f8a30aa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4c9ed9-71e4-4a5e-baf7-1d85500f989d}" ma:internalName="TaxCatchAll" ma:showField="CatchAllData" ma:web="659c2dde-9534-40ea-bbdf-076f8a30aa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1f0c6e-13ac-45ad-87b6-173c45bbaa8c">
      <Terms xmlns="http://schemas.microsoft.com/office/infopath/2007/PartnerControls"/>
    </lcf76f155ced4ddcb4097134ff3c332f>
    <TaxCatchAll xmlns="659c2dde-9534-40ea-bbdf-076f8a30aa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D811F6-BA04-4536-B16E-179A2B7C2B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1f0c6e-13ac-45ad-87b6-173c45bbaa8c"/>
    <ds:schemaRef ds:uri="659c2dde-9534-40ea-bbdf-076f8a30a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E84E4A-C34D-49C9-98B6-65F31EF0973C}">
  <ds:schemaRefs>
    <ds:schemaRef ds:uri="361f0c6e-13ac-45ad-87b6-173c45bbaa8c"/>
    <ds:schemaRef ds:uri="http://www.w3.org/XML/1998/namespace"/>
    <ds:schemaRef ds:uri="http://schemas.microsoft.com/office/2006/metadata/properties"/>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659c2dde-9534-40ea-bbdf-076f8a30aa24"/>
  </ds:schemaRefs>
</ds:datastoreItem>
</file>

<file path=customXml/itemProps3.xml><?xml version="1.0" encoding="utf-8"?>
<ds:datastoreItem xmlns:ds="http://schemas.openxmlformats.org/officeDocument/2006/customXml" ds:itemID="{9868F5F7-BCE5-468C-B2B7-B88A2BB7A2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21157</TotalTime>
  <Words>3433</Words>
  <Application>Microsoft Office PowerPoint</Application>
  <PresentationFormat>Widescreen</PresentationFormat>
  <Paragraphs>546</Paragraphs>
  <Slides>61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Aptos</vt:lpstr>
      <vt:lpstr>Arial</vt:lpstr>
      <vt:lpstr>Arial Narrow</vt:lpstr>
      <vt:lpstr>Calibri</vt:lpstr>
      <vt:lpstr>Gill Sans</vt:lpstr>
      <vt:lpstr>Source Sans Pro</vt:lpstr>
      <vt:lpstr>Source Sans Pro Black</vt:lpstr>
      <vt:lpstr>System Font Regular</vt:lpstr>
      <vt:lpstr>Wingdings</vt:lpstr>
      <vt:lpstr>UO PPT Theme 1</vt:lpstr>
      <vt:lpstr>Welcome &amp; Getting Oriented</vt:lpstr>
      <vt:lpstr>Teaching as the Instructor of Record: Welcome!</vt:lpstr>
      <vt:lpstr>Teaching as the Instructor of Record</vt:lpstr>
      <vt:lpstr>GE Day of Teaching Schedule</vt:lpstr>
      <vt:lpstr>Restrooms!</vt:lpstr>
      <vt:lpstr>Access the slides &amp; other materials</vt:lpstr>
      <vt:lpstr>Who are we?</vt:lpstr>
      <vt:lpstr>Teaching as the Instructor of Record</vt:lpstr>
      <vt:lpstr>Our learning objectives for today: practical</vt:lpstr>
      <vt:lpstr>Defining “good” teaching</vt:lpstr>
      <vt:lpstr>How would you describe "good teaching"?</vt:lpstr>
      <vt:lpstr>UO Defines  Good Teaching As…</vt:lpstr>
      <vt:lpstr>Designing a course: Principles and practices</vt:lpstr>
      <vt:lpstr>Students must be engaged in their learning</vt:lpstr>
      <vt:lpstr>What factors shape student engagement?</vt:lpstr>
      <vt:lpstr>Checklist for Planning: Learning activities </vt:lpstr>
      <vt:lpstr>Checklist for Planning: Motivation </vt:lpstr>
      <vt:lpstr>Aligned “Backward” Design</vt:lpstr>
      <vt:lpstr>PowerPoint Presentation</vt:lpstr>
      <vt:lpstr>An example - 1</vt:lpstr>
      <vt:lpstr>An example - 2</vt:lpstr>
      <vt:lpstr>An example - 3</vt:lpstr>
      <vt:lpstr>An example - 4</vt:lpstr>
      <vt:lpstr>“Backward” design</vt:lpstr>
      <vt:lpstr>Creating a lesson: Have a throughline</vt:lpstr>
      <vt:lpstr>Take a break!</vt:lpstr>
      <vt:lpstr>Creating a lesson: Make it active</vt:lpstr>
      <vt:lpstr>Types of activities</vt:lpstr>
      <vt:lpstr>How to integrate it all?</vt:lpstr>
      <vt:lpstr>How to integrate it all? Across the term</vt:lpstr>
      <vt:lpstr>Creating a lesson: Make it transparent</vt:lpstr>
      <vt:lpstr>What is transparency?</vt:lpstr>
      <vt:lpstr>The Transparent Assignment Template</vt:lpstr>
      <vt:lpstr>Assessment</vt:lpstr>
      <vt:lpstr>Cycle of Practice and Feedback</vt:lpstr>
      <vt:lpstr>Types of Assessment</vt:lpstr>
      <vt:lpstr>Formative assessment: Examples</vt:lpstr>
      <vt:lpstr>Summative assessment: Examples</vt:lpstr>
      <vt:lpstr>How to assess with more transparency?</vt:lpstr>
      <vt:lpstr>Build a sense of belonging</vt:lpstr>
      <vt:lpstr>Help people feel they belong</vt:lpstr>
      <vt:lpstr>Take a break!</vt:lpstr>
      <vt:lpstr>Course Materials</vt:lpstr>
      <vt:lpstr>The Syllabus: Examples</vt:lpstr>
      <vt:lpstr>The Syllabus: Key takeaways</vt:lpstr>
      <vt:lpstr>The Canvas Site</vt:lpstr>
      <vt:lpstr>Recommended Canvas design: Use modules</vt:lpstr>
      <vt:lpstr>Recommended Canvas design: Stable wayfinder</vt:lpstr>
      <vt:lpstr>Recommended Canvas design: “Start here” module</vt:lpstr>
      <vt:lpstr>Course Policies/Requirements </vt:lpstr>
      <vt:lpstr>Policies/requirements to be aware of</vt:lpstr>
      <vt:lpstr>Artificial Intelligence Resource Guide</vt:lpstr>
      <vt:lpstr>TEP’s Course Resources webpage</vt:lpstr>
      <vt:lpstr>Advice from Experienced Instructors</vt:lpstr>
      <vt:lpstr>PIERs Connection: Where do today’s activities and concepts fit?</vt:lpstr>
      <vt:lpstr>Any questions?</vt:lpstr>
      <vt:lpstr>Develop your teaching</vt:lpstr>
      <vt:lpstr>GE-focused programming</vt:lpstr>
      <vt:lpstr>Exit ticket: Help us improve!</vt:lpstr>
      <vt:lpstr>GE Day of Teaching Schedule</vt:lpstr>
      <vt:lpstr>Closing Slide with the University of Oregon Logo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 PowerPoint Presentation Template</dc:title>
  <dc:subject/>
  <dc:creator>University Communications</dc:creator>
  <cp:keywords/>
  <dc:description/>
  <cp:lastModifiedBy>Julie Mueller</cp:lastModifiedBy>
  <cp:revision>3</cp:revision>
  <cp:lastPrinted>2025-03-11T18:00:25Z</cp:lastPrinted>
  <dcterms:created xsi:type="dcterms:W3CDTF">2022-05-29T02:25:42Z</dcterms:created>
  <dcterms:modified xsi:type="dcterms:W3CDTF">2025-09-22T21:36:16Z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0x0101006D6D311AC00BED439834020FC60D3B2A</vt:lpwstr>
  </property>
  <property fmtid="{D5CDD505-2E9C-101B-9397-08002B2CF9AE}" pid="3" name="MediaServiceImageTags">
    <vt:lpwstr/>
  </property>
</Properties>
</file>