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76" r:id="rId4"/>
  </p:sldMasterIdLst>
  <p:notesMasterIdLst>
    <p:notesMasterId r:id="rId34"/>
  </p:notesMasterIdLst>
  <p:sldIdLst>
    <p:sldId id="375" r:id="rId5"/>
    <p:sldId id="423" r:id="rId6"/>
    <p:sldId id="373" r:id="rId7"/>
    <p:sldId id="368" r:id="rId8"/>
    <p:sldId id="379" r:id="rId9"/>
    <p:sldId id="316" r:id="rId10"/>
    <p:sldId id="428" r:id="rId11"/>
    <p:sldId id="417" r:id="rId12"/>
    <p:sldId id="400" r:id="rId13"/>
    <p:sldId id="434" r:id="rId14"/>
    <p:sldId id="431" r:id="rId15"/>
    <p:sldId id="330" r:id="rId16"/>
    <p:sldId id="416" r:id="rId17"/>
    <p:sldId id="382" r:id="rId18"/>
    <p:sldId id="296" r:id="rId19"/>
    <p:sldId id="402" r:id="rId20"/>
    <p:sldId id="440" r:id="rId21"/>
    <p:sldId id="299" r:id="rId22"/>
    <p:sldId id="424" r:id="rId23"/>
    <p:sldId id="441" r:id="rId24"/>
    <p:sldId id="415" r:id="rId25"/>
    <p:sldId id="419" r:id="rId26"/>
    <p:sldId id="413" r:id="rId27"/>
    <p:sldId id="420" r:id="rId28"/>
    <p:sldId id="418" r:id="rId29"/>
    <p:sldId id="399" r:id="rId30"/>
    <p:sldId id="384" r:id="rId31"/>
    <p:sldId id="321" r:id="rId32"/>
    <p:sldId id="397" r:id="rId33"/>
  </p:sldIdLst>
  <p:sldSz cx="13439775" cy="7559675"/>
  <p:notesSz cx="7315200" cy="9601200"/>
  <p:defaultTex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p:defaultTextStyle>
  <p:extLst>
    <p:ext uri="{521415D9-36F7-43E2-AB2F-B90AF26B5E84}">
      <p14:sectionLst xmlns:p14="http://schemas.microsoft.com/office/powerpoint/2010/main">
        <p14:section name="Introduction" id="{1028F2CF-17A2-3248-BA44-CDD0614A5227}">
          <p14:sldIdLst>
            <p14:sldId id="375"/>
            <p14:sldId id="423"/>
            <p14:sldId id="373"/>
            <p14:sldId id="368"/>
          </p14:sldIdLst>
        </p14:section>
        <p14:section name="Good Teaching" id="{2791C932-21DD-1047-BF03-7296ECA6A212}">
          <p14:sldIdLst>
            <p14:sldId id="379"/>
            <p14:sldId id="316"/>
            <p14:sldId id="428"/>
          </p14:sldIdLst>
        </p14:section>
        <p14:section name="Community" id="{B7C14E28-2884-1C46-AABE-AD0F0F29EE2B}">
          <p14:sldIdLst>
            <p14:sldId id="417"/>
            <p14:sldId id="400"/>
            <p14:sldId id="434"/>
            <p14:sldId id="431"/>
            <p14:sldId id="330"/>
          </p14:sldIdLst>
        </p14:section>
        <p14:section name="Labs" id="{4E8CECBA-8495-E24D-B6ED-42E108ACD40A}">
          <p14:sldIdLst>
            <p14:sldId id="416"/>
            <p14:sldId id="382"/>
            <p14:sldId id="296"/>
            <p14:sldId id="402"/>
            <p14:sldId id="440"/>
            <p14:sldId id="299"/>
            <p14:sldId id="424"/>
            <p14:sldId id="441"/>
          </p14:sldIdLst>
        </p14:section>
        <p14:section name="Pre- &amp; Post-Lab" id="{C4397BB1-6DEE-1C44-A4E5-B826EC54CF3B}">
          <p14:sldIdLst>
            <p14:sldId id="415"/>
            <p14:sldId id="419"/>
            <p14:sldId id="413"/>
            <p14:sldId id="420"/>
          </p14:sldIdLst>
        </p14:section>
        <p14:section name="Closing" id="{91C87513-7CDE-3F42-9383-EB6513AAC2E9}">
          <p14:sldIdLst>
            <p14:sldId id="418"/>
            <p14:sldId id="399"/>
            <p14:sldId id="384"/>
            <p14:sldId id="321"/>
            <p14:sldId id="397"/>
          </p14:sldIdLst>
        </p14:section>
        <p14:section name="Bonus Slides" id="{49167BD1-7A0E-404A-BA9E-6E008B07336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749" userDrawn="1">
          <p15:clr>
            <a:srgbClr val="A4A3A4"/>
          </p15:clr>
        </p15:guide>
        <p15:guide id="2" pos="2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9D1"/>
    <a:srgbClr val="647B32"/>
    <a:srgbClr val="4E81BD"/>
    <a:srgbClr val="415F8E"/>
    <a:srgbClr val="376092"/>
    <a:srgbClr val="000000"/>
    <a:srgbClr val="D26CA6"/>
    <a:srgbClr val="8064A2"/>
    <a:srgbClr val="608CAB"/>
    <a:srgbClr val="5CB3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p:restoredTop sz="89041"/>
  </p:normalViewPr>
  <p:slideViewPr>
    <p:cSldViewPr snapToGrid="0">
      <p:cViewPr varScale="1">
        <p:scale>
          <a:sx n="102" d="100"/>
          <a:sy n="102" d="100"/>
        </p:scale>
        <p:origin x="856" y="18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749"/>
        <p:guide pos="2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agner" userId="8ef2877b-d3c1-4f79-b68c-e8b16a325abe" providerId="ADAL" clId="{89FA168F-99A4-3C41-903C-971BF2EB82FF}"/>
    <pc:docChg chg="undo custSel delSld modSld modSection">
      <pc:chgData name="Richard Wagner" userId="8ef2877b-d3c1-4f79-b68c-e8b16a325abe" providerId="ADAL" clId="{89FA168F-99A4-3C41-903C-971BF2EB82FF}" dt="2024-09-27T15:17:04.765" v="3" actId="207"/>
      <pc:docMkLst>
        <pc:docMk/>
      </pc:docMkLst>
      <pc:sldChg chg="del">
        <pc:chgData name="Richard Wagner" userId="8ef2877b-d3c1-4f79-b68c-e8b16a325abe" providerId="ADAL" clId="{89FA168F-99A4-3C41-903C-971BF2EB82FF}" dt="2024-09-27T15:16:45.031" v="0" actId="2696"/>
        <pc:sldMkLst>
          <pc:docMk/>
          <pc:sldMk cId="3475063261" sldId="378"/>
        </pc:sldMkLst>
      </pc:sldChg>
      <pc:sldChg chg="del">
        <pc:chgData name="Richard Wagner" userId="8ef2877b-d3c1-4f79-b68c-e8b16a325abe" providerId="ADAL" clId="{89FA168F-99A4-3C41-903C-971BF2EB82FF}" dt="2024-09-27T15:16:55.278" v="1" actId="2696"/>
        <pc:sldMkLst>
          <pc:docMk/>
          <pc:sldMk cId="133550761" sldId="439"/>
        </pc:sldMkLst>
      </pc:sldChg>
      <pc:sldChg chg="modSp mod">
        <pc:chgData name="Richard Wagner" userId="8ef2877b-d3c1-4f79-b68c-e8b16a325abe" providerId="ADAL" clId="{89FA168F-99A4-3C41-903C-971BF2EB82FF}" dt="2024-09-27T15:17:04.765" v="3" actId="207"/>
        <pc:sldMkLst>
          <pc:docMk/>
          <pc:sldMk cId="236715216" sldId="440"/>
        </pc:sldMkLst>
        <pc:spChg chg="mod">
          <ac:chgData name="Richard Wagner" userId="8ef2877b-d3c1-4f79-b68c-e8b16a325abe" providerId="ADAL" clId="{89FA168F-99A4-3C41-903C-971BF2EB82FF}" dt="2024-09-27T15:17:04.765" v="3" actId="207"/>
          <ac:spMkLst>
            <pc:docMk/>
            <pc:sldMk cId="236715216" sldId="440"/>
            <ac:spMk id="30" creationId="{979A6AC2-0876-8B00-DF72-DA88361AD089}"/>
          </ac:spMkLst>
        </pc:spChg>
      </pc:sldChg>
    </pc:docChg>
  </pc:docChgLst>
</pc:chgInfo>
</file>

<file path=ppt/diagrams/_rels/data15.xml.rels><?xml version="1.0" encoding="UTF-8" standalone="yes"?>
<Relationships xmlns="http://schemas.openxmlformats.org/package/2006/relationships"><Relationship Id="rId2" Type="http://schemas.openxmlformats.org/officeDocument/2006/relationships/hyperlink" Target="mailto:tep@uoregon.edu" TargetMode="External"/><Relationship Id="rId1" Type="http://schemas.openxmlformats.org/officeDocument/2006/relationships/hyperlink" Target="mailto:richardw@uoregon.edu" TargetMode="External"/></Relationships>
</file>

<file path=ppt/diagrams/_rels/drawing15.xml.rels><?xml version="1.0" encoding="UTF-8" standalone="yes"?>
<Relationships xmlns="http://schemas.openxmlformats.org/package/2006/relationships"><Relationship Id="rId2" Type="http://schemas.openxmlformats.org/officeDocument/2006/relationships/hyperlink" Target="mailto:tep@uoregon.edu" TargetMode="External"/><Relationship Id="rId1" Type="http://schemas.openxmlformats.org/officeDocument/2006/relationships/hyperlink" Target="mailto:richardw@uoregon.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3B0DA-349D-4260-B00A-F6C0264809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6892BE5-66A8-4E26-A45E-0918FB24947E}">
      <dgm:prSet custT="1"/>
      <dgm:spPr>
        <a:solidFill>
          <a:schemeClr val="accent6"/>
        </a:solidFill>
      </dgm:spPr>
      <dgm:t>
        <a:bodyPr/>
        <a:lstStyle/>
        <a:p>
          <a:pPr algn="ctr"/>
          <a:endParaRPr lang="en-US" sz="4400"/>
        </a:p>
      </dgm:t>
    </dgm:pt>
    <dgm:pt modelId="{D45BB495-0EB3-4D3A-B3B1-3C2565F1EBC6}" type="sibTrans" cxnId="{F1F3EBA7-8D56-4C07-A455-97FB4CF0867B}">
      <dgm:prSet/>
      <dgm:spPr/>
      <dgm:t>
        <a:bodyPr/>
        <a:lstStyle/>
        <a:p>
          <a:endParaRPr lang="en-US"/>
        </a:p>
      </dgm:t>
    </dgm:pt>
    <dgm:pt modelId="{3A2B2440-FA74-4C1E-B84F-B802C843FD1B}" type="parTrans" cxnId="{F1F3EBA7-8D56-4C07-A455-97FB4CF0867B}">
      <dgm:prSet/>
      <dgm:spPr/>
      <dgm:t>
        <a:bodyPr/>
        <a:lstStyle/>
        <a:p>
          <a:endParaRPr lang="en-US"/>
        </a:p>
      </dgm:t>
    </dgm:pt>
    <dgm:pt modelId="{07A9BD8D-0326-4420-A28D-1D20652502DC}" type="pres">
      <dgm:prSet presAssocID="{1A03B0DA-349D-4260-B00A-F6C026480954}" presName="linear" presStyleCnt="0">
        <dgm:presLayoutVars>
          <dgm:animLvl val="lvl"/>
          <dgm:resizeHandles val="exact"/>
        </dgm:presLayoutVars>
      </dgm:prSet>
      <dgm:spPr/>
    </dgm:pt>
    <dgm:pt modelId="{0503FF49-A5FD-45AF-84F7-1E8996F8E483}" type="pres">
      <dgm:prSet presAssocID="{26892BE5-66A8-4E26-A45E-0918FB24947E}" presName="parentText" presStyleLbl="node1" presStyleIdx="0" presStyleCnt="1" custScaleY="276392" custLinFactNeighborX="-360" custLinFactNeighborY="-1115">
        <dgm:presLayoutVars>
          <dgm:chMax val="0"/>
          <dgm:bulletEnabled val="1"/>
        </dgm:presLayoutVars>
      </dgm:prSet>
      <dgm:spPr/>
    </dgm:pt>
  </dgm:ptLst>
  <dgm:cxnLst>
    <dgm:cxn modelId="{7167486E-FA1F-4EBA-9DE3-BA674B93DCFB}" type="presOf" srcId="{26892BE5-66A8-4E26-A45E-0918FB24947E}" destId="{0503FF49-A5FD-45AF-84F7-1E8996F8E483}" srcOrd="0" destOrd="0" presId="urn:microsoft.com/office/officeart/2005/8/layout/vList2"/>
    <dgm:cxn modelId="{77F0CDA2-FFA5-4675-9745-1E42688F6ACE}" type="presOf" srcId="{1A03B0DA-349D-4260-B00A-F6C026480954}" destId="{07A9BD8D-0326-4420-A28D-1D20652502DC}" srcOrd="0" destOrd="0" presId="urn:microsoft.com/office/officeart/2005/8/layout/vList2"/>
    <dgm:cxn modelId="{F1F3EBA7-8D56-4C07-A455-97FB4CF0867B}" srcId="{1A03B0DA-349D-4260-B00A-F6C026480954}" destId="{26892BE5-66A8-4E26-A45E-0918FB24947E}" srcOrd="0" destOrd="0" parTransId="{3A2B2440-FA74-4C1E-B84F-B802C843FD1B}" sibTransId="{D45BB495-0EB3-4D3A-B3B1-3C2565F1EBC6}"/>
    <dgm:cxn modelId="{9EB09BBA-A7F8-453D-BE82-59620DB83214}" type="presParOf" srcId="{07A9BD8D-0326-4420-A28D-1D20652502DC}" destId="{0503FF49-A5FD-45AF-84F7-1E8996F8E48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9A3E11-053C-4EC5-A2F8-FC5CD39934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88841E-2FCF-4289-811A-BAAE6F6FF350}">
      <dgm:prSet/>
      <dgm:spPr/>
      <dgm:t>
        <a:bodyPr/>
        <a:lstStyle/>
        <a:p>
          <a:pPr algn="ctr"/>
          <a:endParaRPr lang="en-US"/>
        </a:p>
      </dgm:t>
    </dgm:pt>
    <dgm:pt modelId="{C05064B0-A851-4C07-A27E-AEAB1450705D}" type="parTrans" cxnId="{2BB44C6F-341E-4FCD-B229-2D799955AC6C}">
      <dgm:prSet/>
      <dgm:spPr/>
      <dgm:t>
        <a:bodyPr/>
        <a:lstStyle/>
        <a:p>
          <a:endParaRPr lang="en-US"/>
        </a:p>
      </dgm:t>
    </dgm:pt>
    <dgm:pt modelId="{E155D7FC-EC8E-4904-A6E2-BD2BB81E2E35}" type="sibTrans" cxnId="{2BB44C6F-341E-4FCD-B229-2D799955AC6C}">
      <dgm:prSet/>
      <dgm:spPr/>
      <dgm:t>
        <a:bodyPr/>
        <a:lstStyle/>
        <a:p>
          <a:endParaRPr lang="en-US"/>
        </a:p>
      </dgm:t>
    </dgm:pt>
    <dgm:pt modelId="{563EB9A0-3E88-4050-8AD0-C8E97FD8BC3A}" type="pres">
      <dgm:prSet presAssocID="{5C9A3E11-053C-4EC5-A2F8-FC5CD3993417}" presName="linear" presStyleCnt="0">
        <dgm:presLayoutVars>
          <dgm:animLvl val="lvl"/>
          <dgm:resizeHandles val="exact"/>
        </dgm:presLayoutVars>
      </dgm:prSet>
      <dgm:spPr/>
    </dgm:pt>
    <dgm:pt modelId="{883F1E9F-DF11-4122-A05E-D81E44585872}" type="pres">
      <dgm:prSet presAssocID="{F988841E-2FCF-4289-811A-BAAE6F6FF350}" presName="parentText" presStyleLbl="node1" presStyleIdx="0" presStyleCnt="1" custLinFactNeighborY="-12463">
        <dgm:presLayoutVars>
          <dgm:chMax val="0"/>
          <dgm:bulletEnabled val="1"/>
        </dgm:presLayoutVars>
      </dgm:prSet>
      <dgm:spPr/>
    </dgm:pt>
  </dgm:ptLst>
  <dgm:cxnLst>
    <dgm:cxn modelId="{2BB44C6F-341E-4FCD-B229-2D799955AC6C}" srcId="{5C9A3E11-053C-4EC5-A2F8-FC5CD3993417}" destId="{F988841E-2FCF-4289-811A-BAAE6F6FF350}" srcOrd="0" destOrd="0" parTransId="{C05064B0-A851-4C07-A27E-AEAB1450705D}" sibTransId="{E155D7FC-EC8E-4904-A6E2-BD2BB81E2E35}"/>
    <dgm:cxn modelId="{32F59A7B-01F1-47FF-89CB-DA6F735A22BC}" type="presOf" srcId="{F988841E-2FCF-4289-811A-BAAE6F6FF350}" destId="{883F1E9F-DF11-4122-A05E-D81E44585872}" srcOrd="0" destOrd="0" presId="urn:microsoft.com/office/officeart/2005/8/layout/vList2"/>
    <dgm:cxn modelId="{F05388A6-D3A8-4041-8724-C3D3A3C705F2}" type="presOf" srcId="{5C9A3E11-053C-4EC5-A2F8-FC5CD3993417}" destId="{563EB9A0-3E88-4050-8AD0-C8E97FD8BC3A}" srcOrd="0" destOrd="0" presId="urn:microsoft.com/office/officeart/2005/8/layout/vList2"/>
    <dgm:cxn modelId="{ABB4F3AF-E087-4156-968D-BB8EB36D6694}" type="presParOf" srcId="{563EB9A0-3E88-4050-8AD0-C8E97FD8BC3A}" destId="{883F1E9F-DF11-4122-A05E-D81E4458587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E47D81-23D3-4FFA-A7D2-15EF8B0F3C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1AF70C-050B-44C1-B709-2401C81DA39A}">
      <dgm:prSet custT="1"/>
      <dgm:spPr>
        <a:solidFill>
          <a:schemeClr val="accent6"/>
        </a:solidFill>
      </dgm:spPr>
      <dgm:t>
        <a:bodyPr/>
        <a:lstStyle/>
        <a:p>
          <a:pPr algn="ctr"/>
          <a:r>
            <a:rPr lang="en-US" sz="3000">
              <a:solidFill>
                <a:schemeClr val="tx1"/>
              </a:solidFill>
            </a:rPr>
            <a:t>What could you do to get students to think critically about the content rather than accept black boxes?</a:t>
          </a:r>
        </a:p>
      </dgm:t>
    </dgm:pt>
    <dgm:pt modelId="{DED033EC-D825-4A88-BE57-0BD4690AC0D3}" type="parTrans" cxnId="{4D817BDC-2171-45D8-87EB-571952AD5155}">
      <dgm:prSet/>
      <dgm:spPr/>
      <dgm:t>
        <a:bodyPr/>
        <a:lstStyle/>
        <a:p>
          <a:endParaRPr lang="en-US"/>
        </a:p>
      </dgm:t>
    </dgm:pt>
    <dgm:pt modelId="{CCDBCE45-3A8C-4A38-94B4-0B14C74CF819}" type="sibTrans" cxnId="{4D817BDC-2171-45D8-87EB-571952AD5155}">
      <dgm:prSet/>
      <dgm:spPr/>
      <dgm:t>
        <a:bodyPr/>
        <a:lstStyle/>
        <a:p>
          <a:endParaRPr lang="en-US"/>
        </a:p>
      </dgm:t>
    </dgm:pt>
    <dgm:pt modelId="{5D3AAAC1-5294-49DD-B4FC-89CF9F61D27B}" type="pres">
      <dgm:prSet presAssocID="{5DE47D81-23D3-4FFA-A7D2-15EF8B0F3CD0}" presName="linear" presStyleCnt="0">
        <dgm:presLayoutVars>
          <dgm:animLvl val="lvl"/>
          <dgm:resizeHandles val="exact"/>
        </dgm:presLayoutVars>
      </dgm:prSet>
      <dgm:spPr/>
    </dgm:pt>
    <dgm:pt modelId="{88D03AA2-5B01-4F0F-B224-B8CAD35533C3}" type="pres">
      <dgm:prSet presAssocID="{171AF70C-050B-44C1-B709-2401C81DA39A}" presName="parentText" presStyleLbl="node1" presStyleIdx="0" presStyleCnt="1" custScaleY="100105" custLinFactNeighborY="280">
        <dgm:presLayoutVars>
          <dgm:chMax val="0"/>
          <dgm:bulletEnabled val="1"/>
        </dgm:presLayoutVars>
      </dgm:prSet>
      <dgm:spPr/>
    </dgm:pt>
  </dgm:ptLst>
  <dgm:cxnLst>
    <dgm:cxn modelId="{11BA9D39-6039-42F8-BA31-CB9E16724F7B}" type="presOf" srcId="{171AF70C-050B-44C1-B709-2401C81DA39A}" destId="{88D03AA2-5B01-4F0F-B224-B8CAD35533C3}" srcOrd="0" destOrd="0" presId="urn:microsoft.com/office/officeart/2005/8/layout/vList2"/>
    <dgm:cxn modelId="{EF320CD1-C264-461A-94E7-730ABAEC9DED}" type="presOf" srcId="{5DE47D81-23D3-4FFA-A7D2-15EF8B0F3CD0}" destId="{5D3AAAC1-5294-49DD-B4FC-89CF9F61D27B}" srcOrd="0" destOrd="0" presId="urn:microsoft.com/office/officeart/2005/8/layout/vList2"/>
    <dgm:cxn modelId="{4D817BDC-2171-45D8-87EB-571952AD5155}" srcId="{5DE47D81-23D3-4FFA-A7D2-15EF8B0F3CD0}" destId="{171AF70C-050B-44C1-B709-2401C81DA39A}" srcOrd="0" destOrd="0" parTransId="{DED033EC-D825-4A88-BE57-0BD4690AC0D3}" sibTransId="{CCDBCE45-3A8C-4A38-94B4-0B14C74CF819}"/>
    <dgm:cxn modelId="{F198D20A-A508-44F3-88D3-2C39291CB6D1}" type="presParOf" srcId="{5D3AAAC1-5294-49DD-B4FC-89CF9F61D27B}" destId="{88D03AA2-5B01-4F0F-B224-B8CAD35533C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89122A4-C71B-4A1D-9B64-8372D8DFD8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56C408-9E63-44E3-A8D5-292B29323CC3}">
      <dgm:prSet custT="1"/>
      <dgm:spPr>
        <a:solidFill>
          <a:schemeClr val="accent4"/>
        </a:solidFill>
      </dgm:spPr>
      <dgm:t>
        <a:bodyPr/>
        <a:lstStyle/>
        <a:p>
          <a:pPr algn="ctr"/>
          <a:endParaRPr lang="en-US" sz="3200"/>
        </a:p>
      </dgm:t>
    </dgm:pt>
    <dgm:pt modelId="{2A9A697F-7C12-4D10-8ABE-D8215865DD30}" type="sibTrans" cxnId="{67071127-12C1-45DD-B2D4-7BBC62A149C0}">
      <dgm:prSet/>
      <dgm:spPr/>
      <dgm:t>
        <a:bodyPr/>
        <a:lstStyle/>
        <a:p>
          <a:endParaRPr lang="en-US"/>
        </a:p>
      </dgm:t>
    </dgm:pt>
    <dgm:pt modelId="{7ACF64A2-EE6D-4874-9B54-15A9C1DBF1F9}" type="parTrans" cxnId="{67071127-12C1-45DD-B2D4-7BBC62A149C0}">
      <dgm:prSet/>
      <dgm:spPr/>
      <dgm:t>
        <a:bodyPr/>
        <a:lstStyle/>
        <a:p>
          <a:endParaRPr lang="en-US"/>
        </a:p>
      </dgm:t>
    </dgm:pt>
    <dgm:pt modelId="{221A675F-0620-4AF6-8AAF-DDC8B52226F4}" type="pres">
      <dgm:prSet presAssocID="{F89122A4-C71B-4A1D-9B64-8372D8DFD861}" presName="linear" presStyleCnt="0">
        <dgm:presLayoutVars>
          <dgm:animLvl val="lvl"/>
          <dgm:resizeHandles val="exact"/>
        </dgm:presLayoutVars>
      </dgm:prSet>
      <dgm:spPr/>
    </dgm:pt>
    <dgm:pt modelId="{91C69142-E741-42AA-891E-FE5250B4D265}" type="pres">
      <dgm:prSet presAssocID="{A956C408-9E63-44E3-A8D5-292B29323CC3}" presName="parentText" presStyleLbl="node1" presStyleIdx="0" presStyleCnt="1" custScaleY="758310" custLinFactNeighborX="-1887">
        <dgm:presLayoutVars>
          <dgm:chMax val="0"/>
          <dgm:bulletEnabled val="1"/>
        </dgm:presLayoutVars>
      </dgm:prSet>
      <dgm:spPr/>
    </dgm:pt>
  </dgm:ptLst>
  <dgm:cxnLst>
    <dgm:cxn modelId="{67071127-12C1-45DD-B2D4-7BBC62A149C0}" srcId="{F89122A4-C71B-4A1D-9B64-8372D8DFD861}" destId="{A956C408-9E63-44E3-A8D5-292B29323CC3}" srcOrd="0" destOrd="0" parTransId="{7ACF64A2-EE6D-4874-9B54-15A9C1DBF1F9}" sibTransId="{2A9A697F-7C12-4D10-8ABE-D8215865DD30}"/>
    <dgm:cxn modelId="{00290CDE-B50F-4744-B00B-903916D27A5A}" type="presOf" srcId="{F89122A4-C71B-4A1D-9B64-8372D8DFD861}" destId="{221A675F-0620-4AF6-8AAF-DDC8B52226F4}" srcOrd="0" destOrd="0" presId="urn:microsoft.com/office/officeart/2005/8/layout/vList2"/>
    <dgm:cxn modelId="{571276F6-AB51-42A6-B402-258FE65C4B7B}" type="presOf" srcId="{A956C408-9E63-44E3-A8D5-292B29323CC3}" destId="{91C69142-E741-42AA-891E-FE5250B4D265}" srcOrd="0" destOrd="0" presId="urn:microsoft.com/office/officeart/2005/8/layout/vList2"/>
    <dgm:cxn modelId="{8253F09B-9793-43B0-8C1A-2810E36757D2}" type="presParOf" srcId="{221A675F-0620-4AF6-8AAF-DDC8B52226F4}" destId="{91C69142-E741-42AA-891E-FE5250B4D26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DE47D81-23D3-4FFA-A7D2-15EF8B0F3C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71AF70C-050B-44C1-B709-2401C81DA39A}">
      <dgm:prSet custT="1"/>
      <dgm:spPr>
        <a:solidFill>
          <a:schemeClr val="accent6"/>
        </a:solidFill>
      </dgm:spPr>
      <dgm:t>
        <a:bodyPr/>
        <a:lstStyle/>
        <a:p>
          <a:pPr algn="ctr"/>
          <a:r>
            <a:rPr lang="en-US" sz="3000">
              <a:solidFill>
                <a:schemeClr val="tx1"/>
              </a:solidFill>
            </a:rPr>
            <a:t>Which tips seem particularly well suited for labs?</a:t>
          </a:r>
        </a:p>
      </dgm:t>
    </dgm:pt>
    <dgm:pt modelId="{DED033EC-D825-4A88-BE57-0BD4690AC0D3}" type="parTrans" cxnId="{4D817BDC-2171-45D8-87EB-571952AD5155}">
      <dgm:prSet/>
      <dgm:spPr/>
      <dgm:t>
        <a:bodyPr/>
        <a:lstStyle/>
        <a:p>
          <a:endParaRPr lang="en-US"/>
        </a:p>
      </dgm:t>
    </dgm:pt>
    <dgm:pt modelId="{CCDBCE45-3A8C-4A38-94B4-0B14C74CF819}" type="sibTrans" cxnId="{4D817BDC-2171-45D8-87EB-571952AD5155}">
      <dgm:prSet/>
      <dgm:spPr/>
      <dgm:t>
        <a:bodyPr/>
        <a:lstStyle/>
        <a:p>
          <a:endParaRPr lang="en-US"/>
        </a:p>
      </dgm:t>
    </dgm:pt>
    <dgm:pt modelId="{5D3AAAC1-5294-49DD-B4FC-89CF9F61D27B}" type="pres">
      <dgm:prSet presAssocID="{5DE47D81-23D3-4FFA-A7D2-15EF8B0F3CD0}" presName="linear" presStyleCnt="0">
        <dgm:presLayoutVars>
          <dgm:animLvl val="lvl"/>
          <dgm:resizeHandles val="exact"/>
        </dgm:presLayoutVars>
      </dgm:prSet>
      <dgm:spPr/>
    </dgm:pt>
    <dgm:pt modelId="{88D03AA2-5B01-4F0F-B224-B8CAD35533C3}" type="pres">
      <dgm:prSet presAssocID="{171AF70C-050B-44C1-B709-2401C81DA39A}" presName="parentText" presStyleLbl="node1" presStyleIdx="0" presStyleCnt="1" custScaleY="100105" custLinFactNeighborX="-3846" custLinFactNeighborY="-2944">
        <dgm:presLayoutVars>
          <dgm:chMax val="0"/>
          <dgm:bulletEnabled val="1"/>
        </dgm:presLayoutVars>
      </dgm:prSet>
      <dgm:spPr/>
    </dgm:pt>
  </dgm:ptLst>
  <dgm:cxnLst>
    <dgm:cxn modelId="{11BA9D39-6039-42F8-BA31-CB9E16724F7B}" type="presOf" srcId="{171AF70C-050B-44C1-B709-2401C81DA39A}" destId="{88D03AA2-5B01-4F0F-B224-B8CAD35533C3}" srcOrd="0" destOrd="0" presId="urn:microsoft.com/office/officeart/2005/8/layout/vList2"/>
    <dgm:cxn modelId="{EF320CD1-C264-461A-94E7-730ABAEC9DED}" type="presOf" srcId="{5DE47D81-23D3-4FFA-A7D2-15EF8B0F3CD0}" destId="{5D3AAAC1-5294-49DD-B4FC-89CF9F61D27B}" srcOrd="0" destOrd="0" presId="urn:microsoft.com/office/officeart/2005/8/layout/vList2"/>
    <dgm:cxn modelId="{4D817BDC-2171-45D8-87EB-571952AD5155}" srcId="{5DE47D81-23D3-4FFA-A7D2-15EF8B0F3CD0}" destId="{171AF70C-050B-44C1-B709-2401C81DA39A}" srcOrd="0" destOrd="0" parTransId="{DED033EC-D825-4A88-BE57-0BD4690AC0D3}" sibTransId="{CCDBCE45-3A8C-4A38-94B4-0B14C74CF819}"/>
    <dgm:cxn modelId="{F198D20A-A508-44F3-88D3-2C39291CB6D1}" type="presParOf" srcId="{5D3AAAC1-5294-49DD-B4FC-89CF9F61D27B}" destId="{88D03AA2-5B01-4F0F-B224-B8CAD35533C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9122A4-C71B-4A1D-9B64-8372D8DFD86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56C408-9E63-44E3-A8D5-292B29323CC3}">
      <dgm:prSet custT="1"/>
      <dgm:spPr>
        <a:solidFill>
          <a:schemeClr val="accent1"/>
        </a:solidFill>
      </dgm:spPr>
      <dgm:t>
        <a:bodyPr/>
        <a:lstStyle/>
        <a:p>
          <a:pPr algn="ctr"/>
          <a:r>
            <a:rPr lang="en-US" sz="3200"/>
            <a:t>Know your responsibilities, what to expect</a:t>
          </a:r>
        </a:p>
      </dgm:t>
    </dgm:pt>
    <dgm:pt modelId="{2A9A697F-7C12-4D10-8ABE-D8215865DD30}" type="sibTrans" cxnId="{67071127-12C1-45DD-B2D4-7BBC62A149C0}">
      <dgm:prSet/>
      <dgm:spPr/>
      <dgm:t>
        <a:bodyPr/>
        <a:lstStyle/>
        <a:p>
          <a:endParaRPr lang="en-US"/>
        </a:p>
      </dgm:t>
    </dgm:pt>
    <dgm:pt modelId="{7ACF64A2-EE6D-4874-9B54-15A9C1DBF1F9}" type="parTrans" cxnId="{67071127-12C1-45DD-B2D4-7BBC62A149C0}">
      <dgm:prSet/>
      <dgm:spPr/>
      <dgm:t>
        <a:bodyPr/>
        <a:lstStyle/>
        <a:p>
          <a:endParaRPr lang="en-US"/>
        </a:p>
      </dgm:t>
    </dgm:pt>
    <dgm:pt modelId="{FAA92B0C-B6BC-4C3F-B4E3-21DC0C7D48D7}">
      <dgm:prSet custT="1"/>
      <dgm:spPr>
        <a:solidFill>
          <a:schemeClr val="accent1"/>
        </a:solidFill>
      </dgm:spPr>
      <dgm:t>
        <a:bodyPr/>
        <a:lstStyle/>
        <a:p>
          <a:pPr algn="ctr"/>
          <a:r>
            <a:rPr lang="en-US" sz="3200"/>
            <a:t>Be professional</a:t>
          </a:r>
        </a:p>
      </dgm:t>
    </dgm:pt>
    <dgm:pt modelId="{EFDB4AEF-A424-4B32-8415-FDFC6DD4682C}" type="parTrans" cxnId="{F9E28933-122C-4B58-99A3-740045BF8B1D}">
      <dgm:prSet/>
      <dgm:spPr/>
      <dgm:t>
        <a:bodyPr/>
        <a:lstStyle/>
        <a:p>
          <a:endParaRPr lang="en-US"/>
        </a:p>
      </dgm:t>
    </dgm:pt>
    <dgm:pt modelId="{F07DA819-66C8-4207-B1C0-818C59DA5021}" type="sibTrans" cxnId="{F9E28933-122C-4B58-99A3-740045BF8B1D}">
      <dgm:prSet/>
      <dgm:spPr/>
      <dgm:t>
        <a:bodyPr/>
        <a:lstStyle/>
        <a:p>
          <a:endParaRPr lang="en-US"/>
        </a:p>
      </dgm:t>
    </dgm:pt>
    <dgm:pt modelId="{1AB8E3E4-E11C-47B8-B310-8FDB30F17C4F}">
      <dgm:prSet custT="1"/>
      <dgm:spPr>
        <a:solidFill>
          <a:schemeClr val="accent1"/>
        </a:solidFill>
      </dgm:spPr>
      <dgm:t>
        <a:bodyPr/>
        <a:lstStyle/>
        <a:p>
          <a:pPr algn="ctr"/>
          <a:r>
            <a:rPr lang="en-US" sz="3200"/>
            <a:t>Don’t be afraid to admit uncertainty, ask questions</a:t>
          </a:r>
        </a:p>
      </dgm:t>
    </dgm:pt>
    <dgm:pt modelId="{49A8E39C-4CC4-483B-AE38-F42900A3A5BA}" type="parTrans" cxnId="{FE8E0731-D9B5-4B8B-BFE4-C203D0F135C7}">
      <dgm:prSet/>
      <dgm:spPr/>
      <dgm:t>
        <a:bodyPr/>
        <a:lstStyle/>
        <a:p>
          <a:endParaRPr lang="en-US"/>
        </a:p>
      </dgm:t>
    </dgm:pt>
    <dgm:pt modelId="{0BD469D5-E420-4400-84E1-A42779B834F0}" type="sibTrans" cxnId="{FE8E0731-D9B5-4B8B-BFE4-C203D0F135C7}">
      <dgm:prSet/>
      <dgm:spPr/>
      <dgm:t>
        <a:bodyPr/>
        <a:lstStyle/>
        <a:p>
          <a:endParaRPr lang="en-US"/>
        </a:p>
      </dgm:t>
    </dgm:pt>
    <dgm:pt modelId="{221A675F-0620-4AF6-8AAF-DDC8B52226F4}" type="pres">
      <dgm:prSet presAssocID="{F89122A4-C71B-4A1D-9B64-8372D8DFD861}" presName="linear" presStyleCnt="0">
        <dgm:presLayoutVars>
          <dgm:animLvl val="lvl"/>
          <dgm:resizeHandles val="exact"/>
        </dgm:presLayoutVars>
      </dgm:prSet>
      <dgm:spPr/>
    </dgm:pt>
    <dgm:pt modelId="{91C69142-E741-42AA-891E-FE5250B4D265}" type="pres">
      <dgm:prSet presAssocID="{A956C408-9E63-44E3-A8D5-292B29323CC3}" presName="parentText" presStyleLbl="node1" presStyleIdx="0" presStyleCnt="3" custScaleY="127053">
        <dgm:presLayoutVars>
          <dgm:chMax val="0"/>
          <dgm:bulletEnabled val="1"/>
        </dgm:presLayoutVars>
      </dgm:prSet>
      <dgm:spPr/>
    </dgm:pt>
    <dgm:pt modelId="{D52A58B7-BC9E-4D34-BC1E-F43EB1F7B209}" type="pres">
      <dgm:prSet presAssocID="{2A9A697F-7C12-4D10-8ABE-D8215865DD30}" presName="spacer" presStyleCnt="0"/>
      <dgm:spPr/>
    </dgm:pt>
    <dgm:pt modelId="{3D9CA9C9-6518-4DA9-A624-E79C59CBF09C}" type="pres">
      <dgm:prSet presAssocID="{FAA92B0C-B6BC-4C3F-B4E3-21DC0C7D48D7}" presName="parentText" presStyleLbl="node1" presStyleIdx="1" presStyleCnt="3" custScaleY="127053">
        <dgm:presLayoutVars>
          <dgm:chMax val="0"/>
          <dgm:bulletEnabled val="1"/>
        </dgm:presLayoutVars>
      </dgm:prSet>
      <dgm:spPr/>
    </dgm:pt>
    <dgm:pt modelId="{8B48AA9D-4864-4DF3-BCA1-6BB5DF98E00A}" type="pres">
      <dgm:prSet presAssocID="{F07DA819-66C8-4207-B1C0-818C59DA5021}" presName="spacer" presStyleCnt="0"/>
      <dgm:spPr/>
    </dgm:pt>
    <dgm:pt modelId="{46E43807-6648-4742-8430-66F3FAC17D69}" type="pres">
      <dgm:prSet presAssocID="{1AB8E3E4-E11C-47B8-B310-8FDB30F17C4F}" presName="parentText" presStyleLbl="node1" presStyleIdx="2" presStyleCnt="3" custScaleY="127053">
        <dgm:presLayoutVars>
          <dgm:chMax val="0"/>
          <dgm:bulletEnabled val="1"/>
        </dgm:presLayoutVars>
      </dgm:prSet>
      <dgm:spPr/>
    </dgm:pt>
  </dgm:ptLst>
  <dgm:cxnLst>
    <dgm:cxn modelId="{67071127-12C1-45DD-B2D4-7BBC62A149C0}" srcId="{F89122A4-C71B-4A1D-9B64-8372D8DFD861}" destId="{A956C408-9E63-44E3-A8D5-292B29323CC3}" srcOrd="0" destOrd="0" parTransId="{7ACF64A2-EE6D-4874-9B54-15A9C1DBF1F9}" sibTransId="{2A9A697F-7C12-4D10-8ABE-D8215865DD30}"/>
    <dgm:cxn modelId="{FE8E0731-D9B5-4B8B-BFE4-C203D0F135C7}" srcId="{F89122A4-C71B-4A1D-9B64-8372D8DFD861}" destId="{1AB8E3E4-E11C-47B8-B310-8FDB30F17C4F}" srcOrd="2" destOrd="0" parTransId="{49A8E39C-4CC4-483B-AE38-F42900A3A5BA}" sibTransId="{0BD469D5-E420-4400-84E1-A42779B834F0}"/>
    <dgm:cxn modelId="{F9E28933-122C-4B58-99A3-740045BF8B1D}" srcId="{F89122A4-C71B-4A1D-9B64-8372D8DFD861}" destId="{FAA92B0C-B6BC-4C3F-B4E3-21DC0C7D48D7}" srcOrd="1" destOrd="0" parTransId="{EFDB4AEF-A424-4B32-8415-FDFC6DD4682C}" sibTransId="{F07DA819-66C8-4207-B1C0-818C59DA5021}"/>
    <dgm:cxn modelId="{163218BF-75E7-48D7-8822-05C1124E888D}" type="presOf" srcId="{1AB8E3E4-E11C-47B8-B310-8FDB30F17C4F}" destId="{46E43807-6648-4742-8430-66F3FAC17D69}" srcOrd="0" destOrd="0" presId="urn:microsoft.com/office/officeart/2005/8/layout/vList2"/>
    <dgm:cxn modelId="{00290CDE-B50F-4744-B00B-903916D27A5A}" type="presOf" srcId="{F89122A4-C71B-4A1D-9B64-8372D8DFD861}" destId="{221A675F-0620-4AF6-8AAF-DDC8B52226F4}" srcOrd="0" destOrd="0" presId="urn:microsoft.com/office/officeart/2005/8/layout/vList2"/>
    <dgm:cxn modelId="{C702F7EE-0A96-4784-8036-C8EBCEF386A9}" type="presOf" srcId="{FAA92B0C-B6BC-4C3F-B4E3-21DC0C7D48D7}" destId="{3D9CA9C9-6518-4DA9-A624-E79C59CBF09C}" srcOrd="0" destOrd="0" presId="urn:microsoft.com/office/officeart/2005/8/layout/vList2"/>
    <dgm:cxn modelId="{571276F6-AB51-42A6-B402-258FE65C4B7B}" type="presOf" srcId="{A956C408-9E63-44E3-A8D5-292B29323CC3}" destId="{91C69142-E741-42AA-891E-FE5250B4D265}" srcOrd="0" destOrd="0" presId="urn:microsoft.com/office/officeart/2005/8/layout/vList2"/>
    <dgm:cxn modelId="{8253F09B-9793-43B0-8C1A-2810E36757D2}" type="presParOf" srcId="{221A675F-0620-4AF6-8AAF-DDC8B52226F4}" destId="{91C69142-E741-42AA-891E-FE5250B4D265}" srcOrd="0" destOrd="0" presId="urn:microsoft.com/office/officeart/2005/8/layout/vList2"/>
    <dgm:cxn modelId="{63B58660-8569-4681-86D1-64037D342BCD}" type="presParOf" srcId="{221A675F-0620-4AF6-8AAF-DDC8B52226F4}" destId="{D52A58B7-BC9E-4D34-BC1E-F43EB1F7B209}" srcOrd="1" destOrd="0" presId="urn:microsoft.com/office/officeart/2005/8/layout/vList2"/>
    <dgm:cxn modelId="{568A58EC-65AC-4225-A72A-9D34A8984692}" type="presParOf" srcId="{221A675F-0620-4AF6-8AAF-DDC8B52226F4}" destId="{3D9CA9C9-6518-4DA9-A624-E79C59CBF09C}" srcOrd="2" destOrd="0" presId="urn:microsoft.com/office/officeart/2005/8/layout/vList2"/>
    <dgm:cxn modelId="{67094B60-606F-49CB-B8FB-B2B85F07F38E}" type="presParOf" srcId="{221A675F-0620-4AF6-8AAF-DDC8B52226F4}" destId="{8B48AA9D-4864-4DF3-BCA1-6BB5DF98E00A}" srcOrd="3" destOrd="0" presId="urn:microsoft.com/office/officeart/2005/8/layout/vList2"/>
    <dgm:cxn modelId="{7124A0CD-8ECB-4BA4-B386-7AD40CF4E00F}" type="presParOf" srcId="{221A675F-0620-4AF6-8AAF-DDC8B52226F4}" destId="{46E43807-6648-4742-8430-66F3FAC17D6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AC1701-B197-4923-BA8F-01314047E81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F1C0F8D-1D2E-41D4-B21C-464BC481A343}">
      <dgm:prSet custT="1"/>
      <dgm:spPr/>
      <dgm:t>
        <a:bodyPr/>
        <a:lstStyle/>
        <a:p>
          <a:r>
            <a:rPr lang="en-US" sz="2600"/>
            <a:t>Teaching Engagement Program</a:t>
          </a:r>
        </a:p>
      </dgm:t>
    </dgm:pt>
    <dgm:pt modelId="{DD3A7570-3C3E-4591-BECC-28F5EB06ABFC}" type="parTrans" cxnId="{80A829D4-7B93-447F-812C-7F82C2880A95}">
      <dgm:prSet/>
      <dgm:spPr/>
      <dgm:t>
        <a:bodyPr/>
        <a:lstStyle/>
        <a:p>
          <a:endParaRPr lang="en-US"/>
        </a:p>
      </dgm:t>
    </dgm:pt>
    <dgm:pt modelId="{B56B2A48-2F2B-4D9D-BD14-3F17D5A939D9}" type="sibTrans" cxnId="{80A829D4-7B93-447F-812C-7F82C2880A95}">
      <dgm:prSet/>
      <dgm:spPr/>
      <dgm:t>
        <a:bodyPr/>
        <a:lstStyle/>
        <a:p>
          <a:endParaRPr lang="en-US"/>
        </a:p>
      </dgm:t>
    </dgm:pt>
    <dgm:pt modelId="{2BFC4E76-0A48-42FD-8432-4A31A1EF1232}">
      <dgm:prSet/>
      <dgm:spPr/>
      <dgm:t>
        <a:bodyPr/>
        <a:lstStyle/>
        <a:p>
          <a:pPr rtl="0"/>
          <a:r>
            <a:rPr lang="en-US"/>
            <a:t>Me!   Richard (</a:t>
          </a:r>
          <a:r>
            <a:rPr lang="en-US">
              <a:hlinkClick xmlns:r="http://schemas.openxmlformats.org/officeDocument/2006/relationships" r:id="rId1"/>
            </a:rPr>
            <a:t>richardw@uoregon.edu</a:t>
          </a:r>
          <a:r>
            <a:rPr lang="en-US"/>
            <a:t>)</a:t>
          </a:r>
        </a:p>
      </dgm:t>
    </dgm:pt>
    <dgm:pt modelId="{2BCC3397-DEBA-4426-9950-AAE3FDCA8A9A}" type="parTrans" cxnId="{99B30EFE-F21F-4A3C-8AB9-C212D08FCA7D}">
      <dgm:prSet/>
      <dgm:spPr/>
      <dgm:t>
        <a:bodyPr/>
        <a:lstStyle/>
        <a:p>
          <a:endParaRPr lang="en-US"/>
        </a:p>
      </dgm:t>
    </dgm:pt>
    <dgm:pt modelId="{E63170E9-4F1B-45EC-80E1-ADF9E28A1AA6}" type="sibTrans" cxnId="{99B30EFE-F21F-4A3C-8AB9-C212D08FCA7D}">
      <dgm:prSet/>
      <dgm:spPr/>
      <dgm:t>
        <a:bodyPr/>
        <a:lstStyle/>
        <a:p>
          <a:endParaRPr lang="en-US"/>
        </a:p>
      </dgm:t>
    </dgm:pt>
    <dgm:pt modelId="{37C65B69-D909-4F08-B722-C89A2833065D}">
      <dgm:prSet/>
      <dgm:spPr/>
      <dgm:t>
        <a:bodyPr/>
        <a:lstStyle/>
        <a:p>
          <a:r>
            <a:rPr lang="en-US"/>
            <a:t>TEP website (teaching.uoregon.edu)</a:t>
          </a:r>
        </a:p>
      </dgm:t>
    </dgm:pt>
    <dgm:pt modelId="{01AF0D20-816E-4832-B34A-5790D8928F22}" type="parTrans" cxnId="{133DF6FB-97C6-4467-89D6-F7F388D3B91C}">
      <dgm:prSet/>
      <dgm:spPr/>
      <dgm:t>
        <a:bodyPr/>
        <a:lstStyle/>
        <a:p>
          <a:endParaRPr lang="en-US"/>
        </a:p>
      </dgm:t>
    </dgm:pt>
    <dgm:pt modelId="{D779E419-7755-495E-8EC1-447660E2C075}" type="sibTrans" cxnId="{133DF6FB-97C6-4467-89D6-F7F388D3B91C}">
      <dgm:prSet/>
      <dgm:spPr/>
      <dgm:t>
        <a:bodyPr/>
        <a:lstStyle/>
        <a:p>
          <a:endParaRPr lang="en-US"/>
        </a:p>
      </dgm:t>
    </dgm:pt>
    <dgm:pt modelId="{C5B0214A-B233-4524-84D5-E0F06BB5937F}">
      <dgm:prSet/>
      <dgm:spPr/>
      <dgm:t>
        <a:bodyPr/>
        <a:lstStyle/>
        <a:p>
          <a:r>
            <a:rPr lang="en-US"/>
            <a:t>Workshops</a:t>
          </a:r>
        </a:p>
      </dgm:t>
    </dgm:pt>
    <dgm:pt modelId="{1B9F93A6-7126-47B3-9B55-691E029F840C}" type="parTrans" cxnId="{B9D4F348-5AAC-4A90-B47C-45EBA08B9448}">
      <dgm:prSet/>
      <dgm:spPr/>
      <dgm:t>
        <a:bodyPr/>
        <a:lstStyle/>
        <a:p>
          <a:endParaRPr lang="en-US"/>
        </a:p>
      </dgm:t>
    </dgm:pt>
    <dgm:pt modelId="{29AB37D2-82E9-469C-A00E-951603C07E9D}" type="sibTrans" cxnId="{B9D4F348-5AAC-4A90-B47C-45EBA08B9448}">
      <dgm:prSet/>
      <dgm:spPr/>
      <dgm:t>
        <a:bodyPr/>
        <a:lstStyle/>
        <a:p>
          <a:endParaRPr lang="en-US"/>
        </a:p>
      </dgm:t>
    </dgm:pt>
    <dgm:pt modelId="{13BF9F18-D6EB-449B-AD47-A592950362C9}">
      <dgm:prSet/>
      <dgm:spPr/>
      <dgm:t>
        <a:bodyPr/>
        <a:lstStyle/>
        <a:p>
          <a:r>
            <a:rPr lang="en-US"/>
            <a:t>General Questions: </a:t>
          </a:r>
          <a:r>
            <a:rPr lang="en-US">
              <a:hlinkClick xmlns:r="http://schemas.openxmlformats.org/officeDocument/2006/relationships" r:id="rId2"/>
            </a:rPr>
            <a:t>tep@uoregon.edu</a:t>
          </a:r>
          <a:endParaRPr lang="en-US"/>
        </a:p>
      </dgm:t>
    </dgm:pt>
    <dgm:pt modelId="{F7038C16-1E09-4D7E-8740-FB886A2C35FD}" type="parTrans" cxnId="{ACA4C7B6-E1EB-4E7F-9F6E-3A7658B7EE16}">
      <dgm:prSet/>
      <dgm:spPr/>
      <dgm:t>
        <a:bodyPr/>
        <a:lstStyle/>
        <a:p>
          <a:endParaRPr lang="en-US"/>
        </a:p>
      </dgm:t>
    </dgm:pt>
    <dgm:pt modelId="{06C57AC5-57B3-4023-B3E7-0AB98E3F2BCB}" type="sibTrans" cxnId="{ACA4C7B6-E1EB-4E7F-9F6E-3A7658B7EE16}">
      <dgm:prSet/>
      <dgm:spPr/>
      <dgm:t>
        <a:bodyPr/>
        <a:lstStyle/>
        <a:p>
          <a:endParaRPr lang="en-US"/>
        </a:p>
      </dgm:t>
    </dgm:pt>
    <dgm:pt modelId="{C284F9E7-0A53-4BB5-BBDE-1094984809B6}">
      <dgm:prSet custT="1"/>
      <dgm:spPr/>
      <dgm:t>
        <a:bodyPr/>
        <a:lstStyle/>
        <a:p>
          <a:r>
            <a:rPr lang="en-US" sz="2600"/>
            <a:t>Science Teaching Journal Club</a:t>
          </a:r>
        </a:p>
      </dgm:t>
    </dgm:pt>
    <dgm:pt modelId="{D932B50A-AF6F-43D0-BCCA-B250C76A61AC}" type="parTrans" cxnId="{B8E26DAC-41B8-492C-9145-8419DB9D54D2}">
      <dgm:prSet/>
      <dgm:spPr/>
      <dgm:t>
        <a:bodyPr/>
        <a:lstStyle/>
        <a:p>
          <a:endParaRPr lang="en-US"/>
        </a:p>
      </dgm:t>
    </dgm:pt>
    <dgm:pt modelId="{4FF32562-E518-4746-8640-A788619377B5}" type="sibTrans" cxnId="{B8E26DAC-41B8-492C-9145-8419DB9D54D2}">
      <dgm:prSet/>
      <dgm:spPr/>
      <dgm:t>
        <a:bodyPr/>
        <a:lstStyle/>
        <a:p>
          <a:endParaRPr lang="en-US"/>
        </a:p>
      </dgm:t>
    </dgm:pt>
    <dgm:pt modelId="{EA0E8570-BF3D-4AB2-BB18-A5C95B29A998}">
      <dgm:prSet/>
      <dgm:spPr/>
      <dgm:t>
        <a:bodyPr/>
        <a:lstStyle/>
        <a:p>
          <a:pPr rtl="0"/>
          <a:r>
            <a:rPr lang="en-US"/>
            <a:t>9:00 am Thursdays, LISB 217 or </a:t>
          </a:r>
          <a:r>
            <a:rPr lang="en-US">
              <a:latin typeface="Calibri"/>
            </a:rPr>
            <a:t>Zoom ID 369</a:t>
          </a:r>
          <a:r>
            <a:rPr lang="en-US"/>
            <a:t> 256 082</a:t>
          </a:r>
          <a:r>
            <a:rPr lang="en-US">
              <a:latin typeface="Calibri"/>
            </a:rPr>
            <a:t> </a:t>
          </a:r>
          <a:endParaRPr lang="en-US"/>
        </a:p>
      </dgm:t>
    </dgm:pt>
    <dgm:pt modelId="{28A4812D-D685-4D44-AACA-6B3C64B03E86}" type="parTrans" cxnId="{7C5D3405-2F32-4019-A8B2-8F898B88143F}">
      <dgm:prSet/>
      <dgm:spPr/>
      <dgm:t>
        <a:bodyPr/>
        <a:lstStyle/>
        <a:p>
          <a:endParaRPr lang="en-US"/>
        </a:p>
      </dgm:t>
    </dgm:pt>
    <dgm:pt modelId="{EB624665-B6E5-483F-B2B6-67385FF87A48}" type="sibTrans" cxnId="{7C5D3405-2F32-4019-A8B2-8F898B88143F}">
      <dgm:prSet/>
      <dgm:spPr/>
      <dgm:t>
        <a:bodyPr/>
        <a:lstStyle/>
        <a:p>
          <a:endParaRPr lang="en-US"/>
        </a:p>
      </dgm:t>
    </dgm:pt>
    <dgm:pt modelId="{1F179F05-9134-4A00-9A93-45059FBF4B39}">
      <dgm:prSet phldr="0"/>
      <dgm:spPr/>
      <dgm:t>
        <a:bodyPr/>
        <a:lstStyle/>
        <a:p>
          <a:pPr rtl="0"/>
          <a:r>
            <a:rPr lang="en-US">
              <a:latin typeface="Calibri"/>
            </a:rPr>
            <a:t>Get help button</a:t>
          </a:r>
        </a:p>
      </dgm:t>
    </dgm:pt>
    <dgm:pt modelId="{3A14C63D-1723-4220-AC94-635DC58D8CC0}" type="parTrans" cxnId="{D49FE029-D4B1-48F1-8CBB-4632684616BB}">
      <dgm:prSet/>
      <dgm:spPr/>
      <dgm:t>
        <a:bodyPr/>
        <a:lstStyle/>
        <a:p>
          <a:endParaRPr lang="en-US"/>
        </a:p>
      </dgm:t>
    </dgm:pt>
    <dgm:pt modelId="{3E196B8C-FA99-4C93-B947-9CB173FB38B3}" type="sibTrans" cxnId="{D49FE029-D4B1-48F1-8CBB-4632684616BB}">
      <dgm:prSet/>
      <dgm:spPr/>
      <dgm:t>
        <a:bodyPr/>
        <a:lstStyle/>
        <a:p>
          <a:endParaRPr lang="en-US"/>
        </a:p>
      </dgm:t>
    </dgm:pt>
    <dgm:pt modelId="{06594244-1B97-4F2D-9060-2D1462C84860}" type="pres">
      <dgm:prSet presAssocID="{2EAC1701-B197-4923-BA8F-01314047E814}" presName="linear" presStyleCnt="0">
        <dgm:presLayoutVars>
          <dgm:dir/>
          <dgm:animLvl val="lvl"/>
          <dgm:resizeHandles val="exact"/>
        </dgm:presLayoutVars>
      </dgm:prSet>
      <dgm:spPr/>
    </dgm:pt>
    <dgm:pt modelId="{8EAC9F3E-D36C-49F5-8B89-5328CA973914}" type="pres">
      <dgm:prSet presAssocID="{FF1C0F8D-1D2E-41D4-B21C-464BC481A343}" presName="parentLin" presStyleCnt="0"/>
      <dgm:spPr/>
    </dgm:pt>
    <dgm:pt modelId="{BB6D0EA0-DA9F-482D-AC72-8905C7F365FB}" type="pres">
      <dgm:prSet presAssocID="{FF1C0F8D-1D2E-41D4-B21C-464BC481A343}" presName="parentLeftMargin" presStyleLbl="node1" presStyleIdx="0" presStyleCnt="2"/>
      <dgm:spPr/>
    </dgm:pt>
    <dgm:pt modelId="{D19DF897-8B8F-456C-881B-32777C2801BD}" type="pres">
      <dgm:prSet presAssocID="{FF1C0F8D-1D2E-41D4-B21C-464BC481A343}" presName="parentText" presStyleLbl="node1" presStyleIdx="0" presStyleCnt="2">
        <dgm:presLayoutVars>
          <dgm:chMax val="0"/>
          <dgm:bulletEnabled val="1"/>
        </dgm:presLayoutVars>
      </dgm:prSet>
      <dgm:spPr/>
    </dgm:pt>
    <dgm:pt modelId="{915144AA-5DD0-48C1-B332-0069C075274B}" type="pres">
      <dgm:prSet presAssocID="{FF1C0F8D-1D2E-41D4-B21C-464BC481A343}" presName="negativeSpace" presStyleCnt="0"/>
      <dgm:spPr/>
    </dgm:pt>
    <dgm:pt modelId="{F3F4501D-0994-4246-8E11-D28CA496FF12}" type="pres">
      <dgm:prSet presAssocID="{FF1C0F8D-1D2E-41D4-B21C-464BC481A343}" presName="childText" presStyleLbl="conFgAcc1" presStyleIdx="0" presStyleCnt="2">
        <dgm:presLayoutVars>
          <dgm:bulletEnabled val="1"/>
        </dgm:presLayoutVars>
      </dgm:prSet>
      <dgm:spPr/>
    </dgm:pt>
    <dgm:pt modelId="{7922B7AB-DCAD-47C2-B124-674D5E97965C}" type="pres">
      <dgm:prSet presAssocID="{B56B2A48-2F2B-4D9D-BD14-3F17D5A939D9}" presName="spaceBetweenRectangles" presStyleCnt="0"/>
      <dgm:spPr/>
    </dgm:pt>
    <dgm:pt modelId="{4A9997B2-F3BA-4F4E-888E-78C8F9908573}" type="pres">
      <dgm:prSet presAssocID="{C284F9E7-0A53-4BB5-BBDE-1094984809B6}" presName="parentLin" presStyleCnt="0"/>
      <dgm:spPr/>
    </dgm:pt>
    <dgm:pt modelId="{428CB69C-0E83-477D-8C1C-3EFC8F728875}" type="pres">
      <dgm:prSet presAssocID="{C284F9E7-0A53-4BB5-BBDE-1094984809B6}" presName="parentLeftMargin" presStyleLbl="node1" presStyleIdx="0" presStyleCnt="2"/>
      <dgm:spPr/>
    </dgm:pt>
    <dgm:pt modelId="{B5135219-DB3D-4BF4-BAF8-DA6F63666956}" type="pres">
      <dgm:prSet presAssocID="{C284F9E7-0A53-4BB5-BBDE-1094984809B6}" presName="parentText" presStyleLbl="node1" presStyleIdx="1" presStyleCnt="2">
        <dgm:presLayoutVars>
          <dgm:chMax val="0"/>
          <dgm:bulletEnabled val="1"/>
        </dgm:presLayoutVars>
      </dgm:prSet>
      <dgm:spPr/>
    </dgm:pt>
    <dgm:pt modelId="{609E527B-CD08-4700-AED2-F0E8FCB1FDF1}" type="pres">
      <dgm:prSet presAssocID="{C284F9E7-0A53-4BB5-BBDE-1094984809B6}" presName="negativeSpace" presStyleCnt="0"/>
      <dgm:spPr/>
    </dgm:pt>
    <dgm:pt modelId="{0C986EC5-81B3-4041-AC29-5EBE50E87174}" type="pres">
      <dgm:prSet presAssocID="{C284F9E7-0A53-4BB5-BBDE-1094984809B6}" presName="childText" presStyleLbl="conFgAcc1" presStyleIdx="1" presStyleCnt="2">
        <dgm:presLayoutVars>
          <dgm:bulletEnabled val="1"/>
        </dgm:presLayoutVars>
      </dgm:prSet>
      <dgm:spPr/>
    </dgm:pt>
  </dgm:ptLst>
  <dgm:cxnLst>
    <dgm:cxn modelId="{7C5D3405-2F32-4019-A8B2-8F898B88143F}" srcId="{C284F9E7-0A53-4BB5-BBDE-1094984809B6}" destId="{EA0E8570-BF3D-4AB2-BB18-A5C95B29A998}" srcOrd="0" destOrd="0" parTransId="{28A4812D-D685-4D44-AACA-6B3C64B03E86}" sibTransId="{EB624665-B6E5-483F-B2B6-67385FF87A48}"/>
    <dgm:cxn modelId="{571FD305-594A-464A-99FA-47C079DD5C23}" type="presOf" srcId="{FF1C0F8D-1D2E-41D4-B21C-464BC481A343}" destId="{BB6D0EA0-DA9F-482D-AC72-8905C7F365FB}" srcOrd="0" destOrd="0" presId="urn:microsoft.com/office/officeart/2005/8/layout/list1"/>
    <dgm:cxn modelId="{0CCD960A-4443-4D51-9B2F-5D0B3B6E0FC8}" type="presOf" srcId="{13BF9F18-D6EB-449B-AD47-A592950362C9}" destId="{F3F4501D-0994-4246-8E11-D28CA496FF12}" srcOrd="0" destOrd="3" presId="urn:microsoft.com/office/officeart/2005/8/layout/list1"/>
    <dgm:cxn modelId="{D49FE029-D4B1-48F1-8CBB-4632684616BB}" srcId="{FF1C0F8D-1D2E-41D4-B21C-464BC481A343}" destId="{1F179F05-9134-4A00-9A93-45059FBF4B39}" srcOrd="4" destOrd="0" parTransId="{3A14C63D-1723-4220-AC94-635DC58D8CC0}" sibTransId="{3E196B8C-FA99-4C93-B947-9CB173FB38B3}"/>
    <dgm:cxn modelId="{8FE7172D-F14B-4649-8424-2D9D040923FC}" type="presOf" srcId="{EA0E8570-BF3D-4AB2-BB18-A5C95B29A998}" destId="{0C986EC5-81B3-4041-AC29-5EBE50E87174}" srcOrd="0" destOrd="0" presId="urn:microsoft.com/office/officeart/2005/8/layout/list1"/>
    <dgm:cxn modelId="{1B418736-75C5-4CDA-AA75-D1D5B4022CA5}" type="presOf" srcId="{FF1C0F8D-1D2E-41D4-B21C-464BC481A343}" destId="{D19DF897-8B8F-456C-881B-32777C2801BD}" srcOrd="1" destOrd="0" presId="urn:microsoft.com/office/officeart/2005/8/layout/list1"/>
    <dgm:cxn modelId="{BC399447-E7E9-4936-A690-8F012EEB8F95}" type="presOf" srcId="{C5B0214A-B233-4524-84D5-E0F06BB5937F}" destId="{F3F4501D-0994-4246-8E11-D28CA496FF12}" srcOrd="0" destOrd="2" presId="urn:microsoft.com/office/officeart/2005/8/layout/list1"/>
    <dgm:cxn modelId="{B9D4F348-5AAC-4A90-B47C-45EBA08B9448}" srcId="{FF1C0F8D-1D2E-41D4-B21C-464BC481A343}" destId="{C5B0214A-B233-4524-84D5-E0F06BB5937F}" srcOrd="2" destOrd="0" parTransId="{1B9F93A6-7126-47B3-9B55-691E029F840C}" sibTransId="{29AB37D2-82E9-469C-A00E-951603C07E9D}"/>
    <dgm:cxn modelId="{4A9EB053-492C-4DE9-8DA2-C69F932E9F5A}" type="presOf" srcId="{2BFC4E76-0A48-42FD-8432-4A31A1EF1232}" destId="{F3F4501D-0994-4246-8E11-D28CA496FF12}" srcOrd="0" destOrd="0" presId="urn:microsoft.com/office/officeart/2005/8/layout/list1"/>
    <dgm:cxn modelId="{FBC9D165-C806-415F-9E91-89A934E89481}" type="presOf" srcId="{1F179F05-9134-4A00-9A93-45059FBF4B39}" destId="{F3F4501D-0994-4246-8E11-D28CA496FF12}" srcOrd="0" destOrd="4" presId="urn:microsoft.com/office/officeart/2005/8/layout/list1"/>
    <dgm:cxn modelId="{BF1A1C6A-207A-485F-957B-6F9B1EBD226C}" type="presOf" srcId="{C284F9E7-0A53-4BB5-BBDE-1094984809B6}" destId="{428CB69C-0E83-477D-8C1C-3EFC8F728875}" srcOrd="0" destOrd="0" presId="urn:microsoft.com/office/officeart/2005/8/layout/list1"/>
    <dgm:cxn modelId="{BA2CCD94-C646-47E7-AB89-5A49517699EB}" type="presOf" srcId="{2EAC1701-B197-4923-BA8F-01314047E814}" destId="{06594244-1B97-4F2D-9060-2D1462C84860}" srcOrd="0" destOrd="0" presId="urn:microsoft.com/office/officeart/2005/8/layout/list1"/>
    <dgm:cxn modelId="{B8E26DAC-41B8-492C-9145-8419DB9D54D2}" srcId="{2EAC1701-B197-4923-BA8F-01314047E814}" destId="{C284F9E7-0A53-4BB5-BBDE-1094984809B6}" srcOrd="1" destOrd="0" parTransId="{D932B50A-AF6F-43D0-BCCA-B250C76A61AC}" sibTransId="{4FF32562-E518-4746-8640-A788619377B5}"/>
    <dgm:cxn modelId="{F29A91B6-91A6-4F70-8AD7-6B4875B3BB30}" type="presOf" srcId="{C284F9E7-0A53-4BB5-BBDE-1094984809B6}" destId="{B5135219-DB3D-4BF4-BAF8-DA6F63666956}" srcOrd="1" destOrd="0" presId="urn:microsoft.com/office/officeart/2005/8/layout/list1"/>
    <dgm:cxn modelId="{ACA4C7B6-E1EB-4E7F-9F6E-3A7658B7EE16}" srcId="{FF1C0F8D-1D2E-41D4-B21C-464BC481A343}" destId="{13BF9F18-D6EB-449B-AD47-A592950362C9}" srcOrd="3" destOrd="0" parTransId="{F7038C16-1E09-4D7E-8740-FB886A2C35FD}" sibTransId="{06C57AC5-57B3-4023-B3E7-0AB98E3F2BCB}"/>
    <dgm:cxn modelId="{57734BB7-6826-488D-8163-5719D2A9DD6F}" type="presOf" srcId="{37C65B69-D909-4F08-B722-C89A2833065D}" destId="{F3F4501D-0994-4246-8E11-D28CA496FF12}" srcOrd="0" destOrd="1" presId="urn:microsoft.com/office/officeart/2005/8/layout/list1"/>
    <dgm:cxn modelId="{80A829D4-7B93-447F-812C-7F82C2880A95}" srcId="{2EAC1701-B197-4923-BA8F-01314047E814}" destId="{FF1C0F8D-1D2E-41D4-B21C-464BC481A343}" srcOrd="0" destOrd="0" parTransId="{DD3A7570-3C3E-4591-BECC-28F5EB06ABFC}" sibTransId="{B56B2A48-2F2B-4D9D-BD14-3F17D5A939D9}"/>
    <dgm:cxn modelId="{133DF6FB-97C6-4467-89D6-F7F388D3B91C}" srcId="{FF1C0F8D-1D2E-41D4-B21C-464BC481A343}" destId="{37C65B69-D909-4F08-B722-C89A2833065D}" srcOrd="1" destOrd="0" parTransId="{01AF0D20-816E-4832-B34A-5790D8928F22}" sibTransId="{D779E419-7755-495E-8EC1-447660E2C075}"/>
    <dgm:cxn modelId="{99B30EFE-F21F-4A3C-8AB9-C212D08FCA7D}" srcId="{FF1C0F8D-1D2E-41D4-B21C-464BC481A343}" destId="{2BFC4E76-0A48-42FD-8432-4A31A1EF1232}" srcOrd="0" destOrd="0" parTransId="{2BCC3397-DEBA-4426-9950-AAE3FDCA8A9A}" sibTransId="{E63170E9-4F1B-45EC-80E1-ADF9E28A1AA6}"/>
    <dgm:cxn modelId="{ACA9CD86-D7BB-4D84-A8B1-C164EE66442E}" type="presParOf" srcId="{06594244-1B97-4F2D-9060-2D1462C84860}" destId="{8EAC9F3E-D36C-49F5-8B89-5328CA973914}" srcOrd="0" destOrd="0" presId="urn:microsoft.com/office/officeart/2005/8/layout/list1"/>
    <dgm:cxn modelId="{15C61904-F832-4A29-9A7C-417A27263882}" type="presParOf" srcId="{8EAC9F3E-D36C-49F5-8B89-5328CA973914}" destId="{BB6D0EA0-DA9F-482D-AC72-8905C7F365FB}" srcOrd="0" destOrd="0" presId="urn:microsoft.com/office/officeart/2005/8/layout/list1"/>
    <dgm:cxn modelId="{9642987B-39B1-4473-ABF8-A9798A59D14B}" type="presParOf" srcId="{8EAC9F3E-D36C-49F5-8B89-5328CA973914}" destId="{D19DF897-8B8F-456C-881B-32777C2801BD}" srcOrd="1" destOrd="0" presId="urn:microsoft.com/office/officeart/2005/8/layout/list1"/>
    <dgm:cxn modelId="{CAB51B46-8488-40A3-911A-34EDB5154FD5}" type="presParOf" srcId="{06594244-1B97-4F2D-9060-2D1462C84860}" destId="{915144AA-5DD0-48C1-B332-0069C075274B}" srcOrd="1" destOrd="0" presId="urn:microsoft.com/office/officeart/2005/8/layout/list1"/>
    <dgm:cxn modelId="{296161F6-6C9C-4D11-B9B2-07FB1C676DE9}" type="presParOf" srcId="{06594244-1B97-4F2D-9060-2D1462C84860}" destId="{F3F4501D-0994-4246-8E11-D28CA496FF12}" srcOrd="2" destOrd="0" presId="urn:microsoft.com/office/officeart/2005/8/layout/list1"/>
    <dgm:cxn modelId="{BE6EFCF8-3D2F-403A-9E41-1D71144BB3BA}" type="presParOf" srcId="{06594244-1B97-4F2D-9060-2D1462C84860}" destId="{7922B7AB-DCAD-47C2-B124-674D5E97965C}" srcOrd="3" destOrd="0" presId="urn:microsoft.com/office/officeart/2005/8/layout/list1"/>
    <dgm:cxn modelId="{7D7CA965-65E8-4A72-9E09-9FBC28955006}" type="presParOf" srcId="{06594244-1B97-4F2D-9060-2D1462C84860}" destId="{4A9997B2-F3BA-4F4E-888E-78C8F9908573}" srcOrd="4" destOrd="0" presId="urn:microsoft.com/office/officeart/2005/8/layout/list1"/>
    <dgm:cxn modelId="{2C4AA452-612B-49A6-B5C5-63E6945695E7}" type="presParOf" srcId="{4A9997B2-F3BA-4F4E-888E-78C8F9908573}" destId="{428CB69C-0E83-477D-8C1C-3EFC8F728875}" srcOrd="0" destOrd="0" presId="urn:microsoft.com/office/officeart/2005/8/layout/list1"/>
    <dgm:cxn modelId="{14F9C959-FD3C-4823-A5BA-214F61423989}" type="presParOf" srcId="{4A9997B2-F3BA-4F4E-888E-78C8F9908573}" destId="{B5135219-DB3D-4BF4-BAF8-DA6F63666956}" srcOrd="1" destOrd="0" presId="urn:microsoft.com/office/officeart/2005/8/layout/list1"/>
    <dgm:cxn modelId="{40BA5687-E5DA-4C2A-92E0-C917817F5534}" type="presParOf" srcId="{06594244-1B97-4F2D-9060-2D1462C84860}" destId="{609E527B-CD08-4700-AED2-F0E8FCB1FDF1}" srcOrd="5" destOrd="0" presId="urn:microsoft.com/office/officeart/2005/8/layout/list1"/>
    <dgm:cxn modelId="{7098FD77-85CF-47AF-B95B-3F6B2910677B}" type="presParOf" srcId="{06594244-1B97-4F2D-9060-2D1462C84860}" destId="{0C986EC5-81B3-4041-AC29-5EBE50E8717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5D91E3-A7FC-4443-8BDC-E077929AB4A8}"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8213FB5-AE1F-4A8C-A8C0-A0DDA3912218}">
      <dgm:prSet/>
      <dgm:spPr>
        <a:solidFill>
          <a:schemeClr val="accent3"/>
        </a:solidFill>
      </dgm:spPr>
      <dgm:t>
        <a:bodyPr/>
        <a:lstStyle/>
        <a:p>
          <a:r>
            <a:rPr lang="en-US">
              <a:solidFill>
                <a:schemeClr val="tx1"/>
              </a:solidFill>
            </a:rPr>
            <a:t>Implement strategies for building community in class</a:t>
          </a:r>
        </a:p>
      </dgm:t>
    </dgm:pt>
    <dgm:pt modelId="{1D03694E-BA8B-4412-85A2-48AD15AB02D8}" type="parTrans" cxnId="{46BD74B8-8DE5-4E5C-9BAE-0FE049FF49B6}">
      <dgm:prSet/>
      <dgm:spPr/>
      <dgm:t>
        <a:bodyPr/>
        <a:lstStyle/>
        <a:p>
          <a:endParaRPr lang="en-US"/>
        </a:p>
      </dgm:t>
    </dgm:pt>
    <dgm:pt modelId="{2BF842D4-EC7B-42DA-B347-DEC05FAA0FF7}" type="sibTrans" cxnId="{46BD74B8-8DE5-4E5C-9BAE-0FE049FF49B6}">
      <dgm:prSet/>
      <dgm:spPr/>
      <dgm:t>
        <a:bodyPr/>
        <a:lstStyle/>
        <a:p>
          <a:endParaRPr lang="en-US"/>
        </a:p>
      </dgm:t>
    </dgm:pt>
    <dgm:pt modelId="{F9A1E870-C381-4178-8687-236381CDA403}">
      <dgm:prSet/>
      <dgm:spPr>
        <a:solidFill>
          <a:srgbClr val="5CB37C"/>
        </a:solidFill>
      </dgm:spPr>
      <dgm:t>
        <a:bodyPr/>
        <a:lstStyle/>
        <a:p>
          <a:r>
            <a:rPr lang="en-US">
              <a:solidFill>
                <a:schemeClr val="tx1"/>
              </a:solidFill>
            </a:rPr>
            <a:t>Best practices for helping students learn in lab</a:t>
          </a:r>
        </a:p>
      </dgm:t>
    </dgm:pt>
    <dgm:pt modelId="{DFFD0370-6968-43EB-9DBF-021130B051EC}" type="parTrans" cxnId="{E80E8F1B-DCE1-4091-B65D-5233BD2EB917}">
      <dgm:prSet/>
      <dgm:spPr/>
      <dgm:t>
        <a:bodyPr/>
        <a:lstStyle/>
        <a:p>
          <a:endParaRPr lang="en-US"/>
        </a:p>
      </dgm:t>
    </dgm:pt>
    <dgm:pt modelId="{29FD7B8B-081E-4D73-AC6B-F8D2970D1578}" type="sibTrans" cxnId="{E80E8F1B-DCE1-4091-B65D-5233BD2EB917}">
      <dgm:prSet/>
      <dgm:spPr/>
      <dgm:t>
        <a:bodyPr/>
        <a:lstStyle/>
        <a:p>
          <a:endParaRPr lang="en-US"/>
        </a:p>
      </dgm:t>
    </dgm:pt>
    <dgm:pt modelId="{12B98976-43AB-48F3-A73F-8EB11C40C224}">
      <dgm:prSet/>
      <dgm:spPr/>
      <dgm:t>
        <a:bodyPr/>
        <a:lstStyle/>
        <a:p>
          <a:r>
            <a:rPr lang="en-US"/>
            <a:t>Preparing for and Wrapping Up Labs</a:t>
          </a:r>
        </a:p>
      </dgm:t>
    </dgm:pt>
    <dgm:pt modelId="{A02BEEC1-90DC-4B0E-96C4-3DA7B4DAD0BF}" type="parTrans" cxnId="{DC214B7B-6132-48B6-9E85-BCB000648E3B}">
      <dgm:prSet/>
      <dgm:spPr/>
      <dgm:t>
        <a:bodyPr/>
        <a:lstStyle/>
        <a:p>
          <a:endParaRPr lang="en-US"/>
        </a:p>
      </dgm:t>
    </dgm:pt>
    <dgm:pt modelId="{6818620A-C2D1-45D5-91BB-7F1E1A9539F7}" type="sibTrans" cxnId="{DC214B7B-6132-48B6-9E85-BCB000648E3B}">
      <dgm:prSet/>
      <dgm:spPr/>
      <dgm:t>
        <a:bodyPr/>
        <a:lstStyle/>
        <a:p>
          <a:endParaRPr lang="en-US"/>
        </a:p>
      </dgm:t>
    </dgm:pt>
    <dgm:pt modelId="{BB80B673-479D-4FCF-94B4-9924925A98A5}">
      <dgm:prSet/>
      <dgm:spPr>
        <a:solidFill>
          <a:srgbClr val="8064A2"/>
        </a:solidFill>
      </dgm:spPr>
      <dgm:t>
        <a:bodyPr/>
        <a:lstStyle/>
        <a:p>
          <a:r>
            <a:rPr lang="en-US"/>
            <a:t>Know where to go when you need help or to refine pedagogy</a:t>
          </a:r>
        </a:p>
      </dgm:t>
    </dgm:pt>
    <dgm:pt modelId="{6941ADD1-A47B-456F-89F9-A54AAEAAE94B}" type="parTrans" cxnId="{7CE350B7-333B-4FE5-9F20-975438E92D40}">
      <dgm:prSet/>
      <dgm:spPr/>
      <dgm:t>
        <a:bodyPr/>
        <a:lstStyle/>
        <a:p>
          <a:endParaRPr lang="en-US"/>
        </a:p>
      </dgm:t>
    </dgm:pt>
    <dgm:pt modelId="{16646CF9-B00A-40B9-A936-0457A2EE6E35}" type="sibTrans" cxnId="{7CE350B7-333B-4FE5-9F20-975438E92D40}">
      <dgm:prSet/>
      <dgm:spPr/>
      <dgm:t>
        <a:bodyPr/>
        <a:lstStyle/>
        <a:p>
          <a:endParaRPr lang="en-US"/>
        </a:p>
      </dgm:t>
    </dgm:pt>
    <dgm:pt modelId="{2F42789E-5473-42A9-B795-473F423A3504}" type="pres">
      <dgm:prSet presAssocID="{4B5D91E3-A7FC-4443-8BDC-E077929AB4A8}" presName="linear" presStyleCnt="0">
        <dgm:presLayoutVars>
          <dgm:animLvl val="lvl"/>
          <dgm:resizeHandles val="exact"/>
        </dgm:presLayoutVars>
      </dgm:prSet>
      <dgm:spPr/>
    </dgm:pt>
    <dgm:pt modelId="{DC9D9795-3D55-47C9-96C9-76B650AD2805}" type="pres">
      <dgm:prSet presAssocID="{88213FB5-AE1F-4A8C-A8C0-A0DDA3912218}" presName="parentText" presStyleLbl="node1" presStyleIdx="0" presStyleCnt="4">
        <dgm:presLayoutVars>
          <dgm:chMax val="0"/>
          <dgm:bulletEnabled val="1"/>
        </dgm:presLayoutVars>
      </dgm:prSet>
      <dgm:spPr/>
    </dgm:pt>
    <dgm:pt modelId="{3EAB421D-9951-4509-9F68-6EB9D9A23335}" type="pres">
      <dgm:prSet presAssocID="{2BF842D4-EC7B-42DA-B347-DEC05FAA0FF7}" presName="spacer" presStyleCnt="0"/>
      <dgm:spPr/>
    </dgm:pt>
    <dgm:pt modelId="{D8E742EC-D5A3-406F-BDD9-7B03665D55DD}" type="pres">
      <dgm:prSet presAssocID="{F9A1E870-C381-4178-8687-236381CDA403}" presName="parentText" presStyleLbl="node1" presStyleIdx="1" presStyleCnt="4">
        <dgm:presLayoutVars>
          <dgm:chMax val="0"/>
          <dgm:bulletEnabled val="1"/>
        </dgm:presLayoutVars>
      </dgm:prSet>
      <dgm:spPr/>
    </dgm:pt>
    <dgm:pt modelId="{15CD3495-53FA-466E-B9AE-CC8ECEBC6383}" type="pres">
      <dgm:prSet presAssocID="{29FD7B8B-081E-4D73-AC6B-F8D2970D1578}" presName="spacer" presStyleCnt="0"/>
      <dgm:spPr/>
    </dgm:pt>
    <dgm:pt modelId="{29727816-3292-4A54-9D56-CE38D56A779F}" type="pres">
      <dgm:prSet presAssocID="{12B98976-43AB-48F3-A73F-8EB11C40C224}" presName="parentText" presStyleLbl="node1" presStyleIdx="2" presStyleCnt="4">
        <dgm:presLayoutVars>
          <dgm:chMax val="0"/>
          <dgm:bulletEnabled val="1"/>
        </dgm:presLayoutVars>
      </dgm:prSet>
      <dgm:spPr/>
    </dgm:pt>
    <dgm:pt modelId="{8D05A416-C3AB-47D0-8AD6-83CFDCB76227}" type="pres">
      <dgm:prSet presAssocID="{6818620A-C2D1-45D5-91BB-7F1E1A9539F7}" presName="spacer" presStyleCnt="0"/>
      <dgm:spPr/>
    </dgm:pt>
    <dgm:pt modelId="{E7FCA325-0444-4143-8412-C51B82265E7D}" type="pres">
      <dgm:prSet presAssocID="{BB80B673-479D-4FCF-94B4-9924925A98A5}" presName="parentText" presStyleLbl="node1" presStyleIdx="3" presStyleCnt="4">
        <dgm:presLayoutVars>
          <dgm:chMax val="0"/>
          <dgm:bulletEnabled val="1"/>
        </dgm:presLayoutVars>
      </dgm:prSet>
      <dgm:spPr/>
    </dgm:pt>
  </dgm:ptLst>
  <dgm:cxnLst>
    <dgm:cxn modelId="{E80E8F1B-DCE1-4091-B65D-5233BD2EB917}" srcId="{4B5D91E3-A7FC-4443-8BDC-E077929AB4A8}" destId="{F9A1E870-C381-4178-8687-236381CDA403}" srcOrd="1" destOrd="0" parTransId="{DFFD0370-6968-43EB-9DBF-021130B051EC}" sibTransId="{29FD7B8B-081E-4D73-AC6B-F8D2970D1578}"/>
    <dgm:cxn modelId="{C67C742C-A580-4594-B5D1-CBBAC52644C6}" type="presOf" srcId="{12B98976-43AB-48F3-A73F-8EB11C40C224}" destId="{29727816-3292-4A54-9D56-CE38D56A779F}" srcOrd="0" destOrd="0" presId="urn:microsoft.com/office/officeart/2005/8/layout/vList2"/>
    <dgm:cxn modelId="{DC214B7B-6132-48B6-9E85-BCB000648E3B}" srcId="{4B5D91E3-A7FC-4443-8BDC-E077929AB4A8}" destId="{12B98976-43AB-48F3-A73F-8EB11C40C224}" srcOrd="2" destOrd="0" parTransId="{A02BEEC1-90DC-4B0E-96C4-3DA7B4DAD0BF}" sibTransId="{6818620A-C2D1-45D5-91BB-7F1E1A9539F7}"/>
    <dgm:cxn modelId="{84515980-AC8D-470F-AE60-0CC86FC33721}" type="presOf" srcId="{BB80B673-479D-4FCF-94B4-9924925A98A5}" destId="{E7FCA325-0444-4143-8412-C51B82265E7D}" srcOrd="0" destOrd="0" presId="urn:microsoft.com/office/officeart/2005/8/layout/vList2"/>
    <dgm:cxn modelId="{02F7C28A-753A-4CD7-8C1E-AC29FF399D82}" type="presOf" srcId="{4B5D91E3-A7FC-4443-8BDC-E077929AB4A8}" destId="{2F42789E-5473-42A9-B795-473F423A3504}" srcOrd="0" destOrd="0" presId="urn:microsoft.com/office/officeart/2005/8/layout/vList2"/>
    <dgm:cxn modelId="{B5C41D92-BFEA-4936-9C11-8C33BDE893CC}" type="presOf" srcId="{F9A1E870-C381-4178-8687-236381CDA403}" destId="{D8E742EC-D5A3-406F-BDD9-7B03665D55DD}" srcOrd="0" destOrd="0" presId="urn:microsoft.com/office/officeart/2005/8/layout/vList2"/>
    <dgm:cxn modelId="{8A4C6194-5F81-438F-B1A1-D17A4E1C0880}" type="presOf" srcId="{88213FB5-AE1F-4A8C-A8C0-A0DDA3912218}" destId="{DC9D9795-3D55-47C9-96C9-76B650AD2805}" srcOrd="0" destOrd="0" presId="urn:microsoft.com/office/officeart/2005/8/layout/vList2"/>
    <dgm:cxn modelId="{7CE350B7-333B-4FE5-9F20-975438E92D40}" srcId="{4B5D91E3-A7FC-4443-8BDC-E077929AB4A8}" destId="{BB80B673-479D-4FCF-94B4-9924925A98A5}" srcOrd="3" destOrd="0" parTransId="{6941ADD1-A47B-456F-89F9-A54AAEAAE94B}" sibTransId="{16646CF9-B00A-40B9-A936-0457A2EE6E35}"/>
    <dgm:cxn modelId="{46BD74B8-8DE5-4E5C-9BAE-0FE049FF49B6}" srcId="{4B5D91E3-A7FC-4443-8BDC-E077929AB4A8}" destId="{88213FB5-AE1F-4A8C-A8C0-A0DDA3912218}" srcOrd="0" destOrd="0" parTransId="{1D03694E-BA8B-4412-85A2-48AD15AB02D8}" sibTransId="{2BF842D4-EC7B-42DA-B347-DEC05FAA0FF7}"/>
    <dgm:cxn modelId="{F1F3938E-3002-479F-AC90-427003227CB5}" type="presParOf" srcId="{2F42789E-5473-42A9-B795-473F423A3504}" destId="{DC9D9795-3D55-47C9-96C9-76B650AD2805}" srcOrd="0" destOrd="0" presId="urn:microsoft.com/office/officeart/2005/8/layout/vList2"/>
    <dgm:cxn modelId="{29570E75-BD63-46BA-8548-D35A65CBF362}" type="presParOf" srcId="{2F42789E-5473-42A9-B795-473F423A3504}" destId="{3EAB421D-9951-4509-9F68-6EB9D9A23335}" srcOrd="1" destOrd="0" presId="urn:microsoft.com/office/officeart/2005/8/layout/vList2"/>
    <dgm:cxn modelId="{5B536603-E9EF-4A81-8667-9F780BF76995}" type="presParOf" srcId="{2F42789E-5473-42A9-B795-473F423A3504}" destId="{D8E742EC-D5A3-406F-BDD9-7B03665D55DD}" srcOrd="2" destOrd="0" presId="urn:microsoft.com/office/officeart/2005/8/layout/vList2"/>
    <dgm:cxn modelId="{F693031E-76AC-4F8E-83FF-05E084FAA336}" type="presParOf" srcId="{2F42789E-5473-42A9-B795-473F423A3504}" destId="{15CD3495-53FA-466E-B9AE-CC8ECEBC6383}" srcOrd="3" destOrd="0" presId="urn:microsoft.com/office/officeart/2005/8/layout/vList2"/>
    <dgm:cxn modelId="{4AC89FCD-1ECD-47D8-B76A-F0E733441198}" type="presParOf" srcId="{2F42789E-5473-42A9-B795-473F423A3504}" destId="{29727816-3292-4A54-9D56-CE38D56A779F}" srcOrd="4" destOrd="0" presId="urn:microsoft.com/office/officeart/2005/8/layout/vList2"/>
    <dgm:cxn modelId="{2CE8A342-26BE-4916-B3CA-8B1CCCFD1BFA}" type="presParOf" srcId="{2F42789E-5473-42A9-B795-473F423A3504}" destId="{8D05A416-C3AB-47D0-8AD6-83CFDCB76227}" srcOrd="5" destOrd="0" presId="urn:microsoft.com/office/officeart/2005/8/layout/vList2"/>
    <dgm:cxn modelId="{FD8C77E6-D70D-4468-AA4E-2CF185EC6687}" type="presParOf" srcId="{2F42789E-5473-42A9-B795-473F423A3504}" destId="{E7FCA325-0444-4143-8412-C51B82265E7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137D4D-FBF9-4C30-8749-A105EF1904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DFE38C-5774-45B9-AE1B-33C9010441ED}">
      <dgm:prSet/>
      <dgm:spPr>
        <a:solidFill>
          <a:schemeClr val="accent6"/>
        </a:solidFill>
      </dgm:spPr>
      <dgm:t>
        <a:bodyPr/>
        <a:lstStyle/>
        <a:p>
          <a:pPr algn="ctr"/>
          <a:endParaRPr lang="en-US"/>
        </a:p>
      </dgm:t>
    </dgm:pt>
    <dgm:pt modelId="{DFB54BBD-154C-49D0-A01E-7E024C52C0F0}" type="parTrans" cxnId="{15A641BE-FE69-4BEA-A49C-1ADB5F06DD8A}">
      <dgm:prSet/>
      <dgm:spPr/>
      <dgm:t>
        <a:bodyPr/>
        <a:lstStyle/>
        <a:p>
          <a:endParaRPr lang="en-US"/>
        </a:p>
      </dgm:t>
    </dgm:pt>
    <dgm:pt modelId="{371B9A31-18C9-4D40-A5D9-2519028EA555}" type="sibTrans" cxnId="{15A641BE-FE69-4BEA-A49C-1ADB5F06DD8A}">
      <dgm:prSet/>
      <dgm:spPr/>
      <dgm:t>
        <a:bodyPr/>
        <a:lstStyle/>
        <a:p>
          <a:endParaRPr lang="en-US"/>
        </a:p>
      </dgm:t>
    </dgm:pt>
    <dgm:pt modelId="{695518CF-9C70-4566-9C8E-2523F600F463}" type="pres">
      <dgm:prSet presAssocID="{A0137D4D-FBF9-4C30-8749-A105EF190444}" presName="linear" presStyleCnt="0">
        <dgm:presLayoutVars>
          <dgm:animLvl val="lvl"/>
          <dgm:resizeHandles val="exact"/>
        </dgm:presLayoutVars>
      </dgm:prSet>
      <dgm:spPr/>
    </dgm:pt>
    <dgm:pt modelId="{BCE89FC5-7986-4D98-A09F-206B1688916C}" type="pres">
      <dgm:prSet presAssocID="{A6DFE38C-5774-45B9-AE1B-33C9010441ED}" presName="parentText" presStyleLbl="node1" presStyleIdx="0" presStyleCnt="1">
        <dgm:presLayoutVars>
          <dgm:chMax val="0"/>
          <dgm:bulletEnabled val="1"/>
        </dgm:presLayoutVars>
      </dgm:prSet>
      <dgm:spPr/>
    </dgm:pt>
  </dgm:ptLst>
  <dgm:cxnLst>
    <dgm:cxn modelId="{F2A71F24-BE39-4D9F-B6A2-26FA51406B16}" type="presOf" srcId="{A0137D4D-FBF9-4C30-8749-A105EF190444}" destId="{695518CF-9C70-4566-9C8E-2523F600F463}" srcOrd="0" destOrd="0" presId="urn:microsoft.com/office/officeart/2005/8/layout/vList2"/>
    <dgm:cxn modelId="{4BECE192-6EBF-41EA-BA4A-D1A823A8CDB9}" type="presOf" srcId="{A6DFE38C-5774-45B9-AE1B-33C9010441ED}" destId="{BCE89FC5-7986-4D98-A09F-206B1688916C}" srcOrd="0" destOrd="0" presId="urn:microsoft.com/office/officeart/2005/8/layout/vList2"/>
    <dgm:cxn modelId="{15A641BE-FE69-4BEA-A49C-1ADB5F06DD8A}" srcId="{A0137D4D-FBF9-4C30-8749-A105EF190444}" destId="{A6DFE38C-5774-45B9-AE1B-33C9010441ED}" srcOrd="0" destOrd="0" parTransId="{DFB54BBD-154C-49D0-A01E-7E024C52C0F0}" sibTransId="{371B9A31-18C9-4D40-A5D9-2519028EA555}"/>
    <dgm:cxn modelId="{E0F62DE7-1AA0-4F73-8163-935632FB7B1A}" type="presParOf" srcId="{695518CF-9C70-4566-9C8E-2523F600F463}" destId="{BCE89FC5-7986-4D98-A09F-206B1688916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7B7C81-7141-4AD1-AA79-127B08E6C7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A72BB7-AF7C-4E73-A54E-EA7A14435FA2}">
      <dgm:prSet custT="1"/>
      <dgm:spPr>
        <a:solidFill>
          <a:schemeClr val="accent6"/>
        </a:solidFill>
      </dgm:spPr>
      <dgm:t>
        <a:bodyPr/>
        <a:lstStyle/>
        <a:p>
          <a:pPr algn="ctr"/>
          <a:r>
            <a:rPr lang="en-US" sz="3600" b="0" i="0" baseline="0">
              <a:solidFill>
                <a:schemeClr val="tx1"/>
              </a:solidFill>
            </a:rPr>
            <a:t>Are these skills innate or can they be developed?</a:t>
          </a:r>
          <a:endParaRPr lang="en-US" sz="3600">
            <a:solidFill>
              <a:schemeClr val="tx1"/>
            </a:solidFill>
          </a:endParaRPr>
        </a:p>
      </dgm:t>
    </dgm:pt>
    <dgm:pt modelId="{A09CAEEF-34A7-42A4-9456-10A70DFE1265}" type="parTrans" cxnId="{C6FC9724-67A3-4ACC-B092-FE13AF2EAFF6}">
      <dgm:prSet/>
      <dgm:spPr/>
      <dgm:t>
        <a:bodyPr/>
        <a:lstStyle/>
        <a:p>
          <a:endParaRPr lang="en-US"/>
        </a:p>
      </dgm:t>
    </dgm:pt>
    <dgm:pt modelId="{8F87417D-0D91-41FE-B227-345AC616925D}" type="sibTrans" cxnId="{C6FC9724-67A3-4ACC-B092-FE13AF2EAFF6}">
      <dgm:prSet/>
      <dgm:spPr/>
      <dgm:t>
        <a:bodyPr/>
        <a:lstStyle/>
        <a:p>
          <a:endParaRPr lang="en-US"/>
        </a:p>
      </dgm:t>
    </dgm:pt>
    <dgm:pt modelId="{69A3EB65-1B36-4A0A-9DE4-C50F02CE45ED}" type="pres">
      <dgm:prSet presAssocID="{917B7C81-7141-4AD1-AA79-127B08E6C7AC}" presName="linear" presStyleCnt="0">
        <dgm:presLayoutVars>
          <dgm:animLvl val="lvl"/>
          <dgm:resizeHandles val="exact"/>
        </dgm:presLayoutVars>
      </dgm:prSet>
      <dgm:spPr/>
    </dgm:pt>
    <dgm:pt modelId="{F81E22DD-7189-4A03-86B6-DAABF5042E12}" type="pres">
      <dgm:prSet presAssocID="{84A72BB7-AF7C-4E73-A54E-EA7A14435FA2}" presName="parentText" presStyleLbl="node1" presStyleIdx="0" presStyleCnt="1" custScaleY="152782">
        <dgm:presLayoutVars>
          <dgm:chMax val="0"/>
          <dgm:bulletEnabled val="1"/>
        </dgm:presLayoutVars>
      </dgm:prSet>
      <dgm:spPr/>
    </dgm:pt>
  </dgm:ptLst>
  <dgm:cxnLst>
    <dgm:cxn modelId="{2986C111-34E9-4811-B6EC-6A3A96D1B8DD}" type="presOf" srcId="{917B7C81-7141-4AD1-AA79-127B08E6C7AC}" destId="{69A3EB65-1B36-4A0A-9DE4-C50F02CE45ED}" srcOrd="0" destOrd="0" presId="urn:microsoft.com/office/officeart/2005/8/layout/vList2"/>
    <dgm:cxn modelId="{C6FC9724-67A3-4ACC-B092-FE13AF2EAFF6}" srcId="{917B7C81-7141-4AD1-AA79-127B08E6C7AC}" destId="{84A72BB7-AF7C-4E73-A54E-EA7A14435FA2}" srcOrd="0" destOrd="0" parTransId="{A09CAEEF-34A7-42A4-9456-10A70DFE1265}" sibTransId="{8F87417D-0D91-41FE-B227-345AC616925D}"/>
    <dgm:cxn modelId="{FAA7B792-D348-4055-BC7A-D3C5B8D82598}" type="presOf" srcId="{84A72BB7-AF7C-4E73-A54E-EA7A14435FA2}" destId="{F81E22DD-7189-4A03-86B6-DAABF5042E12}" srcOrd="0" destOrd="0" presId="urn:microsoft.com/office/officeart/2005/8/layout/vList2"/>
    <dgm:cxn modelId="{791D1A00-134F-46A6-A236-09A2B5B8E178}" type="presParOf" srcId="{69A3EB65-1B36-4A0A-9DE4-C50F02CE45ED}" destId="{F81E22DD-7189-4A03-86B6-DAABF5042E12}"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992585-2287-4DAC-9838-5453218C1978}"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A21476EE-A498-4A22-A6A7-E8BE9B0AB08B}">
      <dgm:prSet phldrT="[Text]" custT="1"/>
      <dgm:spPr/>
      <dgm:t>
        <a:bodyPr/>
        <a:lstStyle/>
        <a:p>
          <a:r>
            <a:rPr lang="en-US" sz="3200"/>
            <a:t>Professional</a:t>
          </a:r>
        </a:p>
      </dgm:t>
    </dgm:pt>
    <dgm:pt modelId="{5D242E55-A76D-417D-8E23-6A7D7FE33024}" type="parTrans" cxnId="{AE9C2EB2-595E-4FE0-8859-A4C0B30AE2C3}">
      <dgm:prSet/>
      <dgm:spPr/>
      <dgm:t>
        <a:bodyPr/>
        <a:lstStyle/>
        <a:p>
          <a:endParaRPr lang="en-US"/>
        </a:p>
      </dgm:t>
    </dgm:pt>
    <dgm:pt modelId="{344A56C7-720E-41B8-B1BD-E4681AF79D82}" type="sibTrans" cxnId="{AE9C2EB2-595E-4FE0-8859-A4C0B30AE2C3}">
      <dgm:prSet/>
      <dgm:spPr/>
      <dgm:t>
        <a:bodyPr/>
        <a:lstStyle/>
        <a:p>
          <a:endParaRPr lang="en-US"/>
        </a:p>
      </dgm:t>
    </dgm:pt>
    <dgm:pt modelId="{DA113C9A-C055-403F-A899-D4CED6977311}">
      <dgm:prSet phldrT="[Text]" custT="1"/>
      <dgm:spPr/>
      <dgm:t>
        <a:bodyPr/>
        <a:lstStyle/>
        <a:p>
          <a:r>
            <a:rPr lang="en-US" sz="3200"/>
            <a:t>Engaged</a:t>
          </a:r>
        </a:p>
      </dgm:t>
    </dgm:pt>
    <dgm:pt modelId="{5C702C6D-C534-4D13-AC65-1FA431D13405}" type="parTrans" cxnId="{9D90F295-DA49-423A-926F-AD51B8F07EE8}">
      <dgm:prSet/>
      <dgm:spPr/>
      <dgm:t>
        <a:bodyPr/>
        <a:lstStyle/>
        <a:p>
          <a:endParaRPr lang="en-US"/>
        </a:p>
      </dgm:t>
    </dgm:pt>
    <dgm:pt modelId="{DDE66172-8B76-4863-A16B-03FD7EADDB3D}" type="sibTrans" cxnId="{9D90F295-DA49-423A-926F-AD51B8F07EE8}">
      <dgm:prSet/>
      <dgm:spPr/>
      <dgm:t>
        <a:bodyPr/>
        <a:lstStyle/>
        <a:p>
          <a:endParaRPr lang="en-US"/>
        </a:p>
      </dgm:t>
    </dgm:pt>
    <dgm:pt modelId="{C0D3FF89-E7EE-410E-9018-1BB3929B04D5}">
      <dgm:prSet phldrT="[Text]" custT="1"/>
      <dgm:spPr/>
      <dgm:t>
        <a:bodyPr/>
        <a:lstStyle/>
        <a:p>
          <a:r>
            <a:rPr lang="en-US" sz="3200"/>
            <a:t>Research-informed</a:t>
          </a:r>
        </a:p>
      </dgm:t>
    </dgm:pt>
    <dgm:pt modelId="{F1AC02CD-E97C-48FE-847A-B0DADC88744C}" type="parTrans" cxnId="{3C87CD67-BAF2-4DE4-A50F-8D8EDCC95DF0}">
      <dgm:prSet/>
      <dgm:spPr/>
      <dgm:t>
        <a:bodyPr/>
        <a:lstStyle/>
        <a:p>
          <a:endParaRPr lang="en-US"/>
        </a:p>
      </dgm:t>
    </dgm:pt>
    <dgm:pt modelId="{0EC50A34-DC94-4239-9BFA-ED158FE28A89}" type="sibTrans" cxnId="{3C87CD67-BAF2-4DE4-A50F-8D8EDCC95DF0}">
      <dgm:prSet/>
      <dgm:spPr/>
      <dgm:t>
        <a:bodyPr/>
        <a:lstStyle/>
        <a:p>
          <a:endParaRPr lang="en-US"/>
        </a:p>
      </dgm:t>
    </dgm:pt>
    <dgm:pt modelId="{4932BF9A-6D3D-42AF-96B9-697B0163B0ED}">
      <dgm:prSet phldrT="[Text]"/>
      <dgm:spPr/>
      <dgm:t>
        <a:bodyPr/>
        <a:lstStyle/>
        <a:p>
          <a:r>
            <a:rPr lang="en-US"/>
            <a:t>Every student belongs and is valued</a:t>
          </a:r>
        </a:p>
      </dgm:t>
    </dgm:pt>
    <dgm:pt modelId="{2AD8F8CF-D5EB-4BC7-B6DA-6CC4F76DED47}" type="parTrans" cxnId="{C0E1F851-797A-48FB-89D6-C92D51E8C7AB}">
      <dgm:prSet/>
      <dgm:spPr/>
      <dgm:t>
        <a:bodyPr/>
        <a:lstStyle/>
        <a:p>
          <a:endParaRPr lang="en-US"/>
        </a:p>
      </dgm:t>
    </dgm:pt>
    <dgm:pt modelId="{11B6CEF6-43B4-4524-A050-F40C3B876B18}" type="sibTrans" cxnId="{C0E1F851-797A-48FB-89D6-C92D51E8C7AB}">
      <dgm:prSet/>
      <dgm:spPr/>
      <dgm:t>
        <a:bodyPr/>
        <a:lstStyle/>
        <a:p>
          <a:endParaRPr lang="en-US"/>
        </a:p>
      </dgm:t>
    </dgm:pt>
    <dgm:pt modelId="{DB6D2895-44DB-4871-A25D-2CEC04775290}">
      <dgm:prSet phldrT="[Text]"/>
      <dgm:spPr/>
      <dgm:t>
        <a:bodyPr/>
        <a:lstStyle/>
        <a:p>
          <a:r>
            <a:rPr lang="en-US"/>
            <a:t>Instructors always work to improve</a:t>
          </a:r>
        </a:p>
      </dgm:t>
    </dgm:pt>
    <dgm:pt modelId="{95AA0969-4083-4D68-BFEB-4EA2544A8C68}" type="parTrans" cxnId="{DA4CF84C-754F-4CD7-A86B-8D55056FBB67}">
      <dgm:prSet/>
      <dgm:spPr/>
      <dgm:t>
        <a:bodyPr/>
        <a:lstStyle/>
        <a:p>
          <a:endParaRPr lang="en-US"/>
        </a:p>
      </dgm:t>
    </dgm:pt>
    <dgm:pt modelId="{3C892740-C29B-4875-B858-139C39DF8E47}" type="sibTrans" cxnId="{DA4CF84C-754F-4CD7-A86B-8D55056FBB67}">
      <dgm:prSet/>
      <dgm:spPr/>
      <dgm:t>
        <a:bodyPr/>
        <a:lstStyle/>
        <a:p>
          <a:endParaRPr lang="en-US"/>
        </a:p>
      </dgm:t>
    </dgm:pt>
    <dgm:pt modelId="{B59D7D97-5B13-460A-9369-2603BBE8DAE8}">
      <dgm:prSet phldrT="[Text]"/>
      <dgm:spPr/>
      <dgm:t>
        <a:bodyPr/>
        <a:lstStyle/>
        <a:p>
          <a:r>
            <a:rPr lang="en-US"/>
            <a:t>Evidence-based teaching strategies</a:t>
          </a:r>
        </a:p>
      </dgm:t>
    </dgm:pt>
    <dgm:pt modelId="{9080AD4D-8AE3-4598-9194-0F6681A0973D}" type="parTrans" cxnId="{05E1F782-021B-45C0-AFEA-D07C7A10AEC1}">
      <dgm:prSet/>
      <dgm:spPr/>
      <dgm:t>
        <a:bodyPr/>
        <a:lstStyle/>
        <a:p>
          <a:endParaRPr lang="en-US"/>
        </a:p>
      </dgm:t>
    </dgm:pt>
    <dgm:pt modelId="{E3E3B6B7-E773-4594-89C4-A2ABE4FA60C2}" type="sibTrans" cxnId="{05E1F782-021B-45C0-AFEA-D07C7A10AEC1}">
      <dgm:prSet/>
      <dgm:spPr/>
      <dgm:t>
        <a:bodyPr/>
        <a:lstStyle/>
        <a:p>
          <a:endParaRPr lang="en-US"/>
        </a:p>
      </dgm:t>
    </dgm:pt>
    <dgm:pt modelId="{1C959D65-4476-439E-BAF0-FB136AB2A52B}">
      <dgm:prSet phldrT="[Text]"/>
      <dgm:spPr/>
      <dgm:t>
        <a:bodyPr/>
        <a:lstStyle/>
        <a:p>
          <a:r>
            <a:rPr lang="en-US"/>
            <a:t>Bring research methods and content into class</a:t>
          </a:r>
        </a:p>
      </dgm:t>
    </dgm:pt>
    <dgm:pt modelId="{8A3BF858-F53C-4AC8-9529-9B1DFB59D269}" type="parTrans" cxnId="{1925E722-0F27-48D4-9DDB-551A04DBE4A2}">
      <dgm:prSet/>
      <dgm:spPr/>
      <dgm:t>
        <a:bodyPr/>
        <a:lstStyle/>
        <a:p>
          <a:endParaRPr lang="en-US"/>
        </a:p>
      </dgm:t>
    </dgm:pt>
    <dgm:pt modelId="{A3F8CBEF-5B39-4FFA-840C-A220F9BE4DB4}" type="sibTrans" cxnId="{1925E722-0F27-48D4-9DDB-551A04DBE4A2}">
      <dgm:prSet/>
      <dgm:spPr/>
      <dgm:t>
        <a:bodyPr/>
        <a:lstStyle/>
        <a:p>
          <a:endParaRPr lang="en-US"/>
        </a:p>
      </dgm:t>
    </dgm:pt>
    <dgm:pt modelId="{5D881082-C915-442D-BECE-318850A7A67B}">
      <dgm:prSet phldrT="[Text]" custT="1"/>
      <dgm:spPr/>
      <dgm:t>
        <a:bodyPr/>
        <a:lstStyle/>
        <a:p>
          <a:r>
            <a:rPr lang="en-US" sz="3200"/>
            <a:t>Inclusive</a:t>
          </a:r>
        </a:p>
      </dgm:t>
    </dgm:pt>
    <dgm:pt modelId="{0CCDCDAA-C4ED-4B00-B11C-FD150AA93F78}" type="parTrans" cxnId="{1E7BFD41-762C-4F03-846F-034759EF0BBD}">
      <dgm:prSet/>
      <dgm:spPr/>
      <dgm:t>
        <a:bodyPr/>
        <a:lstStyle/>
        <a:p>
          <a:endParaRPr lang="en-US"/>
        </a:p>
      </dgm:t>
    </dgm:pt>
    <dgm:pt modelId="{9CA49B2F-38D6-4106-A4E5-F2E2FA8E125C}" type="sibTrans" cxnId="{1E7BFD41-762C-4F03-846F-034759EF0BBD}">
      <dgm:prSet/>
      <dgm:spPr/>
      <dgm:t>
        <a:bodyPr/>
        <a:lstStyle/>
        <a:p>
          <a:endParaRPr lang="en-US"/>
        </a:p>
      </dgm:t>
    </dgm:pt>
    <dgm:pt modelId="{078A7EC4-857A-402C-81BB-F9E785789DDB}">
      <dgm:prSet phldrT="[Text]"/>
      <dgm:spPr/>
      <dgm:t>
        <a:bodyPr/>
        <a:lstStyle/>
        <a:p>
          <a:r>
            <a:rPr lang="en-US"/>
            <a:t>Basic practices necessary for a high-quality course</a:t>
          </a:r>
        </a:p>
      </dgm:t>
    </dgm:pt>
    <dgm:pt modelId="{22DDD3FA-D5E8-4C27-A092-2D08B6C4F7C0}" type="parTrans" cxnId="{57497260-D96D-45C9-A973-FEEFDABCA498}">
      <dgm:prSet/>
      <dgm:spPr/>
      <dgm:t>
        <a:bodyPr/>
        <a:lstStyle/>
        <a:p>
          <a:endParaRPr lang="en-US"/>
        </a:p>
      </dgm:t>
    </dgm:pt>
    <dgm:pt modelId="{23C57F25-E272-4F85-9478-D98602CC50A7}" type="sibTrans" cxnId="{57497260-D96D-45C9-A973-FEEFDABCA498}">
      <dgm:prSet/>
      <dgm:spPr/>
      <dgm:t>
        <a:bodyPr/>
        <a:lstStyle/>
        <a:p>
          <a:endParaRPr lang="en-US"/>
        </a:p>
      </dgm:t>
    </dgm:pt>
    <dgm:pt modelId="{46755A34-DE20-48B9-9307-A43ACEA80181}" type="pres">
      <dgm:prSet presAssocID="{33992585-2287-4DAC-9838-5453218C1978}" presName="linear" presStyleCnt="0">
        <dgm:presLayoutVars>
          <dgm:dir/>
          <dgm:animLvl val="lvl"/>
          <dgm:resizeHandles val="exact"/>
        </dgm:presLayoutVars>
      </dgm:prSet>
      <dgm:spPr/>
    </dgm:pt>
    <dgm:pt modelId="{EDDF3DC7-3804-4C6F-9055-6868C10928FE}" type="pres">
      <dgm:prSet presAssocID="{A21476EE-A498-4A22-A6A7-E8BE9B0AB08B}" presName="parentLin" presStyleCnt="0"/>
      <dgm:spPr/>
    </dgm:pt>
    <dgm:pt modelId="{1B247FCF-DEC8-431B-9594-B70791C61407}" type="pres">
      <dgm:prSet presAssocID="{A21476EE-A498-4A22-A6A7-E8BE9B0AB08B}" presName="parentLeftMargin" presStyleLbl="node1" presStyleIdx="0" presStyleCnt="4"/>
      <dgm:spPr/>
    </dgm:pt>
    <dgm:pt modelId="{B0651D59-C710-4DED-A1F6-7527A5119CDC}" type="pres">
      <dgm:prSet presAssocID="{A21476EE-A498-4A22-A6A7-E8BE9B0AB08B}" presName="parentText" presStyleLbl="node1" presStyleIdx="0" presStyleCnt="4">
        <dgm:presLayoutVars>
          <dgm:chMax val="0"/>
          <dgm:bulletEnabled val="1"/>
        </dgm:presLayoutVars>
      </dgm:prSet>
      <dgm:spPr/>
    </dgm:pt>
    <dgm:pt modelId="{6A658010-BF7C-4341-8ED8-D1219DA6087A}" type="pres">
      <dgm:prSet presAssocID="{A21476EE-A498-4A22-A6A7-E8BE9B0AB08B}" presName="negativeSpace" presStyleCnt="0"/>
      <dgm:spPr/>
    </dgm:pt>
    <dgm:pt modelId="{03B2978E-E044-4CF5-91CE-727A2BB43C8B}" type="pres">
      <dgm:prSet presAssocID="{A21476EE-A498-4A22-A6A7-E8BE9B0AB08B}" presName="childText" presStyleLbl="conFgAcc1" presStyleIdx="0" presStyleCnt="4">
        <dgm:presLayoutVars>
          <dgm:bulletEnabled val="1"/>
        </dgm:presLayoutVars>
      </dgm:prSet>
      <dgm:spPr/>
    </dgm:pt>
    <dgm:pt modelId="{FD8D7D62-5EA6-460C-8DB4-1AF490382318}" type="pres">
      <dgm:prSet presAssocID="{344A56C7-720E-41B8-B1BD-E4681AF79D82}" presName="spaceBetweenRectangles" presStyleCnt="0"/>
      <dgm:spPr/>
    </dgm:pt>
    <dgm:pt modelId="{24888969-6BBE-4A1C-8BB8-C81593DFE1A6}" type="pres">
      <dgm:prSet presAssocID="{5D881082-C915-442D-BECE-318850A7A67B}" presName="parentLin" presStyleCnt="0"/>
      <dgm:spPr/>
    </dgm:pt>
    <dgm:pt modelId="{80C2960D-BC56-4A5B-882F-5D706DE5877B}" type="pres">
      <dgm:prSet presAssocID="{5D881082-C915-442D-BECE-318850A7A67B}" presName="parentLeftMargin" presStyleLbl="node1" presStyleIdx="0" presStyleCnt="4"/>
      <dgm:spPr/>
    </dgm:pt>
    <dgm:pt modelId="{79CAE8D4-9968-41C1-8EA4-0EA9B6A1F6D3}" type="pres">
      <dgm:prSet presAssocID="{5D881082-C915-442D-BECE-318850A7A67B}" presName="parentText" presStyleLbl="node1" presStyleIdx="1" presStyleCnt="4">
        <dgm:presLayoutVars>
          <dgm:chMax val="0"/>
          <dgm:bulletEnabled val="1"/>
        </dgm:presLayoutVars>
      </dgm:prSet>
      <dgm:spPr/>
    </dgm:pt>
    <dgm:pt modelId="{08095996-D476-419C-AB83-F7126A5FF6C2}" type="pres">
      <dgm:prSet presAssocID="{5D881082-C915-442D-BECE-318850A7A67B}" presName="negativeSpace" presStyleCnt="0"/>
      <dgm:spPr/>
    </dgm:pt>
    <dgm:pt modelId="{C09B0D6D-6AB5-49A7-8C89-A7BF09770D1B}" type="pres">
      <dgm:prSet presAssocID="{5D881082-C915-442D-BECE-318850A7A67B}" presName="childText" presStyleLbl="conFgAcc1" presStyleIdx="1" presStyleCnt="4">
        <dgm:presLayoutVars>
          <dgm:bulletEnabled val="1"/>
        </dgm:presLayoutVars>
      </dgm:prSet>
      <dgm:spPr/>
    </dgm:pt>
    <dgm:pt modelId="{91F0604E-39D9-4C90-BC46-62D3045395D4}" type="pres">
      <dgm:prSet presAssocID="{9CA49B2F-38D6-4106-A4E5-F2E2FA8E125C}" presName="spaceBetweenRectangles" presStyleCnt="0"/>
      <dgm:spPr/>
    </dgm:pt>
    <dgm:pt modelId="{8D3EB5D6-5305-4620-BE17-1CDB9B30171F}" type="pres">
      <dgm:prSet presAssocID="{DA113C9A-C055-403F-A899-D4CED6977311}" presName="parentLin" presStyleCnt="0"/>
      <dgm:spPr/>
    </dgm:pt>
    <dgm:pt modelId="{3FA5344D-AF9F-4459-9675-B145364CDEAB}" type="pres">
      <dgm:prSet presAssocID="{DA113C9A-C055-403F-A899-D4CED6977311}" presName="parentLeftMargin" presStyleLbl="node1" presStyleIdx="1" presStyleCnt="4"/>
      <dgm:spPr/>
    </dgm:pt>
    <dgm:pt modelId="{3734ADC7-AD51-402A-BE9F-1A3B18E71D51}" type="pres">
      <dgm:prSet presAssocID="{DA113C9A-C055-403F-A899-D4CED6977311}" presName="parentText" presStyleLbl="node1" presStyleIdx="2" presStyleCnt="4">
        <dgm:presLayoutVars>
          <dgm:chMax val="0"/>
          <dgm:bulletEnabled val="1"/>
        </dgm:presLayoutVars>
      </dgm:prSet>
      <dgm:spPr/>
    </dgm:pt>
    <dgm:pt modelId="{638EFE27-4094-4863-8310-06044A47EDD3}" type="pres">
      <dgm:prSet presAssocID="{DA113C9A-C055-403F-A899-D4CED6977311}" presName="negativeSpace" presStyleCnt="0"/>
      <dgm:spPr/>
    </dgm:pt>
    <dgm:pt modelId="{E4D6F8F3-B828-4FF0-A639-53C0324B6FFE}" type="pres">
      <dgm:prSet presAssocID="{DA113C9A-C055-403F-A899-D4CED6977311}" presName="childText" presStyleLbl="conFgAcc1" presStyleIdx="2" presStyleCnt="4">
        <dgm:presLayoutVars>
          <dgm:bulletEnabled val="1"/>
        </dgm:presLayoutVars>
      </dgm:prSet>
      <dgm:spPr/>
    </dgm:pt>
    <dgm:pt modelId="{9190BB30-17AE-4DAD-A557-E2DF4A11AEC4}" type="pres">
      <dgm:prSet presAssocID="{DDE66172-8B76-4863-A16B-03FD7EADDB3D}" presName="spaceBetweenRectangles" presStyleCnt="0"/>
      <dgm:spPr/>
    </dgm:pt>
    <dgm:pt modelId="{E79C9F39-BE7F-4C40-9FDE-DA109DA6447D}" type="pres">
      <dgm:prSet presAssocID="{C0D3FF89-E7EE-410E-9018-1BB3929B04D5}" presName="parentLin" presStyleCnt="0"/>
      <dgm:spPr/>
    </dgm:pt>
    <dgm:pt modelId="{194B96F9-22C2-4793-B649-69E95DD87180}" type="pres">
      <dgm:prSet presAssocID="{C0D3FF89-E7EE-410E-9018-1BB3929B04D5}" presName="parentLeftMargin" presStyleLbl="node1" presStyleIdx="2" presStyleCnt="4"/>
      <dgm:spPr/>
    </dgm:pt>
    <dgm:pt modelId="{7CF19932-BE29-4953-8F16-8783BB35F4E8}" type="pres">
      <dgm:prSet presAssocID="{C0D3FF89-E7EE-410E-9018-1BB3929B04D5}" presName="parentText" presStyleLbl="node1" presStyleIdx="3" presStyleCnt="4">
        <dgm:presLayoutVars>
          <dgm:chMax val="0"/>
          <dgm:bulletEnabled val="1"/>
        </dgm:presLayoutVars>
      </dgm:prSet>
      <dgm:spPr/>
    </dgm:pt>
    <dgm:pt modelId="{E4509905-0E5E-4D29-A55A-FD2C13893CCB}" type="pres">
      <dgm:prSet presAssocID="{C0D3FF89-E7EE-410E-9018-1BB3929B04D5}" presName="negativeSpace" presStyleCnt="0"/>
      <dgm:spPr/>
    </dgm:pt>
    <dgm:pt modelId="{5A0948F1-3FAF-4EA0-9F1C-6A22959E0436}" type="pres">
      <dgm:prSet presAssocID="{C0D3FF89-E7EE-410E-9018-1BB3929B04D5}" presName="childText" presStyleLbl="conFgAcc1" presStyleIdx="3" presStyleCnt="4">
        <dgm:presLayoutVars>
          <dgm:bulletEnabled val="1"/>
        </dgm:presLayoutVars>
      </dgm:prSet>
      <dgm:spPr/>
    </dgm:pt>
  </dgm:ptLst>
  <dgm:cxnLst>
    <dgm:cxn modelId="{1925E722-0F27-48D4-9DDB-551A04DBE4A2}" srcId="{C0D3FF89-E7EE-410E-9018-1BB3929B04D5}" destId="{1C959D65-4476-439E-BAF0-FB136AB2A52B}" srcOrd="1" destOrd="0" parTransId="{8A3BF858-F53C-4AC8-9529-9B1DFB59D269}" sibTransId="{A3F8CBEF-5B39-4FFA-840C-A220F9BE4DB4}"/>
    <dgm:cxn modelId="{BD913733-DBD0-4674-BE30-272873AC1588}" type="presOf" srcId="{4932BF9A-6D3D-42AF-96B9-697B0163B0ED}" destId="{C09B0D6D-6AB5-49A7-8C89-A7BF09770D1B}" srcOrd="0" destOrd="0" presId="urn:microsoft.com/office/officeart/2005/8/layout/list1"/>
    <dgm:cxn modelId="{1E7BFD41-762C-4F03-846F-034759EF0BBD}" srcId="{33992585-2287-4DAC-9838-5453218C1978}" destId="{5D881082-C915-442D-BECE-318850A7A67B}" srcOrd="1" destOrd="0" parTransId="{0CCDCDAA-C4ED-4B00-B11C-FD150AA93F78}" sibTransId="{9CA49B2F-38D6-4106-A4E5-F2E2FA8E125C}"/>
    <dgm:cxn modelId="{2D598B43-5ECD-4CD8-915B-A39C7F4993E7}" type="presOf" srcId="{C0D3FF89-E7EE-410E-9018-1BB3929B04D5}" destId="{7CF19932-BE29-4953-8F16-8783BB35F4E8}" srcOrd="1" destOrd="0" presId="urn:microsoft.com/office/officeart/2005/8/layout/list1"/>
    <dgm:cxn modelId="{9C70F246-4CA2-472B-BDE0-164FFFB123C3}" type="presOf" srcId="{5D881082-C915-442D-BECE-318850A7A67B}" destId="{79CAE8D4-9968-41C1-8EA4-0EA9B6A1F6D3}" srcOrd="1" destOrd="0" presId="urn:microsoft.com/office/officeart/2005/8/layout/list1"/>
    <dgm:cxn modelId="{677FC048-BEF6-4BAA-8522-EA7410DFD616}" type="presOf" srcId="{B59D7D97-5B13-460A-9369-2603BBE8DAE8}" destId="{5A0948F1-3FAF-4EA0-9F1C-6A22959E0436}" srcOrd="0" destOrd="0" presId="urn:microsoft.com/office/officeart/2005/8/layout/list1"/>
    <dgm:cxn modelId="{DA4CF84C-754F-4CD7-A86B-8D55056FBB67}" srcId="{DA113C9A-C055-403F-A899-D4CED6977311}" destId="{DB6D2895-44DB-4871-A25D-2CEC04775290}" srcOrd="0" destOrd="0" parTransId="{95AA0969-4083-4D68-BFEB-4EA2544A8C68}" sibTransId="{3C892740-C29B-4875-B858-139C39DF8E47}"/>
    <dgm:cxn modelId="{C0E1F851-797A-48FB-89D6-C92D51E8C7AB}" srcId="{5D881082-C915-442D-BECE-318850A7A67B}" destId="{4932BF9A-6D3D-42AF-96B9-697B0163B0ED}" srcOrd="0" destOrd="0" parTransId="{2AD8F8CF-D5EB-4BC7-B6DA-6CC4F76DED47}" sibTransId="{11B6CEF6-43B4-4524-A050-F40C3B876B18}"/>
    <dgm:cxn modelId="{57497260-D96D-45C9-A973-FEEFDABCA498}" srcId="{A21476EE-A498-4A22-A6A7-E8BE9B0AB08B}" destId="{078A7EC4-857A-402C-81BB-F9E785789DDB}" srcOrd="0" destOrd="0" parTransId="{22DDD3FA-D5E8-4C27-A092-2D08B6C4F7C0}" sibTransId="{23C57F25-E272-4F85-9478-D98602CC50A7}"/>
    <dgm:cxn modelId="{FFD88D67-7E4E-4B67-8BB0-2D5F0102645A}" type="presOf" srcId="{DA113C9A-C055-403F-A899-D4CED6977311}" destId="{3FA5344D-AF9F-4459-9675-B145364CDEAB}" srcOrd="0" destOrd="0" presId="urn:microsoft.com/office/officeart/2005/8/layout/list1"/>
    <dgm:cxn modelId="{3C87CD67-BAF2-4DE4-A50F-8D8EDCC95DF0}" srcId="{33992585-2287-4DAC-9838-5453218C1978}" destId="{C0D3FF89-E7EE-410E-9018-1BB3929B04D5}" srcOrd="3" destOrd="0" parTransId="{F1AC02CD-E97C-48FE-847A-B0DADC88744C}" sibTransId="{0EC50A34-DC94-4239-9BFA-ED158FE28A89}"/>
    <dgm:cxn modelId="{05E1F782-021B-45C0-AFEA-D07C7A10AEC1}" srcId="{C0D3FF89-E7EE-410E-9018-1BB3929B04D5}" destId="{B59D7D97-5B13-460A-9369-2603BBE8DAE8}" srcOrd="0" destOrd="0" parTransId="{9080AD4D-8AE3-4598-9194-0F6681A0973D}" sibTransId="{E3E3B6B7-E773-4594-89C4-A2ABE4FA60C2}"/>
    <dgm:cxn modelId="{F8F93A85-ADD1-4A57-81A9-F8A6A8CE31BA}" type="presOf" srcId="{DB6D2895-44DB-4871-A25D-2CEC04775290}" destId="{E4D6F8F3-B828-4FF0-A639-53C0324B6FFE}" srcOrd="0" destOrd="0" presId="urn:microsoft.com/office/officeart/2005/8/layout/list1"/>
    <dgm:cxn modelId="{9D90F295-DA49-423A-926F-AD51B8F07EE8}" srcId="{33992585-2287-4DAC-9838-5453218C1978}" destId="{DA113C9A-C055-403F-A899-D4CED6977311}" srcOrd="2" destOrd="0" parTransId="{5C702C6D-C534-4D13-AC65-1FA431D13405}" sibTransId="{DDE66172-8B76-4863-A16B-03FD7EADDB3D}"/>
    <dgm:cxn modelId="{6B9FB798-0A59-4F42-AA52-64D4E336C8A9}" type="presOf" srcId="{33992585-2287-4DAC-9838-5453218C1978}" destId="{46755A34-DE20-48B9-9307-A43ACEA80181}" srcOrd="0" destOrd="0" presId="urn:microsoft.com/office/officeart/2005/8/layout/list1"/>
    <dgm:cxn modelId="{30534BA0-F6FD-4E41-9273-0BE8502AAE17}" type="presOf" srcId="{A21476EE-A498-4A22-A6A7-E8BE9B0AB08B}" destId="{1B247FCF-DEC8-431B-9594-B70791C61407}" srcOrd="0" destOrd="0" presId="urn:microsoft.com/office/officeart/2005/8/layout/list1"/>
    <dgm:cxn modelId="{AE9C2EB2-595E-4FE0-8859-A4C0B30AE2C3}" srcId="{33992585-2287-4DAC-9838-5453218C1978}" destId="{A21476EE-A498-4A22-A6A7-E8BE9B0AB08B}" srcOrd="0" destOrd="0" parTransId="{5D242E55-A76D-417D-8E23-6A7D7FE33024}" sibTransId="{344A56C7-720E-41B8-B1BD-E4681AF79D82}"/>
    <dgm:cxn modelId="{25647FC0-3443-4D28-B7C1-C244AAC227A5}" type="presOf" srcId="{1C959D65-4476-439E-BAF0-FB136AB2A52B}" destId="{5A0948F1-3FAF-4EA0-9F1C-6A22959E0436}" srcOrd="0" destOrd="1" presId="urn:microsoft.com/office/officeart/2005/8/layout/list1"/>
    <dgm:cxn modelId="{D27935D8-4A4F-4B75-96E3-11B7C0F0F024}" type="presOf" srcId="{5D881082-C915-442D-BECE-318850A7A67B}" destId="{80C2960D-BC56-4A5B-882F-5D706DE5877B}" srcOrd="0" destOrd="0" presId="urn:microsoft.com/office/officeart/2005/8/layout/list1"/>
    <dgm:cxn modelId="{572FFCE5-F8E0-4072-8F94-5E031142E7D6}" type="presOf" srcId="{C0D3FF89-E7EE-410E-9018-1BB3929B04D5}" destId="{194B96F9-22C2-4793-B649-69E95DD87180}" srcOrd="0" destOrd="0" presId="urn:microsoft.com/office/officeart/2005/8/layout/list1"/>
    <dgm:cxn modelId="{EFF039E9-2651-4635-A397-B262391866B5}" type="presOf" srcId="{DA113C9A-C055-403F-A899-D4CED6977311}" destId="{3734ADC7-AD51-402A-BE9F-1A3B18E71D51}" srcOrd="1" destOrd="0" presId="urn:microsoft.com/office/officeart/2005/8/layout/list1"/>
    <dgm:cxn modelId="{E6057FF2-0EB1-43B7-A505-48E8E0004043}" type="presOf" srcId="{078A7EC4-857A-402C-81BB-F9E785789DDB}" destId="{03B2978E-E044-4CF5-91CE-727A2BB43C8B}" srcOrd="0" destOrd="0" presId="urn:microsoft.com/office/officeart/2005/8/layout/list1"/>
    <dgm:cxn modelId="{9A0599FF-43D5-48DC-96D8-05842B21880A}" type="presOf" srcId="{A21476EE-A498-4A22-A6A7-E8BE9B0AB08B}" destId="{B0651D59-C710-4DED-A1F6-7527A5119CDC}" srcOrd="1" destOrd="0" presId="urn:microsoft.com/office/officeart/2005/8/layout/list1"/>
    <dgm:cxn modelId="{0CBB756D-1C9B-449C-910A-67A449B7478E}" type="presParOf" srcId="{46755A34-DE20-48B9-9307-A43ACEA80181}" destId="{EDDF3DC7-3804-4C6F-9055-6868C10928FE}" srcOrd="0" destOrd="0" presId="urn:microsoft.com/office/officeart/2005/8/layout/list1"/>
    <dgm:cxn modelId="{01DF5E86-5537-4299-AD97-226E14B84D7C}" type="presParOf" srcId="{EDDF3DC7-3804-4C6F-9055-6868C10928FE}" destId="{1B247FCF-DEC8-431B-9594-B70791C61407}" srcOrd="0" destOrd="0" presId="urn:microsoft.com/office/officeart/2005/8/layout/list1"/>
    <dgm:cxn modelId="{E79580AF-4AFF-4B2D-9358-2FD27C31790B}" type="presParOf" srcId="{EDDF3DC7-3804-4C6F-9055-6868C10928FE}" destId="{B0651D59-C710-4DED-A1F6-7527A5119CDC}" srcOrd="1" destOrd="0" presId="urn:microsoft.com/office/officeart/2005/8/layout/list1"/>
    <dgm:cxn modelId="{711C4924-8966-42F0-AE10-831FB6DE63AD}" type="presParOf" srcId="{46755A34-DE20-48B9-9307-A43ACEA80181}" destId="{6A658010-BF7C-4341-8ED8-D1219DA6087A}" srcOrd="1" destOrd="0" presId="urn:microsoft.com/office/officeart/2005/8/layout/list1"/>
    <dgm:cxn modelId="{D0FC47FC-E616-4EA2-AF00-994E83FC682C}" type="presParOf" srcId="{46755A34-DE20-48B9-9307-A43ACEA80181}" destId="{03B2978E-E044-4CF5-91CE-727A2BB43C8B}" srcOrd="2" destOrd="0" presId="urn:microsoft.com/office/officeart/2005/8/layout/list1"/>
    <dgm:cxn modelId="{2D630F93-C6D4-4D6C-AEF1-C6E08BA295FA}" type="presParOf" srcId="{46755A34-DE20-48B9-9307-A43ACEA80181}" destId="{FD8D7D62-5EA6-460C-8DB4-1AF490382318}" srcOrd="3" destOrd="0" presId="urn:microsoft.com/office/officeart/2005/8/layout/list1"/>
    <dgm:cxn modelId="{65F4F21C-F18F-4013-89AD-3A68391385A4}" type="presParOf" srcId="{46755A34-DE20-48B9-9307-A43ACEA80181}" destId="{24888969-6BBE-4A1C-8BB8-C81593DFE1A6}" srcOrd="4" destOrd="0" presId="urn:microsoft.com/office/officeart/2005/8/layout/list1"/>
    <dgm:cxn modelId="{A65D79BB-0AD6-489B-AAC4-CFAE80DB25A7}" type="presParOf" srcId="{24888969-6BBE-4A1C-8BB8-C81593DFE1A6}" destId="{80C2960D-BC56-4A5B-882F-5D706DE5877B}" srcOrd="0" destOrd="0" presId="urn:microsoft.com/office/officeart/2005/8/layout/list1"/>
    <dgm:cxn modelId="{739F4676-3246-475D-BD6C-80A33A882144}" type="presParOf" srcId="{24888969-6BBE-4A1C-8BB8-C81593DFE1A6}" destId="{79CAE8D4-9968-41C1-8EA4-0EA9B6A1F6D3}" srcOrd="1" destOrd="0" presId="urn:microsoft.com/office/officeart/2005/8/layout/list1"/>
    <dgm:cxn modelId="{4FB4D14C-F3E6-40F8-AE9A-D515DCF86CBD}" type="presParOf" srcId="{46755A34-DE20-48B9-9307-A43ACEA80181}" destId="{08095996-D476-419C-AB83-F7126A5FF6C2}" srcOrd="5" destOrd="0" presId="urn:microsoft.com/office/officeart/2005/8/layout/list1"/>
    <dgm:cxn modelId="{406FB9D0-684A-44FF-B99F-2E9DC434E266}" type="presParOf" srcId="{46755A34-DE20-48B9-9307-A43ACEA80181}" destId="{C09B0D6D-6AB5-49A7-8C89-A7BF09770D1B}" srcOrd="6" destOrd="0" presId="urn:microsoft.com/office/officeart/2005/8/layout/list1"/>
    <dgm:cxn modelId="{2453FF6B-40CE-4389-A443-58F2CA0B17E1}" type="presParOf" srcId="{46755A34-DE20-48B9-9307-A43ACEA80181}" destId="{91F0604E-39D9-4C90-BC46-62D3045395D4}" srcOrd="7" destOrd="0" presId="urn:microsoft.com/office/officeart/2005/8/layout/list1"/>
    <dgm:cxn modelId="{8684B779-0323-433D-B686-B1B5F826C693}" type="presParOf" srcId="{46755A34-DE20-48B9-9307-A43ACEA80181}" destId="{8D3EB5D6-5305-4620-BE17-1CDB9B30171F}" srcOrd="8" destOrd="0" presId="urn:microsoft.com/office/officeart/2005/8/layout/list1"/>
    <dgm:cxn modelId="{66733A76-0463-4398-BACE-C8172F0BE754}" type="presParOf" srcId="{8D3EB5D6-5305-4620-BE17-1CDB9B30171F}" destId="{3FA5344D-AF9F-4459-9675-B145364CDEAB}" srcOrd="0" destOrd="0" presId="urn:microsoft.com/office/officeart/2005/8/layout/list1"/>
    <dgm:cxn modelId="{B0B31740-737E-45E0-B423-A4D63212DB04}" type="presParOf" srcId="{8D3EB5D6-5305-4620-BE17-1CDB9B30171F}" destId="{3734ADC7-AD51-402A-BE9F-1A3B18E71D51}" srcOrd="1" destOrd="0" presId="urn:microsoft.com/office/officeart/2005/8/layout/list1"/>
    <dgm:cxn modelId="{42B64E70-A434-4641-8376-815B51866E27}" type="presParOf" srcId="{46755A34-DE20-48B9-9307-A43ACEA80181}" destId="{638EFE27-4094-4863-8310-06044A47EDD3}" srcOrd="9" destOrd="0" presId="urn:microsoft.com/office/officeart/2005/8/layout/list1"/>
    <dgm:cxn modelId="{1C347A26-C4B8-40E4-BF81-E407321B9F41}" type="presParOf" srcId="{46755A34-DE20-48B9-9307-A43ACEA80181}" destId="{E4D6F8F3-B828-4FF0-A639-53C0324B6FFE}" srcOrd="10" destOrd="0" presId="urn:microsoft.com/office/officeart/2005/8/layout/list1"/>
    <dgm:cxn modelId="{25436C0D-A24B-4FCF-8CF8-555558742B5E}" type="presParOf" srcId="{46755A34-DE20-48B9-9307-A43ACEA80181}" destId="{9190BB30-17AE-4DAD-A557-E2DF4A11AEC4}" srcOrd="11" destOrd="0" presId="urn:microsoft.com/office/officeart/2005/8/layout/list1"/>
    <dgm:cxn modelId="{17265FE6-64E8-40B4-BDD8-8E7702BBB22D}" type="presParOf" srcId="{46755A34-DE20-48B9-9307-A43ACEA80181}" destId="{E79C9F39-BE7F-4C40-9FDE-DA109DA6447D}" srcOrd="12" destOrd="0" presId="urn:microsoft.com/office/officeart/2005/8/layout/list1"/>
    <dgm:cxn modelId="{F7698503-75CE-4D43-A1FF-7A2134A9C0D9}" type="presParOf" srcId="{E79C9F39-BE7F-4C40-9FDE-DA109DA6447D}" destId="{194B96F9-22C2-4793-B649-69E95DD87180}" srcOrd="0" destOrd="0" presId="urn:microsoft.com/office/officeart/2005/8/layout/list1"/>
    <dgm:cxn modelId="{8A5B04ED-A473-452F-9186-65971F82C488}" type="presParOf" srcId="{E79C9F39-BE7F-4C40-9FDE-DA109DA6447D}" destId="{7CF19932-BE29-4953-8F16-8783BB35F4E8}" srcOrd="1" destOrd="0" presId="urn:microsoft.com/office/officeart/2005/8/layout/list1"/>
    <dgm:cxn modelId="{8DF45808-964F-43DD-86E3-6032F2B95F9D}" type="presParOf" srcId="{46755A34-DE20-48B9-9307-A43ACEA80181}" destId="{E4509905-0E5E-4D29-A55A-FD2C13893CCB}" srcOrd="13" destOrd="0" presId="urn:microsoft.com/office/officeart/2005/8/layout/list1"/>
    <dgm:cxn modelId="{1CCCA807-326E-467F-AAFE-8816198B4FA7}" type="presParOf" srcId="{46755A34-DE20-48B9-9307-A43ACEA80181}" destId="{5A0948F1-3FAF-4EA0-9F1C-6A22959E04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67748D-F0EF-4107-8B59-52AFE8C21210}"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D1CED129-F716-4A20-8799-ECF9219963B8}">
      <dgm:prSet phldrT="[Text]"/>
      <dgm:spPr/>
      <dgm:t>
        <a:bodyPr/>
        <a:lstStyle/>
        <a:p>
          <a:r>
            <a:rPr lang="en-US"/>
            <a:t>Strengths</a:t>
          </a:r>
        </a:p>
      </dgm:t>
    </dgm:pt>
    <dgm:pt modelId="{51CF3D49-3FDA-4C4B-BEFE-91D0075F54CD}" type="parTrans" cxnId="{0AA6E999-4F72-48BF-BD9F-9843D4772A21}">
      <dgm:prSet/>
      <dgm:spPr/>
      <dgm:t>
        <a:bodyPr/>
        <a:lstStyle/>
        <a:p>
          <a:endParaRPr lang="en-US"/>
        </a:p>
      </dgm:t>
    </dgm:pt>
    <dgm:pt modelId="{DCC6E3B1-0E7F-4116-A744-DFD943A0EE0B}" type="sibTrans" cxnId="{0AA6E999-4F72-48BF-BD9F-9843D4772A21}">
      <dgm:prSet/>
      <dgm:spPr/>
      <dgm:t>
        <a:bodyPr/>
        <a:lstStyle/>
        <a:p>
          <a:endParaRPr lang="en-US"/>
        </a:p>
      </dgm:t>
    </dgm:pt>
    <dgm:pt modelId="{A1BE97E4-BC3F-4290-893A-2ABD33B468D3}">
      <dgm:prSet phldrT="[Text]"/>
      <dgm:spPr>
        <a:solidFill>
          <a:schemeClr val="accent3"/>
        </a:solidFill>
      </dgm:spPr>
      <dgm:t>
        <a:bodyPr/>
        <a:lstStyle/>
        <a:p>
          <a:r>
            <a:rPr lang="en-US">
              <a:solidFill>
                <a:schemeClr val="tx1"/>
              </a:solidFill>
            </a:rPr>
            <a:t>Weaknesses</a:t>
          </a:r>
        </a:p>
      </dgm:t>
    </dgm:pt>
    <dgm:pt modelId="{375F4E64-AC33-4F8D-9813-113604828827}" type="parTrans" cxnId="{CC393399-6984-4A6D-99F9-AF8AB5E0F3CD}">
      <dgm:prSet/>
      <dgm:spPr/>
      <dgm:t>
        <a:bodyPr/>
        <a:lstStyle/>
        <a:p>
          <a:endParaRPr lang="en-US"/>
        </a:p>
      </dgm:t>
    </dgm:pt>
    <dgm:pt modelId="{CBAC61B5-10C2-4321-ABA2-D71F37AFC4A3}" type="sibTrans" cxnId="{CC393399-6984-4A6D-99F9-AF8AB5E0F3CD}">
      <dgm:prSet/>
      <dgm:spPr/>
      <dgm:t>
        <a:bodyPr/>
        <a:lstStyle/>
        <a:p>
          <a:endParaRPr lang="en-US"/>
        </a:p>
      </dgm:t>
    </dgm:pt>
    <dgm:pt modelId="{8C8E9F39-A2F7-4173-A704-FB9A2B4DC835}">
      <dgm:prSet phldrT="[Text]"/>
      <dgm:spPr/>
      <dgm:t>
        <a:bodyPr/>
        <a:lstStyle/>
        <a:p>
          <a:r>
            <a:rPr lang="en-US"/>
            <a:t>Opportunities</a:t>
          </a:r>
        </a:p>
      </dgm:t>
    </dgm:pt>
    <dgm:pt modelId="{ECA71AEC-76B9-43D6-BD91-9510321BAF6C}" type="parTrans" cxnId="{F48E8634-6863-4A76-8164-2C725B31373E}">
      <dgm:prSet/>
      <dgm:spPr/>
      <dgm:t>
        <a:bodyPr/>
        <a:lstStyle/>
        <a:p>
          <a:endParaRPr lang="en-US"/>
        </a:p>
      </dgm:t>
    </dgm:pt>
    <dgm:pt modelId="{3322ED94-1E53-474F-8C35-CA01239DCFE5}" type="sibTrans" cxnId="{F48E8634-6863-4A76-8164-2C725B31373E}">
      <dgm:prSet/>
      <dgm:spPr/>
      <dgm:t>
        <a:bodyPr/>
        <a:lstStyle/>
        <a:p>
          <a:endParaRPr lang="en-US"/>
        </a:p>
      </dgm:t>
    </dgm:pt>
    <dgm:pt modelId="{FB38BA76-749E-4420-B808-02ED6C315C73}">
      <dgm:prSet phldrT="[Text]"/>
      <dgm:spPr/>
      <dgm:t>
        <a:bodyPr/>
        <a:lstStyle/>
        <a:p>
          <a:r>
            <a:rPr lang="en-US">
              <a:solidFill>
                <a:schemeClr val="tx1"/>
              </a:solidFill>
            </a:rPr>
            <a:t>Threats</a:t>
          </a:r>
        </a:p>
      </dgm:t>
    </dgm:pt>
    <dgm:pt modelId="{D5275938-72BA-4F3D-8611-5F75A6970D18}" type="parTrans" cxnId="{BE2B43F1-8E61-45A5-A623-830583A65230}">
      <dgm:prSet/>
      <dgm:spPr/>
      <dgm:t>
        <a:bodyPr/>
        <a:lstStyle/>
        <a:p>
          <a:endParaRPr lang="en-US"/>
        </a:p>
      </dgm:t>
    </dgm:pt>
    <dgm:pt modelId="{65863647-10D2-43DD-9DD5-813A1170B5C7}" type="sibTrans" cxnId="{BE2B43F1-8E61-45A5-A623-830583A65230}">
      <dgm:prSet/>
      <dgm:spPr/>
      <dgm:t>
        <a:bodyPr/>
        <a:lstStyle/>
        <a:p>
          <a:endParaRPr lang="en-US"/>
        </a:p>
      </dgm:t>
    </dgm:pt>
    <dgm:pt modelId="{F64035B5-0B68-4618-B44E-A94990973C09}" type="pres">
      <dgm:prSet presAssocID="{C567748D-F0EF-4107-8B59-52AFE8C21210}" presName="matrix" presStyleCnt="0">
        <dgm:presLayoutVars>
          <dgm:chMax val="1"/>
          <dgm:dir/>
          <dgm:resizeHandles val="exact"/>
        </dgm:presLayoutVars>
      </dgm:prSet>
      <dgm:spPr/>
    </dgm:pt>
    <dgm:pt modelId="{3334DB3A-17AF-4165-A73A-3BF8C877DC41}" type="pres">
      <dgm:prSet presAssocID="{C567748D-F0EF-4107-8B59-52AFE8C21210}" presName="diamond" presStyleLbl="bgShp" presStyleIdx="0" presStyleCnt="1" custLinFactNeighborY="-1326"/>
      <dgm:spPr/>
    </dgm:pt>
    <dgm:pt modelId="{BEA91608-CCE9-49A2-825D-D349CB7B8A55}" type="pres">
      <dgm:prSet presAssocID="{C567748D-F0EF-4107-8B59-52AFE8C21210}" presName="quad1" presStyleLbl="node1" presStyleIdx="0" presStyleCnt="4">
        <dgm:presLayoutVars>
          <dgm:chMax val="0"/>
          <dgm:chPref val="0"/>
          <dgm:bulletEnabled val="1"/>
        </dgm:presLayoutVars>
      </dgm:prSet>
      <dgm:spPr/>
    </dgm:pt>
    <dgm:pt modelId="{DBD4FBD8-2134-4EC4-8E3A-F727520F367F}" type="pres">
      <dgm:prSet presAssocID="{C567748D-F0EF-4107-8B59-52AFE8C21210}" presName="quad2" presStyleLbl="node1" presStyleIdx="1" presStyleCnt="4">
        <dgm:presLayoutVars>
          <dgm:chMax val="0"/>
          <dgm:chPref val="0"/>
          <dgm:bulletEnabled val="1"/>
        </dgm:presLayoutVars>
      </dgm:prSet>
      <dgm:spPr/>
    </dgm:pt>
    <dgm:pt modelId="{D1C8DB86-B83B-4ADB-9123-C4A4F46992DF}" type="pres">
      <dgm:prSet presAssocID="{C567748D-F0EF-4107-8B59-52AFE8C21210}" presName="quad3" presStyleLbl="node1" presStyleIdx="2" presStyleCnt="4">
        <dgm:presLayoutVars>
          <dgm:chMax val="0"/>
          <dgm:chPref val="0"/>
          <dgm:bulletEnabled val="1"/>
        </dgm:presLayoutVars>
      </dgm:prSet>
      <dgm:spPr/>
    </dgm:pt>
    <dgm:pt modelId="{54D9E515-0584-4660-8D77-9B5919AF87DA}" type="pres">
      <dgm:prSet presAssocID="{C567748D-F0EF-4107-8B59-52AFE8C21210}" presName="quad4" presStyleLbl="node1" presStyleIdx="3" presStyleCnt="4">
        <dgm:presLayoutVars>
          <dgm:chMax val="0"/>
          <dgm:chPref val="0"/>
          <dgm:bulletEnabled val="1"/>
        </dgm:presLayoutVars>
      </dgm:prSet>
      <dgm:spPr/>
    </dgm:pt>
  </dgm:ptLst>
  <dgm:cxnLst>
    <dgm:cxn modelId="{FB826B20-067D-4BCA-BFFB-CC7DD52C383B}" type="presOf" srcId="{A1BE97E4-BC3F-4290-893A-2ABD33B468D3}" destId="{DBD4FBD8-2134-4EC4-8E3A-F727520F367F}" srcOrd="0" destOrd="0" presId="urn:microsoft.com/office/officeart/2005/8/layout/matrix3"/>
    <dgm:cxn modelId="{F48E8634-6863-4A76-8164-2C725B31373E}" srcId="{C567748D-F0EF-4107-8B59-52AFE8C21210}" destId="{8C8E9F39-A2F7-4173-A704-FB9A2B4DC835}" srcOrd="2" destOrd="0" parTransId="{ECA71AEC-76B9-43D6-BD91-9510321BAF6C}" sibTransId="{3322ED94-1E53-474F-8C35-CA01239DCFE5}"/>
    <dgm:cxn modelId="{A174213B-42C7-40CB-BE9B-71082F626E0E}" type="presOf" srcId="{FB38BA76-749E-4420-B808-02ED6C315C73}" destId="{54D9E515-0584-4660-8D77-9B5919AF87DA}" srcOrd="0" destOrd="0" presId="urn:microsoft.com/office/officeart/2005/8/layout/matrix3"/>
    <dgm:cxn modelId="{A196B33F-0B26-44D4-A485-D40E63B87742}" type="presOf" srcId="{8C8E9F39-A2F7-4173-A704-FB9A2B4DC835}" destId="{D1C8DB86-B83B-4ADB-9123-C4A4F46992DF}" srcOrd="0" destOrd="0" presId="urn:microsoft.com/office/officeart/2005/8/layout/matrix3"/>
    <dgm:cxn modelId="{96DCEE4D-756E-4792-9BF5-6014E81AB8BD}" type="presOf" srcId="{D1CED129-F716-4A20-8799-ECF9219963B8}" destId="{BEA91608-CCE9-49A2-825D-D349CB7B8A55}" srcOrd="0" destOrd="0" presId="urn:microsoft.com/office/officeart/2005/8/layout/matrix3"/>
    <dgm:cxn modelId="{CC393399-6984-4A6D-99F9-AF8AB5E0F3CD}" srcId="{C567748D-F0EF-4107-8B59-52AFE8C21210}" destId="{A1BE97E4-BC3F-4290-893A-2ABD33B468D3}" srcOrd="1" destOrd="0" parTransId="{375F4E64-AC33-4F8D-9813-113604828827}" sibTransId="{CBAC61B5-10C2-4321-ABA2-D71F37AFC4A3}"/>
    <dgm:cxn modelId="{0AA6E999-4F72-48BF-BD9F-9843D4772A21}" srcId="{C567748D-F0EF-4107-8B59-52AFE8C21210}" destId="{D1CED129-F716-4A20-8799-ECF9219963B8}" srcOrd="0" destOrd="0" parTransId="{51CF3D49-3FDA-4C4B-BEFE-91D0075F54CD}" sibTransId="{DCC6E3B1-0E7F-4116-A744-DFD943A0EE0B}"/>
    <dgm:cxn modelId="{28EEFCBD-7C98-4C3B-8ECA-B3135515B8F9}" type="presOf" srcId="{C567748D-F0EF-4107-8B59-52AFE8C21210}" destId="{F64035B5-0B68-4618-B44E-A94990973C09}" srcOrd="0" destOrd="0" presId="urn:microsoft.com/office/officeart/2005/8/layout/matrix3"/>
    <dgm:cxn modelId="{BE2B43F1-8E61-45A5-A623-830583A65230}" srcId="{C567748D-F0EF-4107-8B59-52AFE8C21210}" destId="{FB38BA76-749E-4420-B808-02ED6C315C73}" srcOrd="3" destOrd="0" parTransId="{D5275938-72BA-4F3D-8611-5F75A6970D18}" sibTransId="{65863647-10D2-43DD-9DD5-813A1170B5C7}"/>
    <dgm:cxn modelId="{06B97183-3BC1-47BE-964D-0C747D995FC3}" type="presParOf" srcId="{F64035B5-0B68-4618-B44E-A94990973C09}" destId="{3334DB3A-17AF-4165-A73A-3BF8C877DC41}" srcOrd="0" destOrd="0" presId="urn:microsoft.com/office/officeart/2005/8/layout/matrix3"/>
    <dgm:cxn modelId="{C00DE3EA-79BF-49CC-8F49-E7F109770C82}" type="presParOf" srcId="{F64035B5-0B68-4618-B44E-A94990973C09}" destId="{BEA91608-CCE9-49A2-825D-D349CB7B8A55}" srcOrd="1" destOrd="0" presId="urn:microsoft.com/office/officeart/2005/8/layout/matrix3"/>
    <dgm:cxn modelId="{1E6239A0-F4A6-424C-87C2-2E7AA8DF7839}" type="presParOf" srcId="{F64035B5-0B68-4618-B44E-A94990973C09}" destId="{DBD4FBD8-2134-4EC4-8E3A-F727520F367F}" srcOrd="2" destOrd="0" presId="urn:microsoft.com/office/officeart/2005/8/layout/matrix3"/>
    <dgm:cxn modelId="{1B81CB78-D7B2-4EFA-B060-5C6BA59DE89B}" type="presParOf" srcId="{F64035B5-0B68-4618-B44E-A94990973C09}" destId="{D1C8DB86-B83B-4ADB-9123-C4A4F46992DF}" srcOrd="3" destOrd="0" presId="urn:microsoft.com/office/officeart/2005/8/layout/matrix3"/>
    <dgm:cxn modelId="{E477C46E-8910-4833-A7F7-17B137633831}" type="presParOf" srcId="{F64035B5-0B68-4618-B44E-A94990973C09}" destId="{54D9E515-0584-4660-8D77-9B5919AF87D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0137D4D-FBF9-4C30-8749-A105EF1904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DFE38C-5774-45B9-AE1B-33C9010441ED}">
      <dgm:prSet/>
      <dgm:spPr>
        <a:solidFill>
          <a:schemeClr val="accent6"/>
        </a:solidFill>
      </dgm:spPr>
      <dgm:t>
        <a:bodyPr/>
        <a:lstStyle/>
        <a:p>
          <a:pPr algn="ctr"/>
          <a:endParaRPr lang="en-US"/>
        </a:p>
      </dgm:t>
    </dgm:pt>
    <dgm:pt modelId="{DFB54BBD-154C-49D0-A01E-7E024C52C0F0}" type="parTrans" cxnId="{15A641BE-FE69-4BEA-A49C-1ADB5F06DD8A}">
      <dgm:prSet/>
      <dgm:spPr/>
      <dgm:t>
        <a:bodyPr/>
        <a:lstStyle/>
        <a:p>
          <a:endParaRPr lang="en-US"/>
        </a:p>
      </dgm:t>
    </dgm:pt>
    <dgm:pt modelId="{371B9A31-18C9-4D40-A5D9-2519028EA555}" type="sibTrans" cxnId="{15A641BE-FE69-4BEA-A49C-1ADB5F06DD8A}">
      <dgm:prSet/>
      <dgm:spPr/>
      <dgm:t>
        <a:bodyPr/>
        <a:lstStyle/>
        <a:p>
          <a:endParaRPr lang="en-US"/>
        </a:p>
      </dgm:t>
    </dgm:pt>
    <dgm:pt modelId="{695518CF-9C70-4566-9C8E-2523F600F463}" type="pres">
      <dgm:prSet presAssocID="{A0137D4D-FBF9-4C30-8749-A105EF190444}" presName="linear" presStyleCnt="0">
        <dgm:presLayoutVars>
          <dgm:animLvl val="lvl"/>
          <dgm:resizeHandles val="exact"/>
        </dgm:presLayoutVars>
      </dgm:prSet>
      <dgm:spPr/>
    </dgm:pt>
    <dgm:pt modelId="{BCE89FC5-7986-4D98-A09F-206B1688916C}" type="pres">
      <dgm:prSet presAssocID="{A6DFE38C-5774-45B9-AE1B-33C9010441ED}" presName="parentText" presStyleLbl="node1" presStyleIdx="0" presStyleCnt="1" custScaleX="52075">
        <dgm:presLayoutVars>
          <dgm:chMax val="0"/>
          <dgm:bulletEnabled val="1"/>
        </dgm:presLayoutVars>
      </dgm:prSet>
      <dgm:spPr/>
    </dgm:pt>
  </dgm:ptLst>
  <dgm:cxnLst>
    <dgm:cxn modelId="{F2A71F24-BE39-4D9F-B6A2-26FA51406B16}" type="presOf" srcId="{A0137D4D-FBF9-4C30-8749-A105EF190444}" destId="{695518CF-9C70-4566-9C8E-2523F600F463}" srcOrd="0" destOrd="0" presId="urn:microsoft.com/office/officeart/2005/8/layout/vList2"/>
    <dgm:cxn modelId="{4BECE192-6EBF-41EA-BA4A-D1A823A8CDB9}" type="presOf" srcId="{A6DFE38C-5774-45B9-AE1B-33C9010441ED}" destId="{BCE89FC5-7986-4D98-A09F-206B1688916C}" srcOrd="0" destOrd="0" presId="urn:microsoft.com/office/officeart/2005/8/layout/vList2"/>
    <dgm:cxn modelId="{15A641BE-FE69-4BEA-A49C-1ADB5F06DD8A}" srcId="{A0137D4D-FBF9-4C30-8749-A105EF190444}" destId="{A6DFE38C-5774-45B9-AE1B-33C9010441ED}" srcOrd="0" destOrd="0" parTransId="{DFB54BBD-154C-49D0-A01E-7E024C52C0F0}" sibTransId="{371B9A31-18C9-4D40-A5D9-2519028EA555}"/>
    <dgm:cxn modelId="{E0F62DE7-1AA0-4F73-8163-935632FB7B1A}" type="presParOf" srcId="{695518CF-9C70-4566-9C8E-2523F600F463}" destId="{BCE89FC5-7986-4D98-A09F-206B1688916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137D4D-FBF9-4C30-8749-A105EF1904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6DFE38C-5774-45B9-AE1B-33C9010441ED}">
      <dgm:prSet/>
      <dgm:spPr>
        <a:solidFill>
          <a:schemeClr val="accent6"/>
        </a:solidFill>
      </dgm:spPr>
      <dgm:t>
        <a:bodyPr/>
        <a:lstStyle/>
        <a:p>
          <a:pPr algn="ctr"/>
          <a:endParaRPr lang="en-US"/>
        </a:p>
      </dgm:t>
    </dgm:pt>
    <dgm:pt modelId="{DFB54BBD-154C-49D0-A01E-7E024C52C0F0}" type="parTrans" cxnId="{15A641BE-FE69-4BEA-A49C-1ADB5F06DD8A}">
      <dgm:prSet/>
      <dgm:spPr/>
      <dgm:t>
        <a:bodyPr/>
        <a:lstStyle/>
        <a:p>
          <a:endParaRPr lang="en-US"/>
        </a:p>
      </dgm:t>
    </dgm:pt>
    <dgm:pt modelId="{371B9A31-18C9-4D40-A5D9-2519028EA555}" type="sibTrans" cxnId="{15A641BE-FE69-4BEA-A49C-1ADB5F06DD8A}">
      <dgm:prSet/>
      <dgm:spPr/>
      <dgm:t>
        <a:bodyPr/>
        <a:lstStyle/>
        <a:p>
          <a:endParaRPr lang="en-US"/>
        </a:p>
      </dgm:t>
    </dgm:pt>
    <dgm:pt modelId="{695518CF-9C70-4566-9C8E-2523F600F463}" type="pres">
      <dgm:prSet presAssocID="{A0137D4D-FBF9-4C30-8749-A105EF190444}" presName="linear" presStyleCnt="0">
        <dgm:presLayoutVars>
          <dgm:animLvl val="lvl"/>
          <dgm:resizeHandles val="exact"/>
        </dgm:presLayoutVars>
      </dgm:prSet>
      <dgm:spPr/>
    </dgm:pt>
    <dgm:pt modelId="{BCE89FC5-7986-4D98-A09F-206B1688916C}" type="pres">
      <dgm:prSet presAssocID="{A6DFE38C-5774-45B9-AE1B-33C9010441ED}" presName="parentText" presStyleLbl="node1" presStyleIdx="0" presStyleCnt="1" custScaleX="52075">
        <dgm:presLayoutVars>
          <dgm:chMax val="0"/>
          <dgm:bulletEnabled val="1"/>
        </dgm:presLayoutVars>
      </dgm:prSet>
      <dgm:spPr/>
    </dgm:pt>
  </dgm:ptLst>
  <dgm:cxnLst>
    <dgm:cxn modelId="{F2A71F24-BE39-4D9F-B6A2-26FA51406B16}" type="presOf" srcId="{A0137D4D-FBF9-4C30-8749-A105EF190444}" destId="{695518CF-9C70-4566-9C8E-2523F600F463}" srcOrd="0" destOrd="0" presId="urn:microsoft.com/office/officeart/2005/8/layout/vList2"/>
    <dgm:cxn modelId="{4BECE192-6EBF-41EA-BA4A-D1A823A8CDB9}" type="presOf" srcId="{A6DFE38C-5774-45B9-AE1B-33C9010441ED}" destId="{BCE89FC5-7986-4D98-A09F-206B1688916C}" srcOrd="0" destOrd="0" presId="urn:microsoft.com/office/officeart/2005/8/layout/vList2"/>
    <dgm:cxn modelId="{15A641BE-FE69-4BEA-A49C-1ADB5F06DD8A}" srcId="{A0137D4D-FBF9-4C30-8749-A105EF190444}" destId="{A6DFE38C-5774-45B9-AE1B-33C9010441ED}" srcOrd="0" destOrd="0" parTransId="{DFB54BBD-154C-49D0-A01E-7E024C52C0F0}" sibTransId="{371B9A31-18C9-4D40-A5D9-2519028EA555}"/>
    <dgm:cxn modelId="{E0F62DE7-1AA0-4F73-8163-935632FB7B1A}" type="presParOf" srcId="{695518CF-9C70-4566-9C8E-2523F600F463}" destId="{BCE89FC5-7986-4D98-A09F-206B1688916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CD42EF-995A-4DAC-BD29-FCE379CD70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A4C47CF-4BFD-4F5B-9AD9-3F5B78F7180C}">
      <dgm:prSet custT="1"/>
      <dgm:spPr>
        <a:solidFill>
          <a:schemeClr val="accent6"/>
        </a:solidFill>
      </dgm:spPr>
      <dgm:t>
        <a:bodyPr/>
        <a:lstStyle/>
        <a:p>
          <a:pPr algn="ctr"/>
          <a:endParaRPr lang="en-US" sz="3200"/>
        </a:p>
      </dgm:t>
    </dgm:pt>
    <dgm:pt modelId="{109F79AB-4A95-40C9-A9D9-CA7AE7B96AB5}" type="sibTrans" cxnId="{25239278-9913-4658-8413-897BB5FC9158}">
      <dgm:prSet/>
      <dgm:spPr/>
      <dgm:t>
        <a:bodyPr/>
        <a:lstStyle/>
        <a:p>
          <a:endParaRPr lang="en-US"/>
        </a:p>
      </dgm:t>
    </dgm:pt>
    <dgm:pt modelId="{2B1268DD-9245-4D66-943E-666C73C9BE3D}" type="parTrans" cxnId="{25239278-9913-4658-8413-897BB5FC9158}">
      <dgm:prSet/>
      <dgm:spPr/>
      <dgm:t>
        <a:bodyPr/>
        <a:lstStyle/>
        <a:p>
          <a:endParaRPr lang="en-US"/>
        </a:p>
      </dgm:t>
    </dgm:pt>
    <dgm:pt modelId="{203383A2-E44F-46EF-B77D-2660BF9AD3F0}" type="pres">
      <dgm:prSet presAssocID="{15CD42EF-995A-4DAC-BD29-FCE379CD7046}" presName="linear" presStyleCnt="0">
        <dgm:presLayoutVars>
          <dgm:animLvl val="lvl"/>
          <dgm:resizeHandles val="exact"/>
        </dgm:presLayoutVars>
      </dgm:prSet>
      <dgm:spPr/>
    </dgm:pt>
    <dgm:pt modelId="{AFAF24A8-DFCD-47AC-91E0-D1B96F93393E}" type="pres">
      <dgm:prSet presAssocID="{6A4C47CF-4BFD-4F5B-9AD9-3F5B78F7180C}" presName="parentText" presStyleLbl="node1" presStyleIdx="0" presStyleCnt="1" custScaleY="328199" custLinFactY="-197081" custLinFactNeighborX="3980" custLinFactNeighborY="-200000">
        <dgm:presLayoutVars>
          <dgm:chMax val="0"/>
          <dgm:bulletEnabled val="1"/>
        </dgm:presLayoutVars>
      </dgm:prSet>
      <dgm:spPr/>
    </dgm:pt>
  </dgm:ptLst>
  <dgm:cxnLst>
    <dgm:cxn modelId="{01502B4C-517C-4CEF-9CC2-AF62FD4EDB94}" type="presOf" srcId="{6A4C47CF-4BFD-4F5B-9AD9-3F5B78F7180C}" destId="{AFAF24A8-DFCD-47AC-91E0-D1B96F93393E}" srcOrd="0" destOrd="0" presId="urn:microsoft.com/office/officeart/2005/8/layout/vList2"/>
    <dgm:cxn modelId="{25239278-9913-4658-8413-897BB5FC9158}" srcId="{15CD42EF-995A-4DAC-BD29-FCE379CD7046}" destId="{6A4C47CF-4BFD-4F5B-9AD9-3F5B78F7180C}" srcOrd="0" destOrd="0" parTransId="{2B1268DD-9245-4D66-943E-666C73C9BE3D}" sibTransId="{109F79AB-4A95-40C9-A9D9-CA7AE7B96AB5}"/>
    <dgm:cxn modelId="{1F56FCC3-6D80-4CF7-85FE-B0D0573705E1}" type="presOf" srcId="{15CD42EF-995A-4DAC-BD29-FCE379CD7046}" destId="{203383A2-E44F-46EF-B77D-2660BF9AD3F0}" srcOrd="0" destOrd="0" presId="urn:microsoft.com/office/officeart/2005/8/layout/vList2"/>
    <dgm:cxn modelId="{CFCD9F4F-BF8F-4F53-A876-FBB5600782AC}" type="presParOf" srcId="{203383A2-E44F-46EF-B77D-2660BF9AD3F0}" destId="{AFAF24A8-DFCD-47AC-91E0-D1B96F93393E}"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3FF49-A5FD-45AF-84F7-1E8996F8E483}">
      <dsp:nvSpPr>
        <dsp:cNvPr id="0" name=""/>
        <dsp:cNvSpPr/>
      </dsp:nvSpPr>
      <dsp:spPr>
        <a:xfrm>
          <a:off x="0" y="2"/>
          <a:ext cx="9336741" cy="155221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75773" y="75775"/>
        <a:ext cx="9185195" cy="14006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F1E9F-DF11-4122-A05E-D81E44585872}">
      <dsp:nvSpPr>
        <dsp:cNvPr id="0" name=""/>
        <dsp:cNvSpPr/>
      </dsp:nvSpPr>
      <dsp:spPr>
        <a:xfrm>
          <a:off x="0" y="50165"/>
          <a:ext cx="8568531"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59399" y="109564"/>
        <a:ext cx="8449733"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03AA2-5B01-4F0F-B224-B8CAD35533C3}">
      <dsp:nvSpPr>
        <dsp:cNvPr id="0" name=""/>
        <dsp:cNvSpPr/>
      </dsp:nvSpPr>
      <dsp:spPr>
        <a:xfrm>
          <a:off x="0" y="83008"/>
          <a:ext cx="10058399" cy="121807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rPr>
            <a:t>What could you do to get students to think critically about the content rather than accept black boxes?</a:t>
          </a:r>
        </a:p>
      </dsp:txBody>
      <dsp:txXfrm>
        <a:off x="59462" y="142470"/>
        <a:ext cx="9939475" cy="10991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9142-E741-42AA-891E-FE5250B4D265}">
      <dsp:nvSpPr>
        <dsp:cNvPr id="0" name=""/>
        <dsp:cNvSpPr/>
      </dsp:nvSpPr>
      <dsp:spPr>
        <a:xfrm>
          <a:off x="0" y="67594"/>
          <a:ext cx="4038599" cy="298106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145524" y="213118"/>
        <a:ext cx="3747551" cy="26900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03AA2-5B01-4F0F-B224-B8CAD35533C3}">
      <dsp:nvSpPr>
        <dsp:cNvPr id="0" name=""/>
        <dsp:cNvSpPr/>
      </dsp:nvSpPr>
      <dsp:spPr>
        <a:xfrm>
          <a:off x="0" y="5678"/>
          <a:ext cx="5943600" cy="1218077"/>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solidFill>
                <a:schemeClr val="tx1"/>
              </a:solidFill>
            </a:rPr>
            <a:t>Which tips seem particularly well suited for labs?</a:t>
          </a:r>
        </a:p>
      </dsp:txBody>
      <dsp:txXfrm>
        <a:off x="59462" y="65140"/>
        <a:ext cx="5824676" cy="10991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69142-E741-42AA-891E-FE5250B4D265}">
      <dsp:nvSpPr>
        <dsp:cNvPr id="0" name=""/>
        <dsp:cNvSpPr/>
      </dsp:nvSpPr>
      <dsp:spPr>
        <a:xfrm>
          <a:off x="0" y="86801"/>
          <a:ext cx="6476999" cy="16426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Know your responsibilities, what to expect</a:t>
          </a:r>
        </a:p>
      </dsp:txBody>
      <dsp:txXfrm>
        <a:off x="80185" y="166986"/>
        <a:ext cx="6316629" cy="1482234"/>
      </dsp:txXfrm>
    </dsp:sp>
    <dsp:sp modelId="{3D9CA9C9-6518-4DA9-A624-E79C59CBF09C}">
      <dsp:nvSpPr>
        <dsp:cNvPr id="0" name=""/>
        <dsp:cNvSpPr/>
      </dsp:nvSpPr>
      <dsp:spPr>
        <a:xfrm>
          <a:off x="0" y="1916606"/>
          <a:ext cx="6476999" cy="16426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Be professional</a:t>
          </a:r>
        </a:p>
      </dsp:txBody>
      <dsp:txXfrm>
        <a:off x="80185" y="1996791"/>
        <a:ext cx="6316629" cy="1482234"/>
      </dsp:txXfrm>
    </dsp:sp>
    <dsp:sp modelId="{46E43807-6648-4742-8430-66F3FAC17D69}">
      <dsp:nvSpPr>
        <dsp:cNvPr id="0" name=""/>
        <dsp:cNvSpPr/>
      </dsp:nvSpPr>
      <dsp:spPr>
        <a:xfrm>
          <a:off x="0" y="3746410"/>
          <a:ext cx="6476999" cy="16426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Don’t be afraid to admit uncertainty, ask questions</a:t>
          </a:r>
        </a:p>
      </dsp:txBody>
      <dsp:txXfrm>
        <a:off x="80185" y="3826595"/>
        <a:ext cx="6316629" cy="148223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4501D-0994-4246-8E11-D28CA496FF12}">
      <dsp:nvSpPr>
        <dsp:cNvPr id="0" name=""/>
        <dsp:cNvSpPr/>
      </dsp:nvSpPr>
      <dsp:spPr>
        <a:xfrm>
          <a:off x="0" y="442200"/>
          <a:ext cx="7485881" cy="31058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988" tIns="604012" rIns="580988"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a:t>Me!   Richard (</a:t>
          </a:r>
          <a:r>
            <a:rPr lang="en-US" sz="2900" kern="1200">
              <a:hlinkClick xmlns:r="http://schemas.openxmlformats.org/officeDocument/2006/relationships" r:id="rId1"/>
            </a:rPr>
            <a:t>richardw@uoregon.edu</a:t>
          </a:r>
          <a:r>
            <a:rPr lang="en-US" sz="2900" kern="1200"/>
            <a:t>)</a:t>
          </a:r>
        </a:p>
        <a:p>
          <a:pPr marL="285750" lvl="1" indent="-285750" algn="l" defTabSz="1289050">
            <a:lnSpc>
              <a:spcPct val="90000"/>
            </a:lnSpc>
            <a:spcBef>
              <a:spcPct val="0"/>
            </a:spcBef>
            <a:spcAft>
              <a:spcPct val="15000"/>
            </a:spcAft>
            <a:buChar char="•"/>
          </a:pPr>
          <a:r>
            <a:rPr lang="en-US" sz="2900" kern="1200"/>
            <a:t>TEP website (teaching.uoregon.edu)</a:t>
          </a:r>
        </a:p>
        <a:p>
          <a:pPr marL="285750" lvl="1" indent="-285750" algn="l" defTabSz="1289050">
            <a:lnSpc>
              <a:spcPct val="90000"/>
            </a:lnSpc>
            <a:spcBef>
              <a:spcPct val="0"/>
            </a:spcBef>
            <a:spcAft>
              <a:spcPct val="15000"/>
            </a:spcAft>
            <a:buChar char="•"/>
          </a:pPr>
          <a:r>
            <a:rPr lang="en-US" sz="2900" kern="1200"/>
            <a:t>Workshops</a:t>
          </a:r>
        </a:p>
        <a:p>
          <a:pPr marL="285750" lvl="1" indent="-285750" algn="l" defTabSz="1289050">
            <a:lnSpc>
              <a:spcPct val="90000"/>
            </a:lnSpc>
            <a:spcBef>
              <a:spcPct val="0"/>
            </a:spcBef>
            <a:spcAft>
              <a:spcPct val="15000"/>
            </a:spcAft>
            <a:buChar char="•"/>
          </a:pPr>
          <a:r>
            <a:rPr lang="en-US" sz="2900" kern="1200"/>
            <a:t>General Questions: </a:t>
          </a:r>
          <a:r>
            <a:rPr lang="en-US" sz="2900" kern="1200">
              <a:hlinkClick xmlns:r="http://schemas.openxmlformats.org/officeDocument/2006/relationships" r:id="rId2"/>
            </a:rPr>
            <a:t>tep@uoregon.edu</a:t>
          </a:r>
          <a:endParaRPr lang="en-US" sz="2900" kern="1200"/>
        </a:p>
        <a:p>
          <a:pPr marL="285750" lvl="1" indent="-285750" algn="l" defTabSz="1289050" rtl="0">
            <a:lnSpc>
              <a:spcPct val="90000"/>
            </a:lnSpc>
            <a:spcBef>
              <a:spcPct val="0"/>
            </a:spcBef>
            <a:spcAft>
              <a:spcPct val="15000"/>
            </a:spcAft>
            <a:buChar char="•"/>
          </a:pPr>
          <a:r>
            <a:rPr lang="en-US" sz="2900" kern="1200">
              <a:latin typeface="Calibri"/>
            </a:rPr>
            <a:t>Get help button</a:t>
          </a:r>
        </a:p>
      </dsp:txBody>
      <dsp:txXfrm>
        <a:off x="0" y="442200"/>
        <a:ext cx="7485881" cy="3105899"/>
      </dsp:txXfrm>
    </dsp:sp>
    <dsp:sp modelId="{D19DF897-8B8F-456C-881B-32777C2801BD}">
      <dsp:nvSpPr>
        <dsp:cNvPr id="0" name=""/>
        <dsp:cNvSpPr/>
      </dsp:nvSpPr>
      <dsp:spPr>
        <a:xfrm>
          <a:off x="374294" y="14160"/>
          <a:ext cx="5240116"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064" tIns="0" rIns="198064" bIns="0" numCol="1" spcCol="1270" anchor="ctr" anchorCtr="0">
          <a:noAutofit/>
        </a:bodyPr>
        <a:lstStyle/>
        <a:p>
          <a:pPr marL="0" lvl="0" indent="0" algn="l" defTabSz="1155700">
            <a:lnSpc>
              <a:spcPct val="90000"/>
            </a:lnSpc>
            <a:spcBef>
              <a:spcPct val="0"/>
            </a:spcBef>
            <a:spcAft>
              <a:spcPct val="35000"/>
            </a:spcAft>
            <a:buNone/>
          </a:pPr>
          <a:r>
            <a:rPr lang="en-US" sz="2600" kern="1200"/>
            <a:t>Teaching Engagement Program</a:t>
          </a:r>
        </a:p>
      </dsp:txBody>
      <dsp:txXfrm>
        <a:off x="416084" y="55950"/>
        <a:ext cx="5156536" cy="772500"/>
      </dsp:txXfrm>
    </dsp:sp>
    <dsp:sp modelId="{0C986EC5-81B3-4041-AC29-5EBE50E87174}">
      <dsp:nvSpPr>
        <dsp:cNvPr id="0" name=""/>
        <dsp:cNvSpPr/>
      </dsp:nvSpPr>
      <dsp:spPr>
        <a:xfrm>
          <a:off x="0" y="4132740"/>
          <a:ext cx="7485881" cy="16442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0988" tIns="604012" rIns="580988" bIns="206248" numCol="1" spcCol="1270" anchor="t" anchorCtr="0">
          <a:noAutofit/>
        </a:bodyPr>
        <a:lstStyle/>
        <a:p>
          <a:pPr marL="285750" lvl="1" indent="-285750" algn="l" defTabSz="1289050" rtl="0">
            <a:lnSpc>
              <a:spcPct val="90000"/>
            </a:lnSpc>
            <a:spcBef>
              <a:spcPct val="0"/>
            </a:spcBef>
            <a:spcAft>
              <a:spcPct val="15000"/>
            </a:spcAft>
            <a:buChar char="•"/>
          </a:pPr>
          <a:r>
            <a:rPr lang="en-US" sz="2900" kern="1200"/>
            <a:t>9:00 am Thursdays, LISB 217 or </a:t>
          </a:r>
          <a:r>
            <a:rPr lang="en-US" sz="2900" kern="1200">
              <a:latin typeface="Calibri"/>
            </a:rPr>
            <a:t>Zoom ID 369</a:t>
          </a:r>
          <a:r>
            <a:rPr lang="en-US" sz="2900" kern="1200"/>
            <a:t> 256 082</a:t>
          </a:r>
          <a:r>
            <a:rPr lang="en-US" sz="2900" kern="1200">
              <a:latin typeface="Calibri"/>
            </a:rPr>
            <a:t> </a:t>
          </a:r>
          <a:endParaRPr lang="en-US" sz="2900" kern="1200"/>
        </a:p>
      </dsp:txBody>
      <dsp:txXfrm>
        <a:off x="0" y="4132740"/>
        <a:ext cx="7485881" cy="1644299"/>
      </dsp:txXfrm>
    </dsp:sp>
    <dsp:sp modelId="{B5135219-DB3D-4BF4-BAF8-DA6F63666956}">
      <dsp:nvSpPr>
        <dsp:cNvPr id="0" name=""/>
        <dsp:cNvSpPr/>
      </dsp:nvSpPr>
      <dsp:spPr>
        <a:xfrm>
          <a:off x="374294" y="3704700"/>
          <a:ext cx="5240116"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064" tIns="0" rIns="198064" bIns="0" numCol="1" spcCol="1270" anchor="ctr" anchorCtr="0">
          <a:noAutofit/>
        </a:bodyPr>
        <a:lstStyle/>
        <a:p>
          <a:pPr marL="0" lvl="0" indent="0" algn="l" defTabSz="1155700">
            <a:lnSpc>
              <a:spcPct val="90000"/>
            </a:lnSpc>
            <a:spcBef>
              <a:spcPct val="0"/>
            </a:spcBef>
            <a:spcAft>
              <a:spcPct val="35000"/>
            </a:spcAft>
            <a:buNone/>
          </a:pPr>
          <a:r>
            <a:rPr lang="en-US" sz="2600" kern="1200"/>
            <a:t>Science Teaching Journal Club</a:t>
          </a:r>
        </a:p>
      </dsp:txBody>
      <dsp:txXfrm>
        <a:off x="416084" y="3746490"/>
        <a:ext cx="5156536"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D9795-3D55-47C9-96C9-76B650AD2805}">
      <dsp:nvSpPr>
        <dsp:cNvPr id="0" name=""/>
        <dsp:cNvSpPr/>
      </dsp:nvSpPr>
      <dsp:spPr>
        <a:xfrm>
          <a:off x="0" y="98712"/>
          <a:ext cx="12046223" cy="88744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Implement strategies for building community in class</a:t>
          </a:r>
        </a:p>
      </dsp:txBody>
      <dsp:txXfrm>
        <a:off x="43321" y="142033"/>
        <a:ext cx="11959581" cy="800803"/>
      </dsp:txXfrm>
    </dsp:sp>
    <dsp:sp modelId="{D8E742EC-D5A3-406F-BDD9-7B03665D55DD}">
      <dsp:nvSpPr>
        <dsp:cNvPr id="0" name=""/>
        <dsp:cNvSpPr/>
      </dsp:nvSpPr>
      <dsp:spPr>
        <a:xfrm>
          <a:off x="0" y="1092718"/>
          <a:ext cx="12046223" cy="887445"/>
        </a:xfrm>
        <a:prstGeom prst="roundRect">
          <a:avLst/>
        </a:prstGeom>
        <a:solidFill>
          <a:srgbClr val="5CB37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Best practices for helping students learn in lab</a:t>
          </a:r>
        </a:p>
      </dsp:txBody>
      <dsp:txXfrm>
        <a:off x="43321" y="1136039"/>
        <a:ext cx="11959581" cy="800803"/>
      </dsp:txXfrm>
    </dsp:sp>
    <dsp:sp modelId="{29727816-3292-4A54-9D56-CE38D56A779F}">
      <dsp:nvSpPr>
        <dsp:cNvPr id="0" name=""/>
        <dsp:cNvSpPr/>
      </dsp:nvSpPr>
      <dsp:spPr>
        <a:xfrm>
          <a:off x="0" y="2086723"/>
          <a:ext cx="12046223" cy="887445"/>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Preparing for and Wrapping Up Labs</a:t>
          </a:r>
        </a:p>
      </dsp:txBody>
      <dsp:txXfrm>
        <a:off x="43321" y="2130044"/>
        <a:ext cx="11959581" cy="800803"/>
      </dsp:txXfrm>
    </dsp:sp>
    <dsp:sp modelId="{E7FCA325-0444-4143-8412-C51B82265E7D}">
      <dsp:nvSpPr>
        <dsp:cNvPr id="0" name=""/>
        <dsp:cNvSpPr/>
      </dsp:nvSpPr>
      <dsp:spPr>
        <a:xfrm>
          <a:off x="0" y="3080728"/>
          <a:ext cx="12046223" cy="887445"/>
        </a:xfrm>
        <a:prstGeom prst="roundRect">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Know where to go when you need help or to refine pedagogy</a:t>
          </a:r>
        </a:p>
      </dsp:txBody>
      <dsp:txXfrm>
        <a:off x="43321" y="3124049"/>
        <a:ext cx="11959581" cy="800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89FC5-7986-4D98-A09F-206B1688916C}">
      <dsp:nvSpPr>
        <dsp:cNvPr id="0" name=""/>
        <dsp:cNvSpPr/>
      </dsp:nvSpPr>
      <dsp:spPr>
        <a:xfrm>
          <a:off x="0" y="2124"/>
          <a:ext cx="9072325" cy="95472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a:off x="46606" y="48730"/>
        <a:ext cx="8979113" cy="861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E22DD-7189-4A03-86B6-DAABF5042E12}">
      <dsp:nvSpPr>
        <dsp:cNvPr id="0" name=""/>
        <dsp:cNvSpPr/>
      </dsp:nvSpPr>
      <dsp:spPr>
        <a:xfrm>
          <a:off x="0" y="60164"/>
          <a:ext cx="9758241" cy="950976"/>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i="0" kern="1200" baseline="0">
              <a:solidFill>
                <a:schemeClr val="tx1"/>
              </a:solidFill>
            </a:rPr>
            <a:t>Are these skills innate or can they be developed?</a:t>
          </a:r>
          <a:endParaRPr lang="en-US" sz="3600" kern="1200">
            <a:solidFill>
              <a:schemeClr val="tx1"/>
            </a:solidFill>
          </a:endParaRPr>
        </a:p>
      </dsp:txBody>
      <dsp:txXfrm>
        <a:off x="46423" y="106587"/>
        <a:ext cx="9665395" cy="858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2978E-E044-4CF5-91CE-727A2BB43C8B}">
      <dsp:nvSpPr>
        <dsp:cNvPr id="0" name=""/>
        <dsp:cNvSpPr/>
      </dsp:nvSpPr>
      <dsp:spPr>
        <a:xfrm>
          <a:off x="0" y="393689"/>
          <a:ext cx="7460449" cy="9780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014" tIns="479044" rIns="57901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Basic practices necessary for a high-quality course</a:t>
          </a:r>
        </a:p>
      </dsp:txBody>
      <dsp:txXfrm>
        <a:off x="0" y="393689"/>
        <a:ext cx="7460449" cy="978075"/>
      </dsp:txXfrm>
    </dsp:sp>
    <dsp:sp modelId="{B0651D59-C710-4DED-A1F6-7527A5119CDC}">
      <dsp:nvSpPr>
        <dsp:cNvPr id="0" name=""/>
        <dsp:cNvSpPr/>
      </dsp:nvSpPr>
      <dsp:spPr>
        <a:xfrm>
          <a:off x="373022" y="54209"/>
          <a:ext cx="5222314" cy="678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91" tIns="0" rIns="197391" bIns="0" numCol="1" spcCol="1270" anchor="ctr" anchorCtr="0">
          <a:noAutofit/>
        </a:bodyPr>
        <a:lstStyle/>
        <a:p>
          <a:pPr marL="0" lvl="0" indent="0" algn="l" defTabSz="1422400">
            <a:lnSpc>
              <a:spcPct val="90000"/>
            </a:lnSpc>
            <a:spcBef>
              <a:spcPct val="0"/>
            </a:spcBef>
            <a:spcAft>
              <a:spcPct val="35000"/>
            </a:spcAft>
            <a:buNone/>
          </a:pPr>
          <a:r>
            <a:rPr lang="en-US" sz="3200" kern="1200"/>
            <a:t>Professional</a:t>
          </a:r>
        </a:p>
      </dsp:txBody>
      <dsp:txXfrm>
        <a:off x="406166" y="87353"/>
        <a:ext cx="5156026" cy="612672"/>
      </dsp:txXfrm>
    </dsp:sp>
    <dsp:sp modelId="{C09B0D6D-6AB5-49A7-8C89-A7BF09770D1B}">
      <dsp:nvSpPr>
        <dsp:cNvPr id="0" name=""/>
        <dsp:cNvSpPr/>
      </dsp:nvSpPr>
      <dsp:spPr>
        <a:xfrm>
          <a:off x="0" y="1835444"/>
          <a:ext cx="7460449" cy="9780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014" tIns="479044" rIns="57901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Every student belongs and is valued</a:t>
          </a:r>
        </a:p>
      </dsp:txBody>
      <dsp:txXfrm>
        <a:off x="0" y="1835444"/>
        <a:ext cx="7460449" cy="978075"/>
      </dsp:txXfrm>
    </dsp:sp>
    <dsp:sp modelId="{79CAE8D4-9968-41C1-8EA4-0EA9B6A1F6D3}">
      <dsp:nvSpPr>
        <dsp:cNvPr id="0" name=""/>
        <dsp:cNvSpPr/>
      </dsp:nvSpPr>
      <dsp:spPr>
        <a:xfrm>
          <a:off x="373022" y="1495964"/>
          <a:ext cx="5222314" cy="6789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91" tIns="0" rIns="197391" bIns="0" numCol="1" spcCol="1270" anchor="ctr" anchorCtr="0">
          <a:noAutofit/>
        </a:bodyPr>
        <a:lstStyle/>
        <a:p>
          <a:pPr marL="0" lvl="0" indent="0" algn="l" defTabSz="1422400">
            <a:lnSpc>
              <a:spcPct val="90000"/>
            </a:lnSpc>
            <a:spcBef>
              <a:spcPct val="0"/>
            </a:spcBef>
            <a:spcAft>
              <a:spcPct val="35000"/>
            </a:spcAft>
            <a:buNone/>
          </a:pPr>
          <a:r>
            <a:rPr lang="en-US" sz="3200" kern="1200"/>
            <a:t>Inclusive</a:t>
          </a:r>
        </a:p>
      </dsp:txBody>
      <dsp:txXfrm>
        <a:off x="406166" y="1529108"/>
        <a:ext cx="5156026" cy="612672"/>
      </dsp:txXfrm>
    </dsp:sp>
    <dsp:sp modelId="{E4D6F8F3-B828-4FF0-A639-53C0324B6FFE}">
      <dsp:nvSpPr>
        <dsp:cNvPr id="0" name=""/>
        <dsp:cNvSpPr/>
      </dsp:nvSpPr>
      <dsp:spPr>
        <a:xfrm>
          <a:off x="0" y="3277200"/>
          <a:ext cx="7460449" cy="9780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014" tIns="479044" rIns="57901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Instructors always work to improve</a:t>
          </a:r>
        </a:p>
      </dsp:txBody>
      <dsp:txXfrm>
        <a:off x="0" y="3277200"/>
        <a:ext cx="7460449" cy="978075"/>
      </dsp:txXfrm>
    </dsp:sp>
    <dsp:sp modelId="{3734ADC7-AD51-402A-BE9F-1A3B18E71D51}">
      <dsp:nvSpPr>
        <dsp:cNvPr id="0" name=""/>
        <dsp:cNvSpPr/>
      </dsp:nvSpPr>
      <dsp:spPr>
        <a:xfrm>
          <a:off x="373022" y="2937719"/>
          <a:ext cx="5222314" cy="6789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91" tIns="0" rIns="197391" bIns="0" numCol="1" spcCol="1270" anchor="ctr" anchorCtr="0">
          <a:noAutofit/>
        </a:bodyPr>
        <a:lstStyle/>
        <a:p>
          <a:pPr marL="0" lvl="0" indent="0" algn="l" defTabSz="1422400">
            <a:lnSpc>
              <a:spcPct val="90000"/>
            </a:lnSpc>
            <a:spcBef>
              <a:spcPct val="0"/>
            </a:spcBef>
            <a:spcAft>
              <a:spcPct val="35000"/>
            </a:spcAft>
            <a:buNone/>
          </a:pPr>
          <a:r>
            <a:rPr lang="en-US" sz="3200" kern="1200"/>
            <a:t>Engaged</a:t>
          </a:r>
        </a:p>
      </dsp:txBody>
      <dsp:txXfrm>
        <a:off x="406166" y="2970863"/>
        <a:ext cx="5156026" cy="612672"/>
      </dsp:txXfrm>
    </dsp:sp>
    <dsp:sp modelId="{5A0948F1-3FAF-4EA0-9F1C-6A22959E0436}">
      <dsp:nvSpPr>
        <dsp:cNvPr id="0" name=""/>
        <dsp:cNvSpPr/>
      </dsp:nvSpPr>
      <dsp:spPr>
        <a:xfrm>
          <a:off x="0" y="4718955"/>
          <a:ext cx="7460449" cy="134032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9014" tIns="479044" rIns="579014" bIns="163576" numCol="1" spcCol="1270" anchor="t" anchorCtr="0">
          <a:noAutofit/>
        </a:bodyPr>
        <a:lstStyle/>
        <a:p>
          <a:pPr marL="228600" lvl="1" indent="-228600" algn="l" defTabSz="1022350">
            <a:lnSpc>
              <a:spcPct val="90000"/>
            </a:lnSpc>
            <a:spcBef>
              <a:spcPct val="0"/>
            </a:spcBef>
            <a:spcAft>
              <a:spcPct val="15000"/>
            </a:spcAft>
            <a:buChar char="•"/>
          </a:pPr>
          <a:r>
            <a:rPr lang="en-US" sz="2300" kern="1200"/>
            <a:t>Evidence-based teaching strategies</a:t>
          </a:r>
        </a:p>
        <a:p>
          <a:pPr marL="228600" lvl="1" indent="-228600" algn="l" defTabSz="1022350">
            <a:lnSpc>
              <a:spcPct val="90000"/>
            </a:lnSpc>
            <a:spcBef>
              <a:spcPct val="0"/>
            </a:spcBef>
            <a:spcAft>
              <a:spcPct val="15000"/>
            </a:spcAft>
            <a:buChar char="•"/>
          </a:pPr>
          <a:r>
            <a:rPr lang="en-US" sz="2300" kern="1200"/>
            <a:t>Bring research methods and content into class</a:t>
          </a:r>
        </a:p>
      </dsp:txBody>
      <dsp:txXfrm>
        <a:off x="0" y="4718955"/>
        <a:ext cx="7460449" cy="1340325"/>
      </dsp:txXfrm>
    </dsp:sp>
    <dsp:sp modelId="{7CF19932-BE29-4953-8F16-8783BB35F4E8}">
      <dsp:nvSpPr>
        <dsp:cNvPr id="0" name=""/>
        <dsp:cNvSpPr/>
      </dsp:nvSpPr>
      <dsp:spPr>
        <a:xfrm>
          <a:off x="373022" y="4379475"/>
          <a:ext cx="5222314" cy="67896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7391" tIns="0" rIns="197391" bIns="0" numCol="1" spcCol="1270" anchor="ctr" anchorCtr="0">
          <a:noAutofit/>
        </a:bodyPr>
        <a:lstStyle/>
        <a:p>
          <a:pPr marL="0" lvl="0" indent="0" algn="l" defTabSz="1422400">
            <a:lnSpc>
              <a:spcPct val="90000"/>
            </a:lnSpc>
            <a:spcBef>
              <a:spcPct val="0"/>
            </a:spcBef>
            <a:spcAft>
              <a:spcPct val="35000"/>
            </a:spcAft>
            <a:buNone/>
          </a:pPr>
          <a:r>
            <a:rPr lang="en-US" sz="3200" kern="1200"/>
            <a:t>Research-informed</a:t>
          </a:r>
        </a:p>
      </dsp:txBody>
      <dsp:txXfrm>
        <a:off x="406166" y="4412619"/>
        <a:ext cx="5156026" cy="6126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4DB3A-17AF-4165-A73A-3BF8C877DC41}">
      <dsp:nvSpPr>
        <dsp:cNvPr id="0" name=""/>
        <dsp:cNvSpPr/>
      </dsp:nvSpPr>
      <dsp:spPr>
        <a:xfrm>
          <a:off x="2951109" y="0"/>
          <a:ext cx="5556357" cy="555635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A91608-CCE9-49A2-825D-D349CB7B8A55}">
      <dsp:nvSpPr>
        <dsp:cNvPr id="0" name=""/>
        <dsp:cNvSpPr/>
      </dsp:nvSpPr>
      <dsp:spPr>
        <a:xfrm>
          <a:off x="3478963" y="527853"/>
          <a:ext cx="2166979" cy="21669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Strengths</a:t>
          </a:r>
        </a:p>
      </dsp:txBody>
      <dsp:txXfrm>
        <a:off x="3584746" y="633636"/>
        <a:ext cx="1955413" cy="1955413"/>
      </dsp:txXfrm>
    </dsp:sp>
    <dsp:sp modelId="{DBD4FBD8-2134-4EC4-8E3A-F727520F367F}">
      <dsp:nvSpPr>
        <dsp:cNvPr id="0" name=""/>
        <dsp:cNvSpPr/>
      </dsp:nvSpPr>
      <dsp:spPr>
        <a:xfrm>
          <a:off x="5812633" y="527853"/>
          <a:ext cx="2166979" cy="2166979"/>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Weaknesses</a:t>
          </a:r>
        </a:p>
      </dsp:txBody>
      <dsp:txXfrm>
        <a:off x="5918416" y="633636"/>
        <a:ext cx="1955413" cy="1955413"/>
      </dsp:txXfrm>
    </dsp:sp>
    <dsp:sp modelId="{D1C8DB86-B83B-4ADB-9123-C4A4F46992DF}">
      <dsp:nvSpPr>
        <dsp:cNvPr id="0" name=""/>
        <dsp:cNvSpPr/>
      </dsp:nvSpPr>
      <dsp:spPr>
        <a:xfrm>
          <a:off x="3478963" y="2861523"/>
          <a:ext cx="2166979" cy="21669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Opportunities</a:t>
          </a:r>
        </a:p>
      </dsp:txBody>
      <dsp:txXfrm>
        <a:off x="3584746" y="2967306"/>
        <a:ext cx="1955413" cy="1955413"/>
      </dsp:txXfrm>
    </dsp:sp>
    <dsp:sp modelId="{54D9E515-0584-4660-8D77-9B5919AF87DA}">
      <dsp:nvSpPr>
        <dsp:cNvPr id="0" name=""/>
        <dsp:cNvSpPr/>
      </dsp:nvSpPr>
      <dsp:spPr>
        <a:xfrm>
          <a:off x="5812633" y="2861523"/>
          <a:ext cx="2166979" cy="21669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Threats</a:t>
          </a:r>
        </a:p>
      </dsp:txBody>
      <dsp:txXfrm>
        <a:off x="5918416" y="2967306"/>
        <a:ext cx="1955413" cy="1955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89FC5-7986-4D98-A09F-206B1688916C}">
      <dsp:nvSpPr>
        <dsp:cNvPr id="0" name=""/>
        <dsp:cNvSpPr/>
      </dsp:nvSpPr>
      <dsp:spPr>
        <a:xfrm>
          <a:off x="1117248" y="5190"/>
          <a:ext cx="2427990" cy="104832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1168423" y="56365"/>
        <a:ext cx="2325640" cy="9459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89FC5-7986-4D98-A09F-206B1688916C}">
      <dsp:nvSpPr>
        <dsp:cNvPr id="0" name=""/>
        <dsp:cNvSpPr/>
      </dsp:nvSpPr>
      <dsp:spPr>
        <a:xfrm>
          <a:off x="1117248" y="5190"/>
          <a:ext cx="2427990" cy="104832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endParaRPr lang="en-US" sz="5600" kern="1200"/>
        </a:p>
      </dsp:txBody>
      <dsp:txXfrm>
        <a:off x="1168423" y="56365"/>
        <a:ext cx="2325640" cy="9459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F24A8-DFCD-47AC-91E0-D1B96F93393E}">
      <dsp:nvSpPr>
        <dsp:cNvPr id="0" name=""/>
        <dsp:cNvSpPr/>
      </dsp:nvSpPr>
      <dsp:spPr>
        <a:xfrm>
          <a:off x="0" y="0"/>
          <a:ext cx="9641678" cy="116733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6985" y="56985"/>
        <a:ext cx="9527708" cy="10533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733425" y="960438"/>
            <a:ext cx="5846763" cy="3289300"/>
          </a:xfrm>
          <a:prstGeom prst="rect">
            <a:avLst/>
          </a:prstGeom>
          <a:noFill/>
          <a:ln w="9525">
            <a:noFill/>
            <a:round/>
            <a:headEnd/>
            <a:tailEnd/>
          </a:ln>
          <a:effectLst/>
        </p:spPr>
      </p:sp>
      <p:sp>
        <p:nvSpPr>
          <p:cNvPr id="2050" name="Rectangle 2"/>
          <p:cNvSpPr>
            <a:spLocks noGrp="1" noChangeArrowheads="1"/>
          </p:cNvSpPr>
          <p:nvPr>
            <p:ph type="body"/>
          </p:nvPr>
        </p:nvSpPr>
        <p:spPr bwMode="auto">
          <a:xfrm>
            <a:off x="1116107" y="4570268"/>
            <a:ext cx="5087470" cy="365045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194198598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60438"/>
            <a:ext cx="5846763" cy="3289300"/>
          </a:xfrm>
        </p:spPr>
      </p:sp>
      <p:sp>
        <p:nvSpPr>
          <p:cNvPr id="3" name="Notes Placeholder 2"/>
          <p:cNvSpPr>
            <a:spLocks noGrp="1"/>
          </p:cNvSpPr>
          <p:nvPr>
            <p:ph type="body" idx="1"/>
          </p:nvPr>
        </p:nvSpPr>
        <p:spPr/>
        <p:txBody>
          <a:bodyPr>
            <a:normAutofit/>
          </a:bodyPr>
          <a:lstStyle/>
          <a:p>
            <a:r>
              <a:rPr lang="en-US" dirty="0"/>
              <a:t>Tell about self, introduce Julie</a:t>
            </a:r>
          </a:p>
          <a:p>
            <a:r>
              <a:rPr lang="en-US" dirty="0"/>
              <a:t>”Lab” is a big umbrella covering hands-on learning by students. Many folks are likely from natural sciences and STEM fields. Also have some art, architecture, and music folks who certainly lead students in learning physical techniques in arts. Social science and humanities – sociology, anthropology, disability studies – teaching students to design studies, analyze governmental data sets, examine artifacts.</a:t>
            </a:r>
          </a:p>
          <a:p>
            <a:endParaRPr lang="en-US" dirty="0"/>
          </a:p>
          <a:p>
            <a:r>
              <a:rPr lang="en-US" dirty="0"/>
              <a:t>Icebreaker.  Move to a side/corner of the room according to:</a:t>
            </a:r>
          </a:p>
          <a:p>
            <a:pPr marL="216867" indent="-216867">
              <a:buAutoNum type="arabicPeriod"/>
            </a:pPr>
            <a:r>
              <a:rPr lang="en-US" dirty="0"/>
              <a:t>Where did you do your undergrad: East of Mississippi, east of Mississippi, university outside the US </a:t>
            </a:r>
          </a:p>
          <a:p>
            <a:pPr marL="216867" indent="-216867">
              <a:buAutoNum type="arabicPeriod"/>
            </a:pPr>
            <a:r>
              <a:rPr lang="en-US" dirty="0"/>
              <a:t>Undergraduate degree in chemistry, biochemistry, or other </a:t>
            </a:r>
          </a:p>
          <a:p>
            <a:pPr marL="216867" indent="-216867">
              <a:buAutoNum type="arabicPeriod"/>
            </a:pPr>
            <a:r>
              <a:rPr lang="en-US" dirty="0"/>
              <a:t>Physical, organic, inorganic, </a:t>
            </a:r>
            <a:r>
              <a:rPr lang="en-US" dirty="0" err="1"/>
              <a:t>biochem</a:t>
            </a:r>
            <a:r>
              <a:rPr lang="en-US" dirty="0"/>
              <a:t>, analytical </a:t>
            </a:r>
          </a:p>
          <a:p>
            <a:pPr marL="216867" indent="-216867">
              <a:buAutoNum type="arabicPeriod"/>
            </a:pPr>
            <a:r>
              <a:rPr lang="en-US" dirty="0"/>
              <a:t>Solid, liquid, or gas </a:t>
            </a:r>
          </a:p>
          <a:p>
            <a:pPr marL="216867" indent="-216867">
              <a:buAutoNum type="arabicPeriod"/>
            </a:pPr>
            <a:r>
              <a:rPr lang="en-US" dirty="0"/>
              <a:t>Theory or experiment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60438"/>
            <a:ext cx="5846763" cy="3289300"/>
          </a:xfrm>
        </p:spPr>
      </p:sp>
      <p:sp>
        <p:nvSpPr>
          <p:cNvPr id="3" name="Notes Placeholder 2"/>
          <p:cNvSpPr>
            <a:spLocks noGrp="1"/>
          </p:cNvSpPr>
          <p:nvPr>
            <p:ph type="body" idx="1"/>
          </p:nvPr>
        </p:nvSpPr>
        <p:spPr/>
        <p:txBody>
          <a:bodyPr>
            <a:normAutofit/>
          </a:bodyPr>
          <a:lstStyle/>
          <a:p>
            <a:r>
              <a:rPr lang="en-US" sz="18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What aspects of students’ backgrounds might affect their attitude, how they view chemistry and the work you’re asking them to do? </a:t>
            </a:r>
            <a:r>
              <a:rPr lang="en-US" dirty="0">
                <a:effectLst/>
              </a:rPr>
              <a:t> </a:t>
            </a:r>
            <a:endParaRPr lang="en-US" dirty="0"/>
          </a:p>
          <a:p>
            <a:endParaRPr lang="en-US" dirty="0"/>
          </a:p>
          <a:p>
            <a:r>
              <a:rPr lang="en-US" dirty="0"/>
              <a:t>New events – example is freshman living away from parents for first time, have to figure out laundry, navigate social things.</a:t>
            </a:r>
          </a:p>
        </p:txBody>
      </p:sp>
    </p:spTree>
    <p:extLst>
      <p:ext uri="{BB962C8B-B14F-4D97-AF65-F5344CB8AC3E}">
        <p14:creationId xmlns:p14="http://schemas.microsoft.com/office/powerpoint/2010/main" val="29028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else to learn about students - </a:t>
            </a:r>
            <a:r>
              <a:rPr lang="en-US" sz="1800" dirty="0">
                <a:effectLst/>
                <a:latin typeface="Calibri" panose="020F0502020204030204" pitchFamily="34" charset="0"/>
                <a:ea typeface="Calibri" panose="020F0502020204030204" pitchFamily="34" charset="0"/>
                <a:cs typeface="Times New Roman" panose="02020603050405020304" pitchFamily="18" charset="0"/>
              </a:rPr>
              <a:t>Survey, talk to them, etc.</a:t>
            </a:r>
            <a:endParaRPr lang="en-US" dirty="0"/>
          </a:p>
        </p:txBody>
      </p:sp>
    </p:spTree>
    <p:extLst>
      <p:ext uri="{BB962C8B-B14F-4D97-AF65-F5344CB8AC3E}">
        <p14:creationId xmlns:p14="http://schemas.microsoft.com/office/powerpoint/2010/main" val="3333987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99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Learn better if you grapple with problems on your own rather than just being told about them.</a:t>
            </a:r>
          </a:p>
          <a:p>
            <a:endParaRPr lang="en-US" dirty="0">
              <a:latin typeface="Calibri"/>
              <a:cs typeface="Calibri"/>
            </a:endParaRPr>
          </a:p>
          <a:p>
            <a:r>
              <a:rPr lang="en-US" b="1" dirty="0">
                <a:latin typeface="Calibri"/>
                <a:cs typeface="Calibri"/>
              </a:rPr>
              <a:t>Our teaching toolbox are demonstrations of active learning techniques!</a:t>
            </a:r>
          </a:p>
        </p:txBody>
      </p:sp>
    </p:spTree>
    <p:extLst>
      <p:ext uri="{BB962C8B-B14F-4D97-AF65-F5344CB8AC3E}">
        <p14:creationId xmlns:p14="http://schemas.microsoft.com/office/powerpoint/2010/main" val="2170320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60438"/>
            <a:ext cx="5846763" cy="3289300"/>
          </a:xfrm>
        </p:spPr>
      </p:sp>
      <p:sp>
        <p:nvSpPr>
          <p:cNvPr id="3" name="Notes Placeholder 2"/>
          <p:cNvSpPr>
            <a:spLocks noGrp="1"/>
          </p:cNvSpPr>
          <p:nvPr>
            <p:ph type="body" idx="1"/>
          </p:nvPr>
        </p:nvSpPr>
        <p:spPr/>
        <p:txBody>
          <a:bodyPr>
            <a:normAutofit/>
          </a:bodyPr>
          <a:lstStyle/>
          <a:p>
            <a:r>
              <a:rPr lang="en-US" dirty="0"/>
              <a:t>More specific questions force folks to retrieve information instead of just having them agree that things make sense.</a:t>
            </a:r>
          </a:p>
          <a:p>
            <a:endParaRPr lang="en-US" dirty="0"/>
          </a:p>
          <a:p>
            <a:r>
              <a:rPr lang="en-US" dirty="0"/>
              <a:t>How long </a:t>
            </a:r>
            <a:r>
              <a:rPr lang="en-US" b="1" dirty="0"/>
              <a:t>do</a:t>
            </a:r>
            <a:r>
              <a:rPr lang="en-US" b="0" dirty="0"/>
              <a:t> people wait – not unusual for folks to wait for less than a second (0.5-3 seconds is common)</a:t>
            </a:r>
          </a:p>
          <a:p>
            <a:r>
              <a:rPr lang="en-US" b="0" dirty="0"/>
              <a:t>	Try actually counting on your fingers behind your pack</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box – question goes in, box goes </a:t>
            </a:r>
            <a:r>
              <a:rPr lang="en-US" dirty="0" err="1"/>
              <a:t>brrrr</a:t>
            </a:r>
            <a:r>
              <a:rPr lang="en-US" dirty="0"/>
              <a:t>, answer comes out. Want students to put together what is going in INSIDE the box.</a:t>
            </a:r>
          </a:p>
          <a:p>
            <a:endParaRPr lang="en-US" dirty="0"/>
          </a:p>
          <a:p>
            <a:r>
              <a:rPr lang="en-US" dirty="0"/>
              <a:t>GEs from non-mathematical fields may way to focus on the middle question. What are some similar questions that you could ask for your discipline?</a:t>
            </a:r>
          </a:p>
        </p:txBody>
      </p:sp>
    </p:spTree>
    <p:extLst>
      <p:ext uri="{BB962C8B-B14F-4D97-AF65-F5344CB8AC3E}">
        <p14:creationId xmlns:p14="http://schemas.microsoft.com/office/powerpoint/2010/main" val="1801359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A69F9-EA0F-E296-FD7A-D300F7BAD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7E90D-128C-1C6E-4505-CDAE80A50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115B6-8403-086B-E393-64E88D3F0D52}"/>
              </a:ext>
            </a:extLst>
          </p:cNvPr>
          <p:cNvSpPr>
            <a:spLocks noGrp="1"/>
          </p:cNvSpPr>
          <p:nvPr>
            <p:ph type="body" idx="1"/>
          </p:nvPr>
        </p:nvSpPr>
        <p:spPr/>
        <p:txBody>
          <a:bodyPr/>
          <a:lstStyle/>
          <a:p>
            <a:r>
              <a:rPr lang="en-US"/>
              <a:t>What are some general questions you could ask to help students develop the skill to see lab activities an application of content learned in lecture?</a:t>
            </a:r>
          </a:p>
        </p:txBody>
      </p:sp>
    </p:spTree>
    <p:extLst>
      <p:ext uri="{BB962C8B-B14F-4D97-AF65-F5344CB8AC3E}">
        <p14:creationId xmlns:p14="http://schemas.microsoft.com/office/powerpoint/2010/main" val="265682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60438"/>
            <a:ext cx="5846763" cy="3289300"/>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Your job is not to make sure students have right answer</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to help them understand concepts, think for themselves.</a:t>
            </a:r>
          </a:p>
          <a:p>
            <a:endParaRPr lang="en-US" dirty="0"/>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Model the way a scientist/expert approaches solving a problem.  What kinds of questions do you ask to help you figure things out? Is there a routine you can demonstrate?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 by asking about situations that stood out to you. Courses of actions that others wrote or said to about that were interesting to you.</a:t>
            </a:r>
          </a:p>
        </p:txBody>
      </p:sp>
    </p:spTree>
    <p:extLst>
      <p:ext uri="{BB962C8B-B14F-4D97-AF65-F5344CB8AC3E}">
        <p14:creationId xmlns:p14="http://schemas.microsoft.com/office/powerpoint/2010/main" val="95885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4404360" y="9555480"/>
            <a:ext cx="3368040" cy="502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1018824"/>
            <a:fld id="{A456BD4D-C4A6-B348-B236-A04444073D96}" type="slidenum">
              <a:rPr lang="en-US" sz="1300">
                <a:solidFill>
                  <a:srgbClr val="0037A3"/>
                </a:solidFill>
                <a:latin typeface="Comic Sans MS" charset="0"/>
              </a:rPr>
              <a:pPr algn="r" defTabSz="1018824"/>
              <a:t>22</a:t>
            </a:fld>
            <a:endParaRPr lang="en-US" sz="1300">
              <a:solidFill>
                <a:srgbClr val="0037A3"/>
              </a:solidFill>
              <a:latin typeface="Comic Sans MS" charset="0"/>
            </a:endParaRPr>
          </a:p>
        </p:txBody>
      </p:sp>
      <p:sp>
        <p:nvSpPr>
          <p:cNvPr id="44034" name="Rectangle 2"/>
          <p:cNvSpPr>
            <a:spLocks noGrp="1" noRot="1" noChangeAspect="1" noChangeArrowheads="1" noTextEdit="1"/>
          </p:cNvSpPr>
          <p:nvPr>
            <p:ph type="sldImg"/>
          </p:nvPr>
        </p:nvSpPr>
        <p:spPr bwMode="auto">
          <a:xfrm>
            <a:off x="823913" y="1006475"/>
            <a:ext cx="6121400" cy="3444875"/>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bwMode="auto">
          <a:xfrm>
            <a:off x="1036320" y="4777740"/>
            <a:ext cx="5699760" cy="452628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defTabSz="1018824"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561668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532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4404360" y="9555480"/>
            <a:ext cx="3368040" cy="502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1018824"/>
            <a:fld id="{A456BD4D-C4A6-B348-B236-A04444073D96}" type="slidenum">
              <a:rPr lang="en-US" sz="1300">
                <a:solidFill>
                  <a:srgbClr val="0037A3"/>
                </a:solidFill>
                <a:latin typeface="Comic Sans MS" charset="0"/>
              </a:rPr>
              <a:pPr algn="r" defTabSz="1018824"/>
              <a:t>23</a:t>
            </a:fld>
            <a:endParaRPr lang="en-US" sz="1300">
              <a:solidFill>
                <a:srgbClr val="0037A3"/>
              </a:solidFill>
              <a:latin typeface="Comic Sans MS" charset="0"/>
            </a:endParaRPr>
          </a:p>
        </p:txBody>
      </p:sp>
      <p:sp>
        <p:nvSpPr>
          <p:cNvPr id="44034" name="Rectangle 2"/>
          <p:cNvSpPr>
            <a:spLocks noGrp="1" noRot="1" noChangeAspect="1" noChangeArrowheads="1" noTextEdit="1"/>
          </p:cNvSpPr>
          <p:nvPr>
            <p:ph type="sldImg"/>
          </p:nvPr>
        </p:nvSpPr>
        <p:spPr bwMode="auto">
          <a:xfrm>
            <a:off x="823913" y="1006475"/>
            <a:ext cx="6121400" cy="3444875"/>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bwMode="auto">
          <a:xfrm>
            <a:off x="1036320" y="4777740"/>
            <a:ext cx="5699760" cy="452628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defTabSz="1018824"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33848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4404360" y="9555480"/>
            <a:ext cx="3368040" cy="5029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1882" tIns="50941" rIns="101882" bIns="50941"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1018824"/>
            <a:fld id="{A456BD4D-C4A6-B348-B236-A04444073D96}" type="slidenum">
              <a:rPr lang="en-US" sz="1300">
                <a:solidFill>
                  <a:srgbClr val="0037A3"/>
                </a:solidFill>
                <a:latin typeface="Comic Sans MS" charset="0"/>
              </a:rPr>
              <a:pPr algn="r" defTabSz="1018824"/>
              <a:t>24</a:t>
            </a:fld>
            <a:endParaRPr lang="en-US" sz="1300">
              <a:solidFill>
                <a:srgbClr val="0037A3"/>
              </a:solidFill>
              <a:latin typeface="Comic Sans MS" charset="0"/>
            </a:endParaRPr>
          </a:p>
        </p:txBody>
      </p:sp>
      <p:sp>
        <p:nvSpPr>
          <p:cNvPr id="44034" name="Rectangle 2"/>
          <p:cNvSpPr>
            <a:spLocks noGrp="1" noRot="1" noChangeAspect="1" noChangeArrowheads="1" noTextEdit="1"/>
          </p:cNvSpPr>
          <p:nvPr>
            <p:ph type="sldImg"/>
          </p:nvPr>
        </p:nvSpPr>
        <p:spPr bwMode="auto">
          <a:xfrm>
            <a:off x="823913" y="1006475"/>
            <a:ext cx="6121400" cy="3444875"/>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44035" name="Rectangle 3"/>
          <p:cNvSpPr>
            <a:spLocks noGrp="1" noChangeArrowheads="1"/>
          </p:cNvSpPr>
          <p:nvPr>
            <p:ph type="body" idx="1"/>
          </p:nvPr>
        </p:nvSpPr>
        <p:spPr bwMode="auto">
          <a:xfrm>
            <a:off x="1036320" y="4777740"/>
            <a:ext cx="5699760" cy="452628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defTabSz="1018824" eaLnBrk="1" hangingPunct="1"/>
            <a:endParaRPr lang="en-US">
              <a:latin typeface="Calibri" charset="0"/>
              <a:ea typeface="ＭＳ Ｐゴシック" charset="0"/>
              <a:cs typeface="ＭＳ Ｐゴシック" charset="0"/>
            </a:endParaRPr>
          </a:p>
        </p:txBody>
      </p:sp>
    </p:spTree>
    <p:extLst>
      <p:ext uri="{BB962C8B-B14F-4D97-AF65-F5344CB8AC3E}">
        <p14:creationId xmlns:p14="http://schemas.microsoft.com/office/powerpoint/2010/main" val="1300254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TAEC - Tutoring and Academic Engagement Center</a:t>
            </a:r>
          </a:p>
          <a:p>
            <a:r>
              <a:rPr lang="en-US" dirty="0"/>
              <a:t>AEC  - Accessible Education Center</a:t>
            </a:r>
          </a:p>
        </p:txBody>
      </p:sp>
    </p:spTree>
    <p:extLst>
      <p:ext uri="{BB962C8B-B14F-4D97-AF65-F5344CB8AC3E}">
        <p14:creationId xmlns:p14="http://schemas.microsoft.com/office/powerpoint/2010/main" val="135677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Discussions : Experience with teaching?</a:t>
            </a:r>
          </a:p>
        </p:txBody>
      </p:sp>
    </p:spTree>
    <p:extLst>
      <p:ext uri="{BB962C8B-B14F-4D97-AF65-F5344CB8AC3E}">
        <p14:creationId xmlns:p14="http://schemas.microsoft.com/office/powerpoint/2010/main" val="191275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60438"/>
            <a:ext cx="5846763" cy="3289300"/>
          </a:xfrm>
        </p:spPr>
      </p:sp>
      <p:sp>
        <p:nvSpPr>
          <p:cNvPr id="3" name="Notes Placeholder 2"/>
          <p:cNvSpPr>
            <a:spLocks noGrp="1"/>
          </p:cNvSpPr>
          <p:nvPr>
            <p:ph type="body" idx="1"/>
          </p:nvPr>
        </p:nvSpPr>
        <p:spPr/>
        <p:txBody>
          <a:bodyPr/>
          <a:lstStyle/>
          <a:p>
            <a:r>
              <a:rPr lang="en-US" dirty="0"/>
              <a:t>Your supervisor, lead TA, lab coordinator, or someone else will get into nitty-gritty of what to do on the first day, safety, grading, etc.</a:t>
            </a:r>
          </a:p>
        </p:txBody>
      </p:sp>
    </p:spTree>
    <p:extLst>
      <p:ext uri="{BB962C8B-B14F-4D97-AF65-F5344CB8AC3E}">
        <p14:creationId xmlns:p14="http://schemas.microsoft.com/office/powerpoint/2010/main" val="62049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890588"/>
            <a:ext cx="5408612" cy="3041650"/>
          </a:xfrm>
        </p:spPr>
      </p:sp>
      <p:sp>
        <p:nvSpPr>
          <p:cNvPr id="3" name="Notes Placeholder 2"/>
          <p:cNvSpPr>
            <a:spLocks noGrp="1"/>
          </p:cNvSpPr>
          <p:nvPr>
            <p:ph type="body" idx="1"/>
          </p:nvPr>
        </p:nvSpPr>
        <p:spPr/>
        <p:txBody>
          <a:bodyPr>
            <a:normAutofit/>
          </a:bodyPr>
          <a:lstStyle/>
          <a:p>
            <a:r>
              <a:rPr lang="en-US"/>
              <a:t>Write on worksheet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960438"/>
            <a:ext cx="5846763" cy="3289300"/>
          </a:xfrm>
        </p:spPr>
      </p:sp>
      <p:sp>
        <p:nvSpPr>
          <p:cNvPr id="3" name="Notes Placeholder 2"/>
          <p:cNvSpPr>
            <a:spLocks noGrp="1"/>
          </p:cNvSpPr>
          <p:nvPr>
            <p:ph type="body" idx="1"/>
          </p:nvPr>
        </p:nvSpPr>
        <p:spPr/>
        <p:txBody>
          <a:bodyPr>
            <a:normAutofit/>
          </a:bodyPr>
          <a:lstStyle/>
          <a:p>
            <a:r>
              <a:rPr lang="en-US" dirty="0"/>
              <a:t>Note that these are not just internal TEP definitions. This is a definition the University created and are </a:t>
            </a:r>
            <a:r>
              <a:rPr lang="en-US" dirty="0" err="1"/>
              <a:t>gu</a:t>
            </a:r>
            <a:r>
              <a:rPr lang="en-US" dirty="0"/>
              <a:t> how faculty teaching is evaluated. Departments choose how GEs get evaluated, and hopefully would closely follow these.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Weakness example – Richard is naturally shy. Have to consciously push myself to interrupt and interact with students who are working.</a:t>
            </a:r>
          </a:p>
          <a:p>
            <a:endParaRPr lang="en-US" dirty="0"/>
          </a:p>
          <a:p>
            <a:r>
              <a:rPr lang="en-US" dirty="0"/>
              <a:t>Debrief just opportunities and threats.</a:t>
            </a:r>
          </a:p>
        </p:txBody>
      </p:sp>
    </p:spTree>
    <p:extLst>
      <p:ext uri="{BB962C8B-B14F-4D97-AF65-F5344CB8AC3E}">
        <p14:creationId xmlns:p14="http://schemas.microsoft.com/office/powerpoint/2010/main" val="215576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7157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benefits are there for student learning to building a community in our classes?</a:t>
            </a:r>
          </a:p>
        </p:txBody>
      </p:sp>
    </p:spTree>
    <p:extLst>
      <p:ext uri="{BB962C8B-B14F-4D97-AF65-F5344CB8AC3E}">
        <p14:creationId xmlns:p14="http://schemas.microsoft.com/office/powerpoint/2010/main" val="3326500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984" y="2348403"/>
            <a:ext cx="11423808" cy="1620430"/>
          </a:xfrm>
        </p:spPr>
        <p:txBody>
          <a:bodyPr/>
          <a:lstStyle/>
          <a:p>
            <a:r>
              <a:rPr lang="en-US"/>
              <a:t>Click to edit Master title style</a:t>
            </a:r>
          </a:p>
        </p:txBody>
      </p:sp>
      <p:sp>
        <p:nvSpPr>
          <p:cNvPr id="3" name="Subtitle 2"/>
          <p:cNvSpPr>
            <a:spLocks noGrp="1"/>
          </p:cNvSpPr>
          <p:nvPr>
            <p:ph type="subTitle" idx="1"/>
          </p:nvPr>
        </p:nvSpPr>
        <p:spPr>
          <a:xfrm>
            <a:off x="2015968" y="4283823"/>
            <a:ext cx="9407843" cy="1931917"/>
          </a:xfrm>
        </p:spPr>
        <p:txBody>
          <a:bodyPr/>
          <a:lstStyle>
            <a:lvl1pPr marL="0" indent="0" algn="ctr">
              <a:buNone/>
              <a:defRPr>
                <a:solidFill>
                  <a:schemeClr val="tx1">
                    <a:tint val="75000"/>
                  </a:schemeClr>
                </a:solidFill>
              </a:defRPr>
            </a:lvl1pPr>
            <a:lvl2pPr marL="503832" indent="0" algn="ctr">
              <a:buNone/>
              <a:defRPr>
                <a:solidFill>
                  <a:schemeClr val="tx1">
                    <a:tint val="75000"/>
                  </a:schemeClr>
                </a:solidFill>
              </a:defRPr>
            </a:lvl2pPr>
            <a:lvl3pPr marL="1007663" indent="0" algn="ctr">
              <a:buNone/>
              <a:defRPr>
                <a:solidFill>
                  <a:schemeClr val="tx1">
                    <a:tint val="75000"/>
                  </a:schemeClr>
                </a:solidFill>
              </a:defRPr>
            </a:lvl3pPr>
            <a:lvl4pPr marL="1511495" indent="0" algn="ctr">
              <a:buNone/>
              <a:defRPr>
                <a:solidFill>
                  <a:schemeClr val="tx1">
                    <a:tint val="75000"/>
                  </a:schemeClr>
                </a:solidFill>
              </a:defRPr>
            </a:lvl4pPr>
            <a:lvl5pPr marL="2015326" indent="0" algn="ctr">
              <a:buNone/>
              <a:defRPr>
                <a:solidFill>
                  <a:schemeClr val="tx1">
                    <a:tint val="75000"/>
                  </a:schemeClr>
                </a:solidFill>
              </a:defRPr>
            </a:lvl5pPr>
            <a:lvl6pPr marL="2519158" indent="0" algn="ctr">
              <a:buNone/>
              <a:defRPr>
                <a:solidFill>
                  <a:schemeClr val="tx1">
                    <a:tint val="75000"/>
                  </a:schemeClr>
                </a:solidFill>
              </a:defRPr>
            </a:lvl6pPr>
            <a:lvl7pPr marL="3022989" indent="0" algn="ctr">
              <a:buNone/>
              <a:defRPr>
                <a:solidFill>
                  <a:schemeClr val="tx1">
                    <a:tint val="75000"/>
                  </a:schemeClr>
                </a:solidFill>
              </a:defRPr>
            </a:lvl7pPr>
            <a:lvl8pPr marL="3526820" indent="0" algn="ctr">
              <a:buNone/>
              <a:defRPr>
                <a:solidFill>
                  <a:schemeClr val="tx1">
                    <a:tint val="75000"/>
                  </a:schemeClr>
                </a:solidFill>
              </a:defRPr>
            </a:lvl8pPr>
            <a:lvl9pPr marL="4030653"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9/27/24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992" y="300992"/>
            <a:ext cx="4421593" cy="1280945"/>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5254587" y="300996"/>
            <a:ext cx="7513207" cy="6451973"/>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1992" y="1581936"/>
            <a:ext cx="4421593" cy="5171028"/>
          </a:xfrm>
        </p:spPr>
        <p:txBody>
          <a:bodyPr/>
          <a:lstStyle>
            <a:lvl1pPr marL="0" indent="0">
              <a:buNone/>
              <a:defRPr sz="1500"/>
            </a:lvl1pPr>
            <a:lvl2pPr marL="503832" indent="0">
              <a:buNone/>
              <a:defRPr sz="1300"/>
            </a:lvl2pPr>
            <a:lvl3pPr marL="1007663" indent="0">
              <a:buNone/>
              <a:defRPr sz="1100"/>
            </a:lvl3pPr>
            <a:lvl4pPr marL="1511495" indent="0">
              <a:buNone/>
              <a:defRPr sz="1000"/>
            </a:lvl4pPr>
            <a:lvl5pPr marL="2015326" indent="0">
              <a:buNone/>
              <a:defRPr sz="1000"/>
            </a:lvl5pPr>
            <a:lvl6pPr marL="2519158" indent="0">
              <a:buNone/>
              <a:defRPr sz="1000"/>
            </a:lvl6pPr>
            <a:lvl7pPr marL="3022989" indent="0">
              <a:buNone/>
              <a:defRPr sz="1000"/>
            </a:lvl7pPr>
            <a:lvl8pPr marL="3526820" indent="0">
              <a:buNone/>
              <a:defRPr sz="1000"/>
            </a:lvl8pPr>
            <a:lvl9pPr marL="403065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9/27/24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4293" y="5291772"/>
            <a:ext cx="8063865" cy="624724"/>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634293" y="675476"/>
            <a:ext cx="8063865" cy="4535805"/>
          </a:xfrm>
        </p:spPr>
        <p:txBody>
          <a:bodyPr/>
          <a:lstStyle>
            <a:lvl1pPr marL="0" indent="0">
              <a:buNone/>
              <a:defRPr sz="3500"/>
            </a:lvl1pPr>
            <a:lvl2pPr marL="503832" indent="0">
              <a:buNone/>
              <a:defRPr sz="3100"/>
            </a:lvl2pPr>
            <a:lvl3pPr marL="1007663" indent="0">
              <a:buNone/>
              <a:defRPr sz="2600"/>
            </a:lvl3pPr>
            <a:lvl4pPr marL="1511495" indent="0">
              <a:buNone/>
              <a:defRPr sz="2200"/>
            </a:lvl4pPr>
            <a:lvl5pPr marL="2015326" indent="0">
              <a:buNone/>
              <a:defRPr sz="2200"/>
            </a:lvl5pPr>
            <a:lvl6pPr marL="2519158" indent="0">
              <a:buNone/>
              <a:defRPr sz="2200"/>
            </a:lvl6pPr>
            <a:lvl7pPr marL="3022989" indent="0">
              <a:buNone/>
              <a:defRPr sz="2200"/>
            </a:lvl7pPr>
            <a:lvl8pPr marL="3526820" indent="0">
              <a:buNone/>
              <a:defRPr sz="2200"/>
            </a:lvl8pPr>
            <a:lvl9pPr marL="4030653" indent="0">
              <a:buNone/>
              <a:defRPr sz="2200"/>
            </a:lvl9pPr>
          </a:lstStyle>
          <a:p>
            <a:endParaRPr lang="en-US"/>
          </a:p>
        </p:txBody>
      </p:sp>
      <p:sp>
        <p:nvSpPr>
          <p:cNvPr id="4" name="Text Placeholder 3"/>
          <p:cNvSpPr>
            <a:spLocks noGrp="1"/>
          </p:cNvSpPr>
          <p:nvPr>
            <p:ph type="body" sz="half" idx="2"/>
          </p:nvPr>
        </p:nvSpPr>
        <p:spPr>
          <a:xfrm>
            <a:off x="2634293" y="5916501"/>
            <a:ext cx="8063865" cy="887211"/>
          </a:xfrm>
        </p:spPr>
        <p:txBody>
          <a:bodyPr/>
          <a:lstStyle>
            <a:lvl1pPr marL="0" indent="0">
              <a:buNone/>
              <a:defRPr sz="1500"/>
            </a:lvl1pPr>
            <a:lvl2pPr marL="503832" indent="0">
              <a:buNone/>
              <a:defRPr sz="1300"/>
            </a:lvl2pPr>
            <a:lvl3pPr marL="1007663" indent="0">
              <a:buNone/>
              <a:defRPr sz="1100"/>
            </a:lvl3pPr>
            <a:lvl4pPr marL="1511495" indent="0">
              <a:buNone/>
              <a:defRPr sz="1000"/>
            </a:lvl4pPr>
            <a:lvl5pPr marL="2015326" indent="0">
              <a:buNone/>
              <a:defRPr sz="1000"/>
            </a:lvl5pPr>
            <a:lvl6pPr marL="2519158" indent="0">
              <a:buNone/>
              <a:defRPr sz="1000"/>
            </a:lvl6pPr>
            <a:lvl7pPr marL="3022989" indent="0">
              <a:buNone/>
              <a:defRPr sz="1000"/>
            </a:lvl7pPr>
            <a:lvl8pPr marL="3526820" indent="0">
              <a:buNone/>
              <a:defRPr sz="1000"/>
            </a:lvl8pPr>
            <a:lvl9pPr marL="403065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9/27/24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9CB88-5E1A-4FAC-892A-60949ACB1F6F}" type="datetimeFigureOut">
              <a:rPr lang="en-US" smtClean="0"/>
              <a:pPr/>
              <a:t>9/27/24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42486" y="334236"/>
            <a:ext cx="3334279" cy="71099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9655" y="334236"/>
            <a:ext cx="9778835" cy="71099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9CB88-5E1A-4FAC-892A-60949ACB1F6F}" type="datetimeFigureOut">
              <a:rPr lang="en-US" smtClean="0"/>
              <a:pPr/>
              <a:t>9/27/24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19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with line">
    <p:spTree>
      <p:nvGrpSpPr>
        <p:cNvPr id="1" name=""/>
        <p:cNvGrpSpPr/>
        <p:nvPr/>
      </p:nvGrpSpPr>
      <p:grpSpPr>
        <a:xfrm>
          <a:off x="0" y="0"/>
          <a:ext cx="0" cy="0"/>
          <a:chOff x="0" y="0"/>
          <a:chExt cx="0" cy="0"/>
        </a:xfrm>
      </p:grpSpPr>
      <p:sp>
        <p:nvSpPr>
          <p:cNvPr id="2" name="Title 1"/>
          <p:cNvSpPr>
            <a:spLocks noGrp="1"/>
          </p:cNvSpPr>
          <p:nvPr>
            <p:ph type="title"/>
          </p:nvPr>
        </p:nvSpPr>
        <p:spPr>
          <a:xfrm>
            <a:off x="671989" y="122238"/>
            <a:ext cx="12095798" cy="990599"/>
          </a:xfrm>
        </p:spPr>
        <p:txBody>
          <a:bodyPr anchor="b">
            <a:noAutofit/>
          </a:bodyPr>
          <a:lstStyle>
            <a:lvl1pPr>
              <a:defRPr sz="5400">
                <a:solidFill>
                  <a:srgbClr val="415F8E"/>
                </a:solidFill>
              </a:defRPr>
            </a:lvl1pPr>
          </a:lstStyle>
          <a:p>
            <a:r>
              <a:rPr lang="en-US"/>
              <a:t>Click to edit Master title style</a:t>
            </a:r>
          </a:p>
        </p:txBody>
      </p:sp>
      <p:sp>
        <p:nvSpPr>
          <p:cNvPr id="3" name="Content Placeholder 2"/>
          <p:cNvSpPr>
            <a:spLocks noGrp="1"/>
          </p:cNvSpPr>
          <p:nvPr>
            <p:ph idx="1"/>
          </p:nvPr>
        </p:nvSpPr>
        <p:spPr>
          <a:xfrm>
            <a:off x="671989" y="1266996"/>
            <a:ext cx="12095798" cy="5865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C9896B02-1162-4A99-ACEF-BE7B604A264B}"/>
              </a:ext>
            </a:extLst>
          </p:cNvPr>
          <p:cNvCxnSpPr>
            <a:cxnSpLocks/>
          </p:cNvCxnSpPr>
          <p:nvPr userDrawn="1"/>
        </p:nvCxnSpPr>
        <p:spPr>
          <a:xfrm>
            <a:off x="1236485" y="1112837"/>
            <a:ext cx="11277600" cy="0"/>
          </a:xfrm>
          <a:prstGeom prst="line">
            <a:avLst/>
          </a:prstGeom>
          <a:ln w="38100"/>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no line">
    <p:spTree>
      <p:nvGrpSpPr>
        <p:cNvPr id="1" name=""/>
        <p:cNvGrpSpPr/>
        <p:nvPr/>
      </p:nvGrpSpPr>
      <p:grpSpPr>
        <a:xfrm>
          <a:off x="0" y="0"/>
          <a:ext cx="0" cy="0"/>
          <a:chOff x="0" y="0"/>
          <a:chExt cx="0" cy="0"/>
        </a:xfrm>
      </p:grpSpPr>
      <p:sp>
        <p:nvSpPr>
          <p:cNvPr id="2" name="Title 1"/>
          <p:cNvSpPr>
            <a:spLocks noGrp="1"/>
          </p:cNvSpPr>
          <p:nvPr>
            <p:ph type="title"/>
          </p:nvPr>
        </p:nvSpPr>
        <p:spPr>
          <a:xfrm>
            <a:off x="671989" y="122238"/>
            <a:ext cx="12095798" cy="990599"/>
          </a:xfrm>
        </p:spPr>
        <p:txBody>
          <a:bodyPr anchor="b">
            <a:noAutofit/>
          </a:bodyPr>
          <a:lstStyle>
            <a:lvl1pPr>
              <a:defRPr sz="5400">
                <a:solidFill>
                  <a:srgbClr val="415F8E"/>
                </a:solidFill>
              </a:defRPr>
            </a:lvl1pPr>
          </a:lstStyle>
          <a:p>
            <a:r>
              <a:rPr lang="en-US"/>
              <a:t>Click to edit Master title style</a:t>
            </a:r>
          </a:p>
        </p:txBody>
      </p:sp>
      <p:sp>
        <p:nvSpPr>
          <p:cNvPr id="3" name="Content Placeholder 2"/>
          <p:cNvSpPr>
            <a:spLocks noGrp="1"/>
          </p:cNvSpPr>
          <p:nvPr>
            <p:ph idx="1"/>
          </p:nvPr>
        </p:nvSpPr>
        <p:spPr>
          <a:xfrm>
            <a:off x="671989" y="1266996"/>
            <a:ext cx="12095798" cy="5865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782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ctivity, with line">
    <p:spTree>
      <p:nvGrpSpPr>
        <p:cNvPr id="1" name=""/>
        <p:cNvGrpSpPr/>
        <p:nvPr/>
      </p:nvGrpSpPr>
      <p:grpSpPr>
        <a:xfrm>
          <a:off x="0" y="0"/>
          <a:ext cx="0" cy="0"/>
          <a:chOff x="0" y="0"/>
          <a:chExt cx="0" cy="0"/>
        </a:xfrm>
      </p:grpSpPr>
      <p:sp>
        <p:nvSpPr>
          <p:cNvPr id="2" name="Title 1"/>
          <p:cNvSpPr>
            <a:spLocks noGrp="1"/>
          </p:cNvSpPr>
          <p:nvPr>
            <p:ph type="title"/>
          </p:nvPr>
        </p:nvSpPr>
        <p:spPr>
          <a:xfrm>
            <a:off x="671989" y="122239"/>
            <a:ext cx="12095798" cy="990594"/>
          </a:xfrm>
        </p:spPr>
        <p:txBody>
          <a:bodyPr anchor="b">
            <a:noAutofit/>
          </a:bodyPr>
          <a:lstStyle>
            <a:lvl1pPr>
              <a:defRPr sz="5400">
                <a:solidFill>
                  <a:srgbClr val="415F8E"/>
                </a:solidFill>
              </a:defRPr>
            </a:lvl1pPr>
          </a:lstStyle>
          <a:p>
            <a:r>
              <a:rPr lang="en-US"/>
              <a:t>Click to edit Master title style</a:t>
            </a:r>
          </a:p>
        </p:txBody>
      </p:sp>
      <p:sp>
        <p:nvSpPr>
          <p:cNvPr id="3" name="Content Placeholder 2"/>
          <p:cNvSpPr>
            <a:spLocks noGrp="1"/>
          </p:cNvSpPr>
          <p:nvPr>
            <p:ph idx="1"/>
          </p:nvPr>
        </p:nvSpPr>
        <p:spPr>
          <a:xfrm>
            <a:off x="671989" y="1266996"/>
            <a:ext cx="12095798" cy="5865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C9896B02-1162-4A99-ACEF-BE7B604A264B}"/>
              </a:ext>
            </a:extLst>
          </p:cNvPr>
          <p:cNvCxnSpPr>
            <a:cxnSpLocks/>
          </p:cNvCxnSpPr>
          <p:nvPr userDrawn="1"/>
        </p:nvCxnSpPr>
        <p:spPr>
          <a:xfrm>
            <a:off x="1236485" y="1112837"/>
            <a:ext cx="11277600" cy="0"/>
          </a:xfrm>
          <a:prstGeom prst="line">
            <a:avLst/>
          </a:prstGeom>
          <a:ln w="38100"/>
        </p:spPr>
        <p:style>
          <a:lnRef idx="1">
            <a:schemeClr val="accent6"/>
          </a:lnRef>
          <a:fillRef idx="0">
            <a:schemeClr val="accent6"/>
          </a:fillRef>
          <a:effectRef idx="0">
            <a:schemeClr val="accent6"/>
          </a:effectRef>
          <a:fontRef idx="minor">
            <a:schemeClr val="tx1"/>
          </a:fontRef>
        </p:style>
      </p:cxnSp>
      <p:sp>
        <p:nvSpPr>
          <p:cNvPr id="6" name="Text Placeholder 5">
            <a:extLst>
              <a:ext uri="{FF2B5EF4-FFF2-40B4-BE49-F238E27FC236}">
                <a16:creationId xmlns:a16="http://schemas.microsoft.com/office/drawing/2014/main" id="{3F88F108-DD0A-E1B6-DEEA-9AAEFA2A1FD6}"/>
              </a:ext>
            </a:extLst>
          </p:cNvPr>
          <p:cNvSpPr>
            <a:spLocks noGrp="1"/>
          </p:cNvSpPr>
          <p:nvPr>
            <p:ph type="body" sz="quarter" idx="10"/>
          </p:nvPr>
        </p:nvSpPr>
        <p:spPr>
          <a:xfrm>
            <a:off x="9292238" y="6892129"/>
            <a:ext cx="2914049" cy="481013"/>
          </a:xfrm>
        </p:spPr>
        <p:txBody>
          <a:bodyPr>
            <a:noAutofit/>
          </a:bodyPr>
          <a:lstStyle>
            <a:lvl1pPr marL="0" indent="0" algn="r">
              <a:buNone/>
              <a:defRPr sz="2400"/>
            </a:lvl1pPr>
            <a:lvl2pPr algn="r">
              <a:defRPr sz="2400"/>
            </a:lvl2pPr>
            <a:lvl3pPr algn="r">
              <a:defRPr sz="2400"/>
            </a:lvl3pPr>
            <a:lvl4pPr algn="r">
              <a:defRPr sz="2400"/>
            </a:lvl4pPr>
            <a:lvl5pPr algn="r">
              <a:defRPr sz="2400"/>
            </a:lvl5pPr>
          </a:lstStyle>
          <a:p>
            <a:pPr lvl="0"/>
            <a:r>
              <a:rPr lang="en-US"/>
              <a:t>Click to edit Master text styles</a:t>
            </a:r>
          </a:p>
        </p:txBody>
      </p:sp>
      <p:pic>
        <p:nvPicPr>
          <p:cNvPr id="8" name="Picture 7">
            <a:extLst>
              <a:ext uri="{FF2B5EF4-FFF2-40B4-BE49-F238E27FC236}">
                <a16:creationId xmlns:a16="http://schemas.microsoft.com/office/drawing/2014/main" id="{F900AAB4-D47A-F0E4-D34B-AE701B1CB9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2836" y="6623623"/>
            <a:ext cx="771651" cy="771651"/>
          </a:xfrm>
          <a:prstGeom prst="rect">
            <a:avLst/>
          </a:prstGeom>
        </p:spPr>
      </p:pic>
    </p:spTree>
    <p:extLst>
      <p:ext uri="{BB962C8B-B14F-4D97-AF65-F5344CB8AC3E}">
        <p14:creationId xmlns:p14="http://schemas.microsoft.com/office/powerpoint/2010/main" val="83177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no line">
    <p:spTree>
      <p:nvGrpSpPr>
        <p:cNvPr id="1" name=""/>
        <p:cNvGrpSpPr/>
        <p:nvPr/>
      </p:nvGrpSpPr>
      <p:grpSpPr>
        <a:xfrm>
          <a:off x="0" y="0"/>
          <a:ext cx="0" cy="0"/>
          <a:chOff x="0" y="0"/>
          <a:chExt cx="0" cy="0"/>
        </a:xfrm>
      </p:grpSpPr>
      <p:sp>
        <p:nvSpPr>
          <p:cNvPr id="2" name="Title 1"/>
          <p:cNvSpPr>
            <a:spLocks noGrp="1"/>
          </p:cNvSpPr>
          <p:nvPr>
            <p:ph type="title"/>
          </p:nvPr>
        </p:nvSpPr>
        <p:spPr>
          <a:xfrm>
            <a:off x="671989" y="122239"/>
            <a:ext cx="12095798" cy="990594"/>
          </a:xfrm>
        </p:spPr>
        <p:txBody>
          <a:bodyPr anchor="b">
            <a:noAutofit/>
          </a:bodyPr>
          <a:lstStyle>
            <a:lvl1pPr>
              <a:defRPr sz="5400">
                <a:solidFill>
                  <a:srgbClr val="415F8E"/>
                </a:solidFill>
              </a:defRPr>
            </a:lvl1pPr>
          </a:lstStyle>
          <a:p>
            <a:r>
              <a:rPr lang="en-US"/>
              <a:t>Click to edit Master title style</a:t>
            </a:r>
          </a:p>
        </p:txBody>
      </p:sp>
      <p:sp>
        <p:nvSpPr>
          <p:cNvPr id="3" name="Content Placeholder 2"/>
          <p:cNvSpPr>
            <a:spLocks noGrp="1"/>
          </p:cNvSpPr>
          <p:nvPr>
            <p:ph idx="1"/>
          </p:nvPr>
        </p:nvSpPr>
        <p:spPr>
          <a:xfrm>
            <a:off x="671989" y="1266996"/>
            <a:ext cx="12095798" cy="5865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5">
            <a:extLst>
              <a:ext uri="{FF2B5EF4-FFF2-40B4-BE49-F238E27FC236}">
                <a16:creationId xmlns:a16="http://schemas.microsoft.com/office/drawing/2014/main" id="{98615CC9-2EA6-5A7C-49FC-7034FC09EBA9}"/>
              </a:ext>
            </a:extLst>
          </p:cNvPr>
          <p:cNvSpPr>
            <a:spLocks noGrp="1"/>
          </p:cNvSpPr>
          <p:nvPr>
            <p:ph type="body" sz="quarter" idx="10"/>
          </p:nvPr>
        </p:nvSpPr>
        <p:spPr>
          <a:xfrm>
            <a:off x="9292238" y="6892129"/>
            <a:ext cx="2914049" cy="481013"/>
          </a:xfrm>
        </p:spPr>
        <p:txBody>
          <a:bodyPr>
            <a:noAutofit/>
          </a:bodyPr>
          <a:lstStyle>
            <a:lvl1pPr marL="0" indent="0" algn="r">
              <a:buFont typeface="Arial" panose="020B0604020202020204" pitchFamily="34" charset="0"/>
              <a:buNone/>
              <a:defRPr sz="2400"/>
            </a:lvl1pPr>
            <a:lvl2pPr algn="r">
              <a:defRPr sz="2400"/>
            </a:lvl2pPr>
            <a:lvl3pPr algn="r">
              <a:defRPr sz="2400"/>
            </a:lvl3pPr>
            <a:lvl4pPr algn="r">
              <a:defRPr sz="2400"/>
            </a:lvl4pPr>
            <a:lvl5pPr algn="r">
              <a:defRPr sz="2400"/>
            </a:lvl5pPr>
          </a:lstStyle>
          <a:p>
            <a:pPr lvl="0"/>
            <a:r>
              <a:rPr lang="en-US"/>
              <a:t>Click to edit Master text styles</a:t>
            </a:r>
          </a:p>
        </p:txBody>
      </p:sp>
      <p:pic>
        <p:nvPicPr>
          <p:cNvPr id="7" name="Picture 6">
            <a:extLst>
              <a:ext uri="{FF2B5EF4-FFF2-40B4-BE49-F238E27FC236}">
                <a16:creationId xmlns:a16="http://schemas.microsoft.com/office/drawing/2014/main" id="{E9D96B48-D73F-AEE0-A517-F19B9DB91D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272836" y="6623623"/>
            <a:ext cx="771651" cy="771651"/>
          </a:xfrm>
          <a:prstGeom prst="rect">
            <a:avLst/>
          </a:prstGeom>
        </p:spPr>
      </p:pic>
    </p:spTree>
    <p:extLst>
      <p:ext uri="{BB962C8B-B14F-4D97-AF65-F5344CB8AC3E}">
        <p14:creationId xmlns:p14="http://schemas.microsoft.com/office/powerpoint/2010/main" val="38527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1653" y="4857800"/>
            <a:ext cx="11423808" cy="1501435"/>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1061653" y="3204117"/>
            <a:ext cx="11423808" cy="1653678"/>
          </a:xfrm>
        </p:spPr>
        <p:txBody>
          <a:bodyPr anchor="b"/>
          <a:lstStyle>
            <a:lvl1pPr marL="0" indent="0">
              <a:buNone/>
              <a:defRPr sz="2200">
                <a:solidFill>
                  <a:schemeClr val="tx1">
                    <a:tint val="75000"/>
                  </a:schemeClr>
                </a:solidFill>
              </a:defRPr>
            </a:lvl1pPr>
            <a:lvl2pPr marL="503832" indent="0">
              <a:buNone/>
              <a:defRPr sz="2000">
                <a:solidFill>
                  <a:schemeClr val="tx1">
                    <a:tint val="75000"/>
                  </a:schemeClr>
                </a:solidFill>
              </a:defRPr>
            </a:lvl2pPr>
            <a:lvl3pPr marL="1007663" indent="0">
              <a:buNone/>
              <a:defRPr sz="1800">
                <a:solidFill>
                  <a:schemeClr val="tx1">
                    <a:tint val="75000"/>
                  </a:schemeClr>
                </a:solidFill>
              </a:defRPr>
            </a:lvl3pPr>
            <a:lvl4pPr marL="1511495" indent="0">
              <a:buNone/>
              <a:defRPr sz="1500">
                <a:solidFill>
                  <a:schemeClr val="tx1">
                    <a:tint val="75000"/>
                  </a:schemeClr>
                </a:solidFill>
              </a:defRPr>
            </a:lvl4pPr>
            <a:lvl5pPr marL="2015326" indent="0">
              <a:buNone/>
              <a:defRPr sz="1500">
                <a:solidFill>
                  <a:schemeClr val="tx1">
                    <a:tint val="75000"/>
                  </a:schemeClr>
                </a:solidFill>
              </a:defRPr>
            </a:lvl5pPr>
            <a:lvl6pPr marL="2519158" indent="0">
              <a:buNone/>
              <a:defRPr sz="1500">
                <a:solidFill>
                  <a:schemeClr val="tx1">
                    <a:tint val="75000"/>
                  </a:schemeClr>
                </a:solidFill>
              </a:defRPr>
            </a:lvl6pPr>
            <a:lvl7pPr marL="3022989" indent="0">
              <a:buNone/>
              <a:defRPr sz="1500">
                <a:solidFill>
                  <a:schemeClr val="tx1">
                    <a:tint val="75000"/>
                  </a:schemeClr>
                </a:solidFill>
              </a:defRPr>
            </a:lvl7pPr>
            <a:lvl8pPr marL="3526820" indent="0">
              <a:buNone/>
              <a:defRPr sz="1500">
                <a:solidFill>
                  <a:schemeClr val="tx1">
                    <a:tint val="75000"/>
                  </a:schemeClr>
                </a:solidFill>
              </a:defRPr>
            </a:lvl8pPr>
            <a:lvl9pPr marL="4030653"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9/27/24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664" y="1944172"/>
            <a:ext cx="6556557"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520216" y="1944172"/>
            <a:ext cx="6556557" cy="5500013"/>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99CB88-5E1A-4FAC-892A-60949ACB1F6F}" type="datetimeFigureOut">
              <a:rPr lang="en-US" smtClean="0"/>
              <a:pPr/>
              <a:t>9/27/24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1989" y="302737"/>
            <a:ext cx="12095798" cy="12599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1992" y="1692179"/>
            <a:ext cx="5938235" cy="705219"/>
          </a:xfrm>
        </p:spPr>
        <p:txBody>
          <a:bodyPr anchor="b"/>
          <a:lstStyle>
            <a:lvl1pPr marL="0" indent="0">
              <a:buNone/>
              <a:defRPr sz="2600" b="1"/>
            </a:lvl1pPr>
            <a:lvl2pPr marL="503832" indent="0">
              <a:buNone/>
              <a:defRPr sz="2200" b="1"/>
            </a:lvl2pPr>
            <a:lvl3pPr marL="1007663" indent="0">
              <a:buNone/>
              <a:defRPr sz="2000" b="1"/>
            </a:lvl3pPr>
            <a:lvl4pPr marL="1511495" indent="0">
              <a:buNone/>
              <a:defRPr sz="1800" b="1"/>
            </a:lvl4pPr>
            <a:lvl5pPr marL="2015326" indent="0">
              <a:buNone/>
              <a:defRPr sz="1800" b="1"/>
            </a:lvl5pPr>
            <a:lvl6pPr marL="2519158" indent="0">
              <a:buNone/>
              <a:defRPr sz="1800" b="1"/>
            </a:lvl6pPr>
            <a:lvl7pPr marL="3022989" indent="0">
              <a:buNone/>
              <a:defRPr sz="1800" b="1"/>
            </a:lvl7pPr>
            <a:lvl8pPr marL="3526820" indent="0">
              <a:buNone/>
              <a:defRPr sz="1800" b="1"/>
            </a:lvl8pPr>
            <a:lvl9pPr marL="4030653" indent="0">
              <a:buNone/>
              <a:defRPr sz="1800" b="1"/>
            </a:lvl9pPr>
          </a:lstStyle>
          <a:p>
            <a:pPr lvl="0"/>
            <a:r>
              <a:rPr lang="en-US"/>
              <a:t>Click to edit Master text styles</a:t>
            </a:r>
          </a:p>
        </p:txBody>
      </p:sp>
      <p:sp>
        <p:nvSpPr>
          <p:cNvPr id="4" name="Content Placeholder 3"/>
          <p:cNvSpPr>
            <a:spLocks noGrp="1"/>
          </p:cNvSpPr>
          <p:nvPr>
            <p:ph sz="half" idx="2"/>
          </p:nvPr>
        </p:nvSpPr>
        <p:spPr>
          <a:xfrm>
            <a:off x="671992" y="2397402"/>
            <a:ext cx="5938235"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7221" y="1692179"/>
            <a:ext cx="5940567" cy="705219"/>
          </a:xfrm>
        </p:spPr>
        <p:txBody>
          <a:bodyPr anchor="b"/>
          <a:lstStyle>
            <a:lvl1pPr marL="0" indent="0">
              <a:buNone/>
              <a:defRPr sz="2600" b="1"/>
            </a:lvl1pPr>
            <a:lvl2pPr marL="503832" indent="0">
              <a:buNone/>
              <a:defRPr sz="2200" b="1"/>
            </a:lvl2pPr>
            <a:lvl3pPr marL="1007663" indent="0">
              <a:buNone/>
              <a:defRPr sz="2000" b="1"/>
            </a:lvl3pPr>
            <a:lvl4pPr marL="1511495" indent="0">
              <a:buNone/>
              <a:defRPr sz="1800" b="1"/>
            </a:lvl4pPr>
            <a:lvl5pPr marL="2015326" indent="0">
              <a:buNone/>
              <a:defRPr sz="1800" b="1"/>
            </a:lvl5pPr>
            <a:lvl6pPr marL="2519158" indent="0">
              <a:buNone/>
              <a:defRPr sz="1800" b="1"/>
            </a:lvl6pPr>
            <a:lvl7pPr marL="3022989" indent="0">
              <a:buNone/>
              <a:defRPr sz="1800" b="1"/>
            </a:lvl7pPr>
            <a:lvl8pPr marL="3526820" indent="0">
              <a:buNone/>
              <a:defRPr sz="1800" b="1"/>
            </a:lvl8pPr>
            <a:lvl9pPr marL="4030653"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827221" y="2397402"/>
            <a:ext cx="5940567" cy="435556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99CB88-5E1A-4FAC-892A-60949ACB1F6F}" type="datetimeFigureOut">
              <a:rPr lang="en-US" smtClean="0"/>
              <a:pPr/>
              <a:t>9/27/24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9CB88-5E1A-4FAC-892A-60949ACB1F6F}" type="datetimeFigureOut">
              <a:rPr lang="en-US" smtClean="0"/>
              <a:pPr/>
              <a:t>9/27/24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1989" y="302737"/>
            <a:ext cx="12095798" cy="1259946"/>
          </a:xfrm>
          <a:prstGeom prst="rect">
            <a:avLst/>
          </a:prstGeom>
        </p:spPr>
        <p:txBody>
          <a:bodyPr vert="horz" lIns="100761" tIns="50382" rIns="100761" bIns="50382" rtlCol="0" anchor="ctr">
            <a:normAutofit/>
          </a:bodyPr>
          <a:lstStyle/>
          <a:p>
            <a:r>
              <a:rPr lang="en-US"/>
              <a:t>Click to edit Master title style</a:t>
            </a:r>
          </a:p>
        </p:txBody>
      </p:sp>
      <p:sp>
        <p:nvSpPr>
          <p:cNvPr id="3" name="Text Placeholder 2"/>
          <p:cNvSpPr>
            <a:spLocks noGrp="1"/>
          </p:cNvSpPr>
          <p:nvPr>
            <p:ph type="body" idx="1"/>
          </p:nvPr>
        </p:nvSpPr>
        <p:spPr>
          <a:xfrm>
            <a:off x="671989" y="1763928"/>
            <a:ext cx="12095798" cy="4989036"/>
          </a:xfrm>
          <a:prstGeom prst="rect">
            <a:avLst/>
          </a:prstGeom>
        </p:spPr>
        <p:txBody>
          <a:bodyPr vert="horz" lIns="100761" tIns="50382" rIns="100761" bIns="5038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1988" y="7006707"/>
            <a:ext cx="3135948" cy="402483"/>
          </a:xfrm>
          <a:prstGeom prst="rect">
            <a:avLst/>
          </a:prstGeom>
        </p:spPr>
        <p:txBody>
          <a:bodyPr vert="horz" lIns="100761" tIns="50382" rIns="100761" bIns="50382" rtlCol="0" anchor="ctr"/>
          <a:lstStyle>
            <a:lvl1pPr algn="l">
              <a:defRPr sz="1300">
                <a:solidFill>
                  <a:schemeClr val="tx1">
                    <a:tint val="75000"/>
                  </a:schemeClr>
                </a:solidFill>
              </a:defRPr>
            </a:lvl1pPr>
          </a:lstStyle>
          <a:p>
            <a:fld id="{C699CB88-5E1A-4FAC-892A-60949ACB1F6F}" type="datetimeFigureOut">
              <a:rPr lang="en-US" smtClean="0"/>
              <a:pPr/>
              <a:t>9/27/24</a:t>
            </a:fld>
            <a:endParaRPr lang="en-US"/>
          </a:p>
        </p:txBody>
      </p:sp>
      <p:sp>
        <p:nvSpPr>
          <p:cNvPr id="5" name="Footer Placeholder 4"/>
          <p:cNvSpPr>
            <a:spLocks noGrp="1"/>
          </p:cNvSpPr>
          <p:nvPr>
            <p:ph type="ftr" sz="quarter" idx="3"/>
          </p:nvPr>
        </p:nvSpPr>
        <p:spPr>
          <a:xfrm>
            <a:off x="4591925" y="7006707"/>
            <a:ext cx="4255929" cy="402483"/>
          </a:xfrm>
          <a:prstGeom prst="rect">
            <a:avLst/>
          </a:prstGeom>
        </p:spPr>
        <p:txBody>
          <a:bodyPr vert="horz" lIns="100761" tIns="50382" rIns="100761" bIns="50382" rtlCol="0" anchor="ctr"/>
          <a:lstStyle>
            <a:lvl1pPr algn="ctr">
              <a:defRPr sz="1300">
                <a:solidFill>
                  <a:schemeClr val="tx1">
                    <a:tint val="75000"/>
                  </a:schemeClr>
                </a:solidFill>
              </a:defRPr>
            </a:lvl1pPr>
          </a:lstStyle>
          <a:p>
            <a:endParaRPr kumimoji="0" lang="en-US"/>
          </a:p>
        </p:txBody>
      </p:sp>
      <p:sp>
        <p:nvSpPr>
          <p:cNvPr id="6" name="Slide Number Placeholder 5"/>
          <p:cNvSpPr>
            <a:spLocks noGrp="1"/>
          </p:cNvSpPr>
          <p:nvPr>
            <p:ph type="sldNum" sz="quarter" idx="4"/>
          </p:nvPr>
        </p:nvSpPr>
        <p:spPr>
          <a:xfrm>
            <a:off x="9631839" y="7006707"/>
            <a:ext cx="3135948" cy="402483"/>
          </a:xfrm>
          <a:prstGeom prst="rect">
            <a:avLst/>
          </a:prstGeom>
        </p:spPr>
        <p:txBody>
          <a:bodyPr vert="horz" lIns="100761" tIns="50382" rIns="100761" bIns="50382" rtlCol="0" anchor="ctr"/>
          <a:lstStyle>
            <a:lvl1pPr algn="r">
              <a:defRPr sz="1300">
                <a:solidFill>
                  <a:schemeClr val="tx1">
                    <a:tint val="75000"/>
                  </a:schemeClr>
                </a:solidFill>
              </a:defRPr>
            </a:lvl1pPr>
          </a:lstStyle>
          <a:p>
            <a:fld id="{91974DF9-AD47-4691-BA21-BBFCE3637A9A}" type="slidenum">
              <a:rPr kumimoji="0" lang="en-US" smtClean="0"/>
              <a:pPr/>
              <a:t>‹#›</a:t>
            </a:fld>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91" r:id="rId3"/>
    <p:sldLayoutId id="2147483889" r:id="rId4"/>
    <p:sldLayoutId id="2147483890"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Lst>
  <p:txStyles>
    <p:titleStyle>
      <a:lvl1pPr algn="ctr" defTabSz="1007663" rtl="0" eaLnBrk="1" latinLnBrk="0" hangingPunct="1">
        <a:spcBef>
          <a:spcPct val="0"/>
        </a:spcBef>
        <a:buNone/>
        <a:defRPr sz="4900" kern="1200">
          <a:solidFill>
            <a:schemeClr val="tx1"/>
          </a:solidFill>
          <a:latin typeface="+mj-lt"/>
          <a:ea typeface="+mj-ea"/>
          <a:cs typeface="+mj-cs"/>
        </a:defRPr>
      </a:lvl1pPr>
    </p:titleStyle>
    <p:bodyStyle>
      <a:lvl1pPr marL="377873" indent="-377873" algn="l" defTabSz="100766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8727" indent="-314893" algn="l" defTabSz="1007663"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9581" indent="-251917" algn="l" defTabSz="1007663"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3411"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7243"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1074"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4906"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8738"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2568"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7663" rtl="0" eaLnBrk="1" latinLnBrk="0" hangingPunct="1">
        <a:defRPr sz="2000" kern="1200">
          <a:solidFill>
            <a:schemeClr val="tx1"/>
          </a:solidFill>
          <a:latin typeface="+mn-lt"/>
          <a:ea typeface="+mn-ea"/>
          <a:cs typeface="+mn-cs"/>
        </a:defRPr>
      </a:lvl1pPr>
      <a:lvl2pPr marL="503832" algn="l" defTabSz="1007663" rtl="0" eaLnBrk="1" latinLnBrk="0" hangingPunct="1">
        <a:defRPr sz="2000" kern="1200">
          <a:solidFill>
            <a:schemeClr val="tx1"/>
          </a:solidFill>
          <a:latin typeface="+mn-lt"/>
          <a:ea typeface="+mn-ea"/>
          <a:cs typeface="+mn-cs"/>
        </a:defRPr>
      </a:lvl2pPr>
      <a:lvl3pPr marL="1007663" algn="l" defTabSz="1007663" rtl="0" eaLnBrk="1" latinLnBrk="0" hangingPunct="1">
        <a:defRPr sz="2000" kern="1200">
          <a:solidFill>
            <a:schemeClr val="tx1"/>
          </a:solidFill>
          <a:latin typeface="+mn-lt"/>
          <a:ea typeface="+mn-ea"/>
          <a:cs typeface="+mn-cs"/>
        </a:defRPr>
      </a:lvl3pPr>
      <a:lvl4pPr marL="1511495" algn="l" defTabSz="1007663" rtl="0" eaLnBrk="1" latinLnBrk="0" hangingPunct="1">
        <a:defRPr sz="2000" kern="1200">
          <a:solidFill>
            <a:schemeClr val="tx1"/>
          </a:solidFill>
          <a:latin typeface="+mn-lt"/>
          <a:ea typeface="+mn-ea"/>
          <a:cs typeface="+mn-cs"/>
        </a:defRPr>
      </a:lvl4pPr>
      <a:lvl5pPr marL="2015326" algn="l" defTabSz="1007663" rtl="0" eaLnBrk="1" latinLnBrk="0" hangingPunct="1">
        <a:defRPr sz="2000" kern="1200">
          <a:solidFill>
            <a:schemeClr val="tx1"/>
          </a:solidFill>
          <a:latin typeface="+mn-lt"/>
          <a:ea typeface="+mn-ea"/>
          <a:cs typeface="+mn-cs"/>
        </a:defRPr>
      </a:lvl5pPr>
      <a:lvl6pPr marL="2519158" algn="l" defTabSz="1007663" rtl="0" eaLnBrk="1" latinLnBrk="0" hangingPunct="1">
        <a:defRPr sz="2000" kern="1200">
          <a:solidFill>
            <a:schemeClr val="tx1"/>
          </a:solidFill>
          <a:latin typeface="+mn-lt"/>
          <a:ea typeface="+mn-ea"/>
          <a:cs typeface="+mn-cs"/>
        </a:defRPr>
      </a:lvl6pPr>
      <a:lvl7pPr marL="3022989" algn="l" defTabSz="1007663" rtl="0" eaLnBrk="1" latinLnBrk="0" hangingPunct="1">
        <a:defRPr sz="2000" kern="1200">
          <a:solidFill>
            <a:schemeClr val="tx1"/>
          </a:solidFill>
          <a:latin typeface="+mn-lt"/>
          <a:ea typeface="+mn-ea"/>
          <a:cs typeface="+mn-cs"/>
        </a:defRPr>
      </a:lvl7pPr>
      <a:lvl8pPr marL="3526820" algn="l" defTabSz="1007663" rtl="0" eaLnBrk="1" latinLnBrk="0" hangingPunct="1">
        <a:defRPr sz="2000" kern="1200">
          <a:solidFill>
            <a:schemeClr val="tx1"/>
          </a:solidFill>
          <a:latin typeface="+mn-lt"/>
          <a:ea typeface="+mn-ea"/>
          <a:cs typeface="+mn-cs"/>
        </a:defRPr>
      </a:lvl8pPr>
      <a:lvl9pPr marL="4030653" algn="l" defTabSz="100766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4.png"/><Relationship Id="rId7"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hyperlink" Target="https://poloandtweed.com/blog/10-key-qualities-a-good-personal-assistant-should-have" TargetMode="External"/><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bridgingpositions.com/organizations-focu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ritedirection.com/busting-the-myth-that-social-media-takes-a-lot-of-time/"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7.png"/><Relationship Id="rId7" Type="http://schemas.openxmlformats.org/officeDocument/2006/relationships/diagramColors" Target="../diagrams/colors1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hyperlink" Target="http://www.greenlaneseo.com/wp-content/uploads/2012/12/No_Black_Box1.pn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stock.adobe.com/images/a-cartoon-woman-screaming-because-her-hair-has-burst-into-flames-and-smoke/21270018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diagramData" Target="../diagrams/data14.xml"/><Relationship Id="rId7" Type="http://schemas.microsoft.com/office/2007/relationships/diagramDrawing" Target="../diagrams/drawing14.xml"/><Relationship Id="rId12"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image" Target="../media/image13.svg"/><Relationship Id="rId5" Type="http://schemas.openxmlformats.org/officeDocument/2006/relationships/diagramQuickStyle" Target="../diagrams/quickStyle14.xml"/><Relationship Id="rId10" Type="http://schemas.openxmlformats.org/officeDocument/2006/relationships/image" Target="../media/image12.png"/><Relationship Id="rId4" Type="http://schemas.openxmlformats.org/officeDocument/2006/relationships/diagramLayout" Target="../diagrams/layout14.xml"/><Relationship Id="rId9"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27.xml.rels><?xml version="1.0" encoding="UTF-8" standalone="yes"?>
<Relationships xmlns="http://schemas.openxmlformats.org/package/2006/relationships"><Relationship Id="rId8" Type="http://schemas.openxmlformats.org/officeDocument/2006/relationships/hyperlink" Target="https://tbmw.org/get-involved/" TargetMode="External"/><Relationship Id="rId3" Type="http://schemas.openxmlformats.org/officeDocument/2006/relationships/diagramLayout" Target="../diagrams/layout15.xml"/><Relationship Id="rId7" Type="http://schemas.openxmlformats.org/officeDocument/2006/relationships/image" Target="../media/image19.jpeg"/><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39775"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4" descr="Students examining multi-colored liquid in test tubess">
            <a:extLst>
              <a:ext uri="{FF2B5EF4-FFF2-40B4-BE49-F238E27FC236}">
                <a16:creationId xmlns:a16="http://schemas.microsoft.com/office/drawing/2014/main" id="{6479FCD3-60B6-4B92-8280-00C5E8D8CE31}"/>
              </a:ext>
            </a:extLst>
          </p:cNvPr>
          <p:cNvPicPr>
            <a:picLocks noChangeAspect="1"/>
          </p:cNvPicPr>
          <p:nvPr/>
        </p:nvPicPr>
        <p:blipFill rotWithShape="1">
          <a:blip r:embed="rId3"/>
          <a:srcRect t="9091" r="22147"/>
          <a:stretch/>
        </p:blipFill>
        <p:spPr>
          <a:xfrm>
            <a:off x="3884169" y="11"/>
            <a:ext cx="9555429" cy="7559664"/>
          </a:xfrm>
          <a:prstGeom prst="rect">
            <a:avLst/>
          </a:prstGeom>
        </p:spPr>
      </p:pic>
      <p:sp>
        <p:nvSpPr>
          <p:cNvPr id="21" name="Rectangle 2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0295015" cy="7559675"/>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4390CB1-EB01-4173-859D-0AC282144533}"/>
              </a:ext>
            </a:extLst>
          </p:cNvPr>
          <p:cNvSpPr>
            <a:spLocks noGrp="1"/>
          </p:cNvSpPr>
          <p:nvPr>
            <p:ph type="ctrTitle"/>
          </p:nvPr>
        </p:nvSpPr>
        <p:spPr>
          <a:xfrm>
            <a:off x="527062" y="1493837"/>
            <a:ext cx="4384727" cy="1834385"/>
          </a:xfrm>
        </p:spPr>
        <p:txBody>
          <a:bodyPr anchor="b">
            <a:normAutofit/>
          </a:bodyPr>
          <a:lstStyle/>
          <a:p>
            <a:pPr algn="l"/>
            <a:r>
              <a:rPr lang="en-US" sz="5300" dirty="0">
                <a:cs typeface="Calibri"/>
              </a:rPr>
              <a:t>Leading Labs</a:t>
            </a:r>
            <a:endParaRPr lang="en-US" sz="5300" dirty="0"/>
          </a:p>
        </p:txBody>
      </p:sp>
      <p:sp>
        <p:nvSpPr>
          <p:cNvPr id="7" name="Subtitle 6"/>
          <p:cNvSpPr>
            <a:spLocks noGrp="1"/>
          </p:cNvSpPr>
          <p:nvPr>
            <p:ph type="subTitle" idx="1"/>
          </p:nvPr>
        </p:nvSpPr>
        <p:spPr>
          <a:xfrm>
            <a:off x="527061" y="3932237"/>
            <a:ext cx="4435008" cy="1331752"/>
          </a:xfrm>
        </p:spPr>
        <p:txBody>
          <a:bodyPr>
            <a:normAutofit/>
          </a:bodyPr>
          <a:lstStyle/>
          <a:p>
            <a:pPr algn="l"/>
            <a:r>
              <a:rPr lang="en-US" sz="2800" dirty="0"/>
              <a:t>Richard Wagner</a:t>
            </a:r>
          </a:p>
          <a:p>
            <a:pPr algn="l"/>
            <a:r>
              <a:rPr lang="en-US" sz="2800" dirty="0" err="1">
                <a:solidFill>
                  <a:schemeClr val="bg2">
                    <a:lumMod val="20000"/>
                    <a:lumOff val="80000"/>
                  </a:schemeClr>
                </a:solidFill>
              </a:rPr>
              <a:t>richardw@uoregon.edu</a:t>
            </a:r>
            <a:endParaRPr lang="en-US" sz="2800" dirty="0">
              <a:solidFill>
                <a:schemeClr val="bg2">
                  <a:lumMod val="20000"/>
                  <a:lumOff val="80000"/>
                </a:schemeClr>
              </a:solidFill>
            </a:endParaRPr>
          </a:p>
          <a:p>
            <a:pPr algn="l"/>
            <a:endParaRPr lang="en-US" sz="2200" dirty="0"/>
          </a:p>
          <a:p>
            <a:pPr algn="l"/>
            <a:endParaRPr lang="en-US" sz="2200" dirty="0"/>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7696" y="382263"/>
            <a:ext cx="161273" cy="7761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0259" y="3551237"/>
            <a:ext cx="4384726" cy="20159"/>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Teaching Engagament Program - Univerity of Oregon">
            <a:extLst>
              <a:ext uri="{FF2B5EF4-FFF2-40B4-BE49-F238E27FC236}">
                <a16:creationId xmlns:a16="http://schemas.microsoft.com/office/drawing/2014/main" id="{EF22E167-D9F2-6F39-78DB-DD78F9411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38" y="5646737"/>
            <a:ext cx="5905500" cy="1104900"/>
          </a:xfrm>
          <a:prstGeom prst="rect">
            <a:avLst/>
          </a:prstGeom>
        </p:spPr>
      </p:pic>
      <p:sp>
        <p:nvSpPr>
          <p:cNvPr id="8" name="TextBox 7"/>
          <p:cNvSpPr txBox="1"/>
          <p:nvPr/>
        </p:nvSpPr>
        <p:spPr>
          <a:xfrm>
            <a:off x="3595688" y="6529480"/>
            <a:ext cx="2514600" cy="349968"/>
          </a:xfrm>
          <a:prstGeom prst="rect">
            <a:avLst/>
          </a:prstGeom>
          <a:noFill/>
        </p:spPr>
        <p:txBody>
          <a:bodyPr wrap="square" rtlCol="0">
            <a:spAutoFit/>
          </a:bodyPr>
          <a:lstStyle/>
          <a:p>
            <a:pPr>
              <a:spcAft>
                <a:spcPts val="661"/>
              </a:spcAft>
            </a:pPr>
            <a:r>
              <a:rPr lang="en-US" sz="1800" dirty="0" err="1">
                <a:solidFill>
                  <a:schemeClr val="tx1">
                    <a:lumMod val="65000"/>
                    <a:lumOff val="35000"/>
                  </a:schemeClr>
                </a:solidFill>
                <a:latin typeface="+mj-lt"/>
              </a:rPr>
              <a:t>teaching.uoregon.edu</a:t>
            </a:r>
            <a:endParaRPr lang="en-US" sz="1800" dirty="0">
              <a:solidFill>
                <a:schemeClr val="tx1">
                  <a:lumMod val="65000"/>
                  <a:lumOff val="35000"/>
                </a:schemeClr>
              </a:solidFill>
              <a:latin typeface="+mj-lt"/>
            </a:endParaRPr>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CA84EF-F373-2E94-4DDF-E74DEBB67F99}"/>
              </a:ext>
            </a:extLst>
          </p:cNvPr>
          <p:cNvSpPr>
            <a:spLocks noGrp="1"/>
          </p:cNvSpPr>
          <p:nvPr>
            <p:ph idx="1"/>
          </p:nvPr>
        </p:nvSpPr>
        <p:spPr>
          <a:xfrm>
            <a:off x="395287" y="2865437"/>
            <a:ext cx="4219100" cy="3335900"/>
          </a:xfrm>
        </p:spPr>
        <p:txBody>
          <a:bodyPr>
            <a:noAutofit/>
          </a:bodyPr>
          <a:lstStyle/>
          <a:p>
            <a:pPr marL="219456" indent="-219456">
              <a:spcBef>
                <a:spcPts val="0"/>
              </a:spcBef>
              <a:buSzPct val="100000"/>
            </a:pPr>
            <a:r>
              <a:rPr lang="en-US" sz="2600" dirty="0"/>
              <a:t>Learn about your students</a:t>
            </a:r>
          </a:p>
          <a:p>
            <a:pPr marL="219456" indent="-219456">
              <a:spcBef>
                <a:spcPts val="0"/>
              </a:spcBef>
              <a:buSzPct val="100000"/>
            </a:pPr>
            <a:r>
              <a:rPr lang="en-US" sz="2600" dirty="0"/>
              <a:t>Let them know you</a:t>
            </a:r>
          </a:p>
          <a:p>
            <a:pPr marL="219456" indent="-219456">
              <a:spcBef>
                <a:spcPts val="0"/>
              </a:spcBef>
              <a:buSzPct val="100000"/>
            </a:pPr>
            <a:r>
              <a:rPr lang="en-US" sz="2600" dirty="0"/>
              <a:t>Facilitate student-student interaction</a:t>
            </a:r>
          </a:p>
          <a:p>
            <a:pPr marL="219456" indent="-219456">
              <a:spcBef>
                <a:spcPts val="0"/>
              </a:spcBef>
              <a:buSzPct val="100000"/>
            </a:pPr>
            <a:r>
              <a:rPr lang="en-US" sz="2600" dirty="0"/>
              <a:t>Show care, respect</a:t>
            </a:r>
          </a:p>
          <a:p>
            <a:pPr marL="219456" indent="-219456">
              <a:spcBef>
                <a:spcPts val="0"/>
              </a:spcBef>
              <a:buSzPct val="100000"/>
            </a:pPr>
            <a:r>
              <a:rPr lang="en-US" sz="2600" dirty="0"/>
              <a:t>Use names</a:t>
            </a:r>
          </a:p>
          <a:p>
            <a:pPr marL="219456" indent="-219456">
              <a:spcBef>
                <a:spcPts val="0"/>
              </a:spcBef>
              <a:buSzPct val="100000"/>
            </a:pPr>
            <a:r>
              <a:rPr lang="en-US" sz="2600" dirty="0"/>
              <a:t>Communicate that everyone brings unique and valuable experiences. Has something to contribute.</a:t>
            </a:r>
          </a:p>
          <a:p>
            <a:pPr marL="219456" indent="-219456">
              <a:spcBef>
                <a:spcPts val="0"/>
              </a:spcBef>
              <a:buSzPct val="100000"/>
            </a:pPr>
            <a:r>
              <a:rPr lang="en-US" sz="2600" dirty="0"/>
              <a:t>Put content in context</a:t>
            </a:r>
          </a:p>
        </p:txBody>
      </p:sp>
      <p:graphicFrame>
        <p:nvGraphicFramePr>
          <p:cNvPr id="4" name="Diagram 3">
            <a:extLst>
              <a:ext uri="{FF2B5EF4-FFF2-40B4-BE49-F238E27FC236}">
                <a16:creationId xmlns:a16="http://schemas.microsoft.com/office/drawing/2014/main" id="{F17CF575-3204-4E28-BA54-4054CED69E7C}"/>
              </a:ext>
            </a:extLst>
          </p:cNvPr>
          <p:cNvGraphicFramePr/>
          <p:nvPr/>
        </p:nvGraphicFramePr>
        <p:xfrm>
          <a:off x="76200" y="1578137"/>
          <a:ext cx="4662487" cy="105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21A88EB-0A9C-44BA-A0EF-99D19BB1B2C5}"/>
              </a:ext>
            </a:extLst>
          </p:cNvPr>
          <p:cNvSpPr txBox="1"/>
          <p:nvPr/>
        </p:nvSpPr>
        <p:spPr>
          <a:xfrm>
            <a:off x="4228110" y="1639438"/>
            <a:ext cx="7110474" cy="836511"/>
          </a:xfrm>
          <a:prstGeom prst="rect">
            <a:avLst/>
          </a:prstGeom>
          <a:noFill/>
        </p:spPr>
        <p:txBody>
          <a:bodyPr wrap="square" rtlCol="0">
            <a:spAutoFit/>
          </a:bodyPr>
          <a:lstStyle/>
          <a:p>
            <a:pPr marL="219456" indent="-219456">
              <a:buSzPct val="100000"/>
              <a:buFont typeface="Arial" panose="020B0604020202020204" pitchFamily="34" charset="0"/>
              <a:buChar char="•"/>
            </a:pPr>
            <a:r>
              <a:rPr lang="en-US" sz="2600">
                <a:latin typeface="+mn-lt"/>
              </a:rPr>
              <a:t>Discuss with someone you haven’t talked to yet.</a:t>
            </a:r>
          </a:p>
          <a:p>
            <a:pPr marL="219456" indent="-219456">
              <a:buSzPct val="100000"/>
              <a:buFont typeface="Arial" panose="020B0604020202020204" pitchFamily="34" charset="0"/>
              <a:buChar char="•"/>
            </a:pPr>
            <a:r>
              <a:rPr lang="en-US" sz="2600">
                <a:latin typeface="+mn-lt"/>
              </a:rPr>
              <a:t>Be prepared to share ideas</a:t>
            </a:r>
          </a:p>
        </p:txBody>
      </p:sp>
      <p:sp>
        <p:nvSpPr>
          <p:cNvPr id="7" name="TextBox 6">
            <a:extLst>
              <a:ext uri="{FF2B5EF4-FFF2-40B4-BE49-F238E27FC236}">
                <a16:creationId xmlns:a16="http://schemas.microsoft.com/office/drawing/2014/main" id="{FB5DB150-72DF-049A-73BE-F66D5A291EA5}"/>
              </a:ext>
            </a:extLst>
          </p:cNvPr>
          <p:cNvSpPr txBox="1"/>
          <p:nvPr/>
        </p:nvSpPr>
        <p:spPr>
          <a:xfrm>
            <a:off x="872489" y="247664"/>
            <a:ext cx="12095798" cy="865173"/>
          </a:xfrm>
          <a:prstGeom prst="rect">
            <a:avLst/>
          </a:prstGeom>
          <a:noFill/>
        </p:spPr>
        <p:txBody>
          <a:bodyPr wrap="square">
            <a:spAutoFit/>
          </a:bodyPr>
          <a:lstStyle/>
          <a:p>
            <a:r>
              <a:rPr lang="en-US" sz="5400">
                <a:solidFill>
                  <a:srgbClr val="415F8E"/>
                </a:solidFill>
                <a:latin typeface="+mj-lt"/>
              </a:rPr>
              <a:t>Building Community &amp; Sense of Belonging</a:t>
            </a:r>
          </a:p>
        </p:txBody>
      </p:sp>
      <p:sp>
        <p:nvSpPr>
          <p:cNvPr id="2" name="Title 1">
            <a:extLst>
              <a:ext uri="{FF2B5EF4-FFF2-40B4-BE49-F238E27FC236}">
                <a16:creationId xmlns:a16="http://schemas.microsoft.com/office/drawing/2014/main" id="{12E2D543-5E76-45AD-817C-4904DA8EBFA4}"/>
              </a:ext>
            </a:extLst>
          </p:cNvPr>
          <p:cNvSpPr>
            <a:spLocks noGrp="1"/>
          </p:cNvSpPr>
          <p:nvPr>
            <p:ph type="title"/>
          </p:nvPr>
        </p:nvSpPr>
        <p:spPr>
          <a:xfrm>
            <a:off x="1600285" y="1493837"/>
            <a:ext cx="1690602" cy="990594"/>
          </a:xfrm>
        </p:spPr>
        <p:txBody>
          <a:bodyPr/>
          <a:lstStyle/>
          <a:p>
            <a:r>
              <a:rPr lang="en-US" sz="4000">
                <a:solidFill>
                  <a:schemeClr val="tx1"/>
                </a:solidFill>
              </a:rPr>
              <a:t>How?</a:t>
            </a:r>
          </a:p>
        </p:txBody>
      </p:sp>
      <p:sp>
        <p:nvSpPr>
          <p:cNvPr id="12" name="Text Placeholder 11">
            <a:extLst>
              <a:ext uri="{FF2B5EF4-FFF2-40B4-BE49-F238E27FC236}">
                <a16:creationId xmlns:a16="http://schemas.microsoft.com/office/drawing/2014/main" id="{9D0A5609-D01C-4E40-B496-4323B54A5705}"/>
              </a:ext>
            </a:extLst>
          </p:cNvPr>
          <p:cNvSpPr>
            <a:spLocks noGrp="1"/>
          </p:cNvSpPr>
          <p:nvPr>
            <p:ph type="body" sz="quarter" idx="10"/>
          </p:nvPr>
        </p:nvSpPr>
        <p:spPr>
          <a:xfrm>
            <a:off x="9691687" y="6830998"/>
            <a:ext cx="2413711" cy="481013"/>
          </a:xfrm>
        </p:spPr>
        <p:txBody>
          <a:bodyPr/>
          <a:lstStyle/>
          <a:p>
            <a:r>
              <a:rPr lang="en-US"/>
              <a:t>Think-pair-share</a:t>
            </a:r>
          </a:p>
        </p:txBody>
      </p:sp>
      <p:sp>
        <p:nvSpPr>
          <p:cNvPr id="3" name="TextBox 2">
            <a:extLst>
              <a:ext uri="{FF2B5EF4-FFF2-40B4-BE49-F238E27FC236}">
                <a16:creationId xmlns:a16="http://schemas.microsoft.com/office/drawing/2014/main" id="{D30B0ECB-771D-908D-FAE1-1629F7FA2207}"/>
              </a:ext>
            </a:extLst>
          </p:cNvPr>
          <p:cNvSpPr txBox="1"/>
          <p:nvPr/>
        </p:nvSpPr>
        <p:spPr>
          <a:xfrm>
            <a:off x="5185776" y="3002550"/>
            <a:ext cx="6513534" cy="2496774"/>
          </a:xfrm>
          <a:prstGeom prst="rect">
            <a:avLst/>
          </a:prstGeom>
          <a:noFill/>
        </p:spPr>
        <p:txBody>
          <a:bodyPr wrap="square" rtlCol="0">
            <a:spAutoFit/>
          </a:bodyPr>
          <a:lstStyle/>
          <a:p>
            <a:r>
              <a:rPr lang="en-US" dirty="0">
                <a:solidFill>
                  <a:schemeClr val="accent4"/>
                </a:solidFill>
                <a:latin typeface="+mn-lt"/>
              </a:rPr>
              <a:t>Learn names</a:t>
            </a:r>
          </a:p>
          <a:p>
            <a:r>
              <a:rPr lang="en-US" dirty="0">
                <a:solidFill>
                  <a:schemeClr val="accent4"/>
                </a:solidFill>
                <a:latin typeface="+mn-lt"/>
              </a:rPr>
              <a:t>Use creative interactions and ice breakers</a:t>
            </a:r>
          </a:p>
          <a:p>
            <a:r>
              <a:rPr lang="en-US" dirty="0">
                <a:solidFill>
                  <a:schemeClr val="accent4"/>
                </a:solidFill>
                <a:latin typeface="+mn-lt"/>
              </a:rPr>
              <a:t>Discipline specific practices</a:t>
            </a:r>
          </a:p>
          <a:p>
            <a:r>
              <a:rPr lang="en-US" dirty="0">
                <a:solidFill>
                  <a:schemeClr val="accent4"/>
                </a:solidFill>
                <a:latin typeface="+mn-lt"/>
              </a:rPr>
              <a:t>Be a human and share your struggles with content</a:t>
            </a:r>
          </a:p>
          <a:p>
            <a:r>
              <a:rPr lang="en-US" dirty="0">
                <a:solidFill>
                  <a:schemeClr val="accent4"/>
                </a:solidFill>
                <a:latin typeface="+mn-lt"/>
              </a:rPr>
              <a:t>Share major / tailor content to students</a:t>
            </a:r>
          </a:p>
          <a:p>
            <a:r>
              <a:rPr lang="en-US" dirty="0">
                <a:solidFill>
                  <a:schemeClr val="accent4"/>
                </a:solidFill>
                <a:latin typeface="+mn-lt"/>
              </a:rPr>
              <a:t>Encourage students to use study groups</a:t>
            </a:r>
          </a:p>
          <a:p>
            <a:r>
              <a:rPr lang="en-US" dirty="0">
                <a:solidFill>
                  <a:schemeClr val="accent4"/>
                </a:solidFill>
                <a:latin typeface="+mn-lt"/>
              </a:rPr>
              <a:t>Set community expectations</a:t>
            </a:r>
          </a:p>
        </p:txBody>
      </p:sp>
      <p:sp>
        <p:nvSpPr>
          <p:cNvPr id="5" name="TextBox 4">
            <a:extLst>
              <a:ext uri="{FF2B5EF4-FFF2-40B4-BE49-F238E27FC236}">
                <a16:creationId xmlns:a16="http://schemas.microsoft.com/office/drawing/2014/main" id="{D3CA99F9-32C4-27A1-8ADC-6B923043DE06}"/>
              </a:ext>
            </a:extLst>
          </p:cNvPr>
          <p:cNvSpPr txBox="1"/>
          <p:nvPr/>
        </p:nvSpPr>
        <p:spPr>
          <a:xfrm>
            <a:off x="5973054" y="2570090"/>
            <a:ext cx="4546948" cy="435825"/>
          </a:xfrm>
          <a:prstGeom prst="rect">
            <a:avLst/>
          </a:prstGeom>
          <a:noFill/>
        </p:spPr>
        <p:txBody>
          <a:bodyPr wrap="square" rtlCol="0">
            <a:spAutoFit/>
          </a:bodyPr>
          <a:lstStyle/>
          <a:p>
            <a:pPr algn="ctr"/>
            <a:r>
              <a:rPr lang="en-US" u="sng" dirty="0">
                <a:solidFill>
                  <a:schemeClr val="accent4"/>
                </a:solidFill>
                <a:latin typeface="+mn-lt"/>
              </a:rPr>
              <a:t>Your brainstormed list</a:t>
            </a:r>
          </a:p>
        </p:txBody>
      </p:sp>
    </p:spTree>
    <p:extLst>
      <p:ext uri="{BB962C8B-B14F-4D97-AF65-F5344CB8AC3E}">
        <p14:creationId xmlns:p14="http://schemas.microsoft.com/office/powerpoint/2010/main" val="33109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lhouette of person’s head made from puzzle pieces">
            <a:extLst>
              <a:ext uri="{FF2B5EF4-FFF2-40B4-BE49-F238E27FC236}">
                <a16:creationId xmlns:a16="http://schemas.microsoft.com/office/drawing/2014/main" id="{04D89741-3BFD-AB95-53AD-4B94BD2F3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510" y="1335625"/>
            <a:ext cx="6319777" cy="63304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11000" y="4905614"/>
            <a:ext cx="1052148" cy="721993"/>
          </a:xfrm>
          <a:prstGeom prst="rect">
            <a:avLst/>
          </a:prstGeom>
          <a:noFill/>
        </p:spPr>
        <p:txBody>
          <a:bodyPr wrap="none" rtlCol="0">
            <a:spAutoFit/>
          </a:bodyPr>
          <a:lstStyle/>
          <a:p>
            <a:pPr algn="ctr"/>
            <a:r>
              <a:rPr lang="en-US" sz="2200" b="1" dirty="0">
                <a:latin typeface="+mn-lt"/>
              </a:rPr>
              <a:t>Income</a:t>
            </a:r>
          </a:p>
          <a:p>
            <a:pPr algn="ctr"/>
            <a:r>
              <a:rPr lang="en-US" sz="2200" b="1" dirty="0">
                <a:latin typeface="+mn-lt"/>
              </a:rPr>
              <a:t>level</a:t>
            </a:r>
          </a:p>
        </p:txBody>
      </p:sp>
      <p:sp>
        <p:nvSpPr>
          <p:cNvPr id="7" name="TextBox 6"/>
          <p:cNvSpPr txBox="1"/>
          <p:nvPr/>
        </p:nvSpPr>
        <p:spPr>
          <a:xfrm>
            <a:off x="5030753" y="2325093"/>
            <a:ext cx="712054" cy="407163"/>
          </a:xfrm>
          <a:prstGeom prst="rect">
            <a:avLst/>
          </a:prstGeom>
          <a:noFill/>
        </p:spPr>
        <p:txBody>
          <a:bodyPr wrap="none" rtlCol="0">
            <a:spAutoFit/>
          </a:bodyPr>
          <a:lstStyle/>
          <a:p>
            <a:r>
              <a:rPr lang="en-US" sz="2200" b="1">
                <a:latin typeface="+mn-lt"/>
              </a:rPr>
              <a:t>Job?</a:t>
            </a:r>
          </a:p>
        </p:txBody>
      </p:sp>
      <p:sp>
        <p:nvSpPr>
          <p:cNvPr id="8" name="TextBox 7"/>
          <p:cNvSpPr txBox="1"/>
          <p:nvPr/>
        </p:nvSpPr>
        <p:spPr>
          <a:xfrm>
            <a:off x="7823064" y="2405151"/>
            <a:ext cx="801823" cy="407163"/>
          </a:xfrm>
          <a:prstGeom prst="rect">
            <a:avLst/>
          </a:prstGeom>
          <a:noFill/>
        </p:spPr>
        <p:txBody>
          <a:bodyPr wrap="none" rtlCol="0">
            <a:spAutoFit/>
          </a:bodyPr>
          <a:lstStyle/>
          <a:p>
            <a:r>
              <a:rPr lang="en-US" sz="2200" b="1">
                <a:latin typeface="+mn-lt"/>
              </a:rPr>
              <a:t>Kids?</a:t>
            </a:r>
          </a:p>
        </p:txBody>
      </p:sp>
      <p:sp>
        <p:nvSpPr>
          <p:cNvPr id="9" name="TextBox 8"/>
          <p:cNvSpPr txBox="1"/>
          <p:nvPr/>
        </p:nvSpPr>
        <p:spPr>
          <a:xfrm>
            <a:off x="7668273" y="4770436"/>
            <a:ext cx="1452001" cy="1351652"/>
          </a:xfrm>
          <a:prstGeom prst="rect">
            <a:avLst/>
          </a:prstGeom>
          <a:noFill/>
        </p:spPr>
        <p:txBody>
          <a:bodyPr wrap="none" rtlCol="0">
            <a:spAutoFit/>
          </a:bodyPr>
          <a:lstStyle/>
          <a:p>
            <a:pPr algn="ctr"/>
            <a:r>
              <a:rPr lang="en-US" sz="2200" b="1" dirty="0">
                <a:latin typeface="+mn-lt"/>
              </a:rPr>
              <a:t>First</a:t>
            </a:r>
          </a:p>
          <a:p>
            <a:pPr algn="ctr"/>
            <a:r>
              <a:rPr lang="en-US" sz="2200" b="1" dirty="0">
                <a:latin typeface="+mn-lt"/>
              </a:rPr>
              <a:t>generation</a:t>
            </a:r>
          </a:p>
          <a:p>
            <a:pPr algn="ctr"/>
            <a:r>
              <a:rPr lang="en-US" sz="2200" b="1" dirty="0">
                <a:latin typeface="+mn-lt"/>
              </a:rPr>
              <a:t>in</a:t>
            </a:r>
          </a:p>
          <a:p>
            <a:pPr algn="ctr"/>
            <a:r>
              <a:rPr lang="en-US" sz="2200" b="1" dirty="0">
                <a:latin typeface="+mn-lt"/>
              </a:rPr>
              <a:t>college?</a:t>
            </a:r>
          </a:p>
        </p:txBody>
      </p:sp>
      <p:sp>
        <p:nvSpPr>
          <p:cNvPr id="10" name="TextBox 9"/>
          <p:cNvSpPr txBox="1"/>
          <p:nvPr/>
        </p:nvSpPr>
        <p:spPr>
          <a:xfrm>
            <a:off x="4537785" y="3485874"/>
            <a:ext cx="896399" cy="407163"/>
          </a:xfrm>
          <a:prstGeom prst="rect">
            <a:avLst/>
          </a:prstGeom>
          <a:noFill/>
        </p:spPr>
        <p:txBody>
          <a:bodyPr wrap="none" rtlCol="0">
            <a:spAutoFit/>
          </a:bodyPr>
          <a:lstStyle/>
          <a:p>
            <a:r>
              <a:rPr lang="en-US" sz="2200" b="1">
                <a:latin typeface="+mn-lt"/>
              </a:rPr>
              <a:t>Major</a:t>
            </a:r>
          </a:p>
        </p:txBody>
      </p:sp>
      <p:sp>
        <p:nvSpPr>
          <p:cNvPr id="11" name="TextBox 10"/>
          <p:cNvSpPr txBox="1"/>
          <p:nvPr/>
        </p:nvSpPr>
        <p:spPr>
          <a:xfrm>
            <a:off x="5833015" y="1862065"/>
            <a:ext cx="2121999" cy="721993"/>
          </a:xfrm>
          <a:prstGeom prst="rect">
            <a:avLst/>
          </a:prstGeom>
          <a:noFill/>
        </p:spPr>
        <p:txBody>
          <a:bodyPr wrap="square" rtlCol="0">
            <a:spAutoFit/>
          </a:bodyPr>
          <a:lstStyle/>
          <a:p>
            <a:pPr algn="ctr"/>
            <a:r>
              <a:rPr lang="en-US" sz="2200" b="1" dirty="0">
                <a:solidFill>
                  <a:schemeClr val="bg1"/>
                </a:solidFill>
                <a:latin typeface="+mn-lt"/>
              </a:rPr>
              <a:t>Attitude toward learning</a:t>
            </a:r>
          </a:p>
        </p:txBody>
      </p:sp>
      <p:sp>
        <p:nvSpPr>
          <p:cNvPr id="12" name="TextBox 11"/>
          <p:cNvSpPr txBox="1"/>
          <p:nvPr/>
        </p:nvSpPr>
        <p:spPr>
          <a:xfrm>
            <a:off x="6659133" y="6768287"/>
            <a:ext cx="628890" cy="407163"/>
          </a:xfrm>
          <a:prstGeom prst="rect">
            <a:avLst/>
          </a:prstGeom>
          <a:noFill/>
        </p:spPr>
        <p:txBody>
          <a:bodyPr wrap="none" rtlCol="0">
            <a:spAutoFit/>
          </a:bodyPr>
          <a:lstStyle/>
          <a:p>
            <a:r>
              <a:rPr lang="en-US" sz="2200" b="1">
                <a:solidFill>
                  <a:schemeClr val="bg1"/>
                </a:solidFill>
                <a:latin typeface="+mn-lt"/>
              </a:rPr>
              <a:t>Age</a:t>
            </a:r>
          </a:p>
        </p:txBody>
      </p:sp>
      <p:sp>
        <p:nvSpPr>
          <p:cNvPr id="13" name="TextBox 12"/>
          <p:cNvSpPr txBox="1"/>
          <p:nvPr/>
        </p:nvSpPr>
        <p:spPr>
          <a:xfrm>
            <a:off x="4590033" y="6809390"/>
            <a:ext cx="1204882" cy="407163"/>
          </a:xfrm>
          <a:prstGeom prst="rect">
            <a:avLst/>
          </a:prstGeom>
          <a:noFill/>
        </p:spPr>
        <p:txBody>
          <a:bodyPr wrap="none" rtlCol="0">
            <a:spAutoFit/>
          </a:bodyPr>
          <a:lstStyle/>
          <a:p>
            <a:r>
              <a:rPr lang="en-US" sz="2200" b="1">
                <a:solidFill>
                  <a:schemeClr val="bg1"/>
                </a:solidFill>
                <a:latin typeface="+mn-lt"/>
              </a:rPr>
              <a:t>Ethnicity</a:t>
            </a:r>
          </a:p>
        </p:txBody>
      </p:sp>
      <p:sp>
        <p:nvSpPr>
          <p:cNvPr id="14" name="TextBox 13"/>
          <p:cNvSpPr txBox="1"/>
          <p:nvPr/>
        </p:nvSpPr>
        <p:spPr>
          <a:xfrm>
            <a:off x="5040795" y="4827119"/>
            <a:ext cx="939681" cy="1036822"/>
          </a:xfrm>
          <a:prstGeom prst="rect">
            <a:avLst/>
          </a:prstGeom>
          <a:noFill/>
        </p:spPr>
        <p:txBody>
          <a:bodyPr wrap="none" rtlCol="0">
            <a:spAutoFit/>
          </a:bodyPr>
          <a:lstStyle/>
          <a:p>
            <a:r>
              <a:rPr lang="en-US" sz="2200" b="1">
                <a:latin typeface="+mn-lt"/>
              </a:rPr>
              <a:t>Year</a:t>
            </a:r>
          </a:p>
          <a:p>
            <a:r>
              <a:rPr lang="en-US" sz="2200" b="1">
                <a:latin typeface="+mn-lt"/>
              </a:rPr>
              <a:t>   in</a:t>
            </a:r>
          </a:p>
          <a:p>
            <a:r>
              <a:rPr lang="en-US" sz="2200" b="1">
                <a:latin typeface="+mn-lt"/>
              </a:rPr>
              <a:t>school</a:t>
            </a:r>
          </a:p>
        </p:txBody>
      </p:sp>
      <p:sp>
        <p:nvSpPr>
          <p:cNvPr id="15" name="TextBox 14"/>
          <p:cNvSpPr txBox="1"/>
          <p:nvPr/>
        </p:nvSpPr>
        <p:spPr>
          <a:xfrm>
            <a:off x="221276" y="2524885"/>
            <a:ext cx="3792075" cy="1809663"/>
          </a:xfrm>
          <a:prstGeom prst="rect">
            <a:avLst/>
          </a:prstGeom>
          <a:noFill/>
        </p:spPr>
        <p:txBody>
          <a:bodyPr wrap="square" rtlCol="0">
            <a:spAutoFit/>
          </a:bodyPr>
          <a:lstStyle/>
          <a:p>
            <a:pPr algn="ctr"/>
            <a:r>
              <a:rPr lang="en-US" sz="3200">
                <a:solidFill>
                  <a:srgbClr val="415F8E"/>
                </a:solidFill>
                <a:latin typeface="+mn-lt"/>
              </a:rPr>
              <a:t>All these attributes affect the student’s point of view!</a:t>
            </a:r>
          </a:p>
          <a:p>
            <a:endParaRPr lang="en-US"/>
          </a:p>
        </p:txBody>
      </p:sp>
      <p:sp>
        <p:nvSpPr>
          <p:cNvPr id="16" name="Rectangle 15"/>
          <p:cNvSpPr/>
          <p:nvPr/>
        </p:nvSpPr>
        <p:spPr>
          <a:xfrm>
            <a:off x="1" y="7282976"/>
            <a:ext cx="2300286" cy="264047"/>
          </a:xfrm>
          <a:prstGeom prst="rect">
            <a:avLst/>
          </a:prstGeom>
        </p:spPr>
        <p:txBody>
          <a:bodyPr wrap="square">
            <a:spAutoFit/>
          </a:bodyPr>
          <a:lstStyle/>
          <a:p>
            <a:r>
              <a:rPr lang="en-US" sz="1200">
                <a:solidFill>
                  <a:schemeClr val="accent1">
                    <a:lumMod val="75000"/>
                  </a:schemeClr>
                </a:solidFill>
                <a:hlinkClick r:id="rId4">
                  <a:extLst>
                    <a:ext uri="{A12FA001-AC4F-418D-AE19-62706E023703}">
                      <ahyp:hlinkClr xmlns:ahyp="http://schemas.microsoft.com/office/drawing/2018/hyperlinkcolor" val="tx"/>
                    </a:ext>
                  </a:extLst>
                </a:hlinkClick>
              </a:rPr>
              <a:t>Image courtesy Polo And Tweed</a:t>
            </a:r>
            <a:endParaRPr lang="en-US" sz="1200">
              <a:solidFill>
                <a:schemeClr val="accent1">
                  <a:lumMod val="75000"/>
                </a:schemeClr>
              </a:solidFill>
            </a:endParaRPr>
          </a:p>
        </p:txBody>
      </p:sp>
      <p:sp>
        <p:nvSpPr>
          <p:cNvPr id="17" name="TextBox 16"/>
          <p:cNvSpPr txBox="1"/>
          <p:nvPr/>
        </p:nvSpPr>
        <p:spPr>
          <a:xfrm>
            <a:off x="8051066" y="3380615"/>
            <a:ext cx="957121" cy="721993"/>
          </a:xfrm>
          <a:prstGeom prst="rect">
            <a:avLst/>
          </a:prstGeom>
          <a:noFill/>
        </p:spPr>
        <p:txBody>
          <a:bodyPr wrap="none" rtlCol="0">
            <a:spAutoFit/>
          </a:bodyPr>
          <a:lstStyle/>
          <a:p>
            <a:pPr algn="ctr"/>
            <a:r>
              <a:rPr lang="en-US" sz="2200" b="1">
                <a:latin typeface="+mn-lt"/>
              </a:rPr>
              <a:t>New</a:t>
            </a:r>
          </a:p>
          <a:p>
            <a:pPr algn="ctr"/>
            <a:r>
              <a:rPr lang="en-US" sz="2200" b="1">
                <a:latin typeface="+mn-lt"/>
              </a:rPr>
              <a:t>events</a:t>
            </a:r>
          </a:p>
        </p:txBody>
      </p:sp>
      <p:graphicFrame>
        <p:nvGraphicFramePr>
          <p:cNvPr id="3" name="Diagram 2">
            <a:extLst>
              <a:ext uri="{FF2B5EF4-FFF2-40B4-BE49-F238E27FC236}">
                <a16:creationId xmlns:a16="http://schemas.microsoft.com/office/drawing/2014/main" id="{3FA6D66B-CF21-4799-BE45-378398FDBEF8}"/>
              </a:ext>
            </a:extLst>
          </p:cNvPr>
          <p:cNvGraphicFramePr/>
          <p:nvPr>
            <p:extLst>
              <p:ext uri="{D42A27DB-BD31-4B8C-83A1-F6EECF244321}">
                <p14:modId xmlns:p14="http://schemas.microsoft.com/office/powerpoint/2010/main" val="4204587289"/>
              </p:ext>
            </p:extLst>
          </p:nvPr>
        </p:nvGraphicFramePr>
        <p:xfrm>
          <a:off x="1896351" y="196662"/>
          <a:ext cx="9641678" cy="12209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extBox 17"/>
          <p:cNvSpPr txBox="1"/>
          <p:nvPr/>
        </p:nvSpPr>
        <p:spPr>
          <a:xfrm>
            <a:off x="6154802" y="3451998"/>
            <a:ext cx="1358770" cy="407163"/>
          </a:xfrm>
          <a:prstGeom prst="rect">
            <a:avLst/>
          </a:prstGeom>
          <a:noFill/>
        </p:spPr>
        <p:txBody>
          <a:bodyPr wrap="none" rtlCol="0">
            <a:spAutoFit/>
          </a:bodyPr>
          <a:lstStyle/>
          <a:p>
            <a:r>
              <a:rPr lang="en-US" sz="2200" b="1" dirty="0">
                <a:solidFill>
                  <a:schemeClr val="bg1"/>
                </a:solidFill>
                <a:latin typeface="+mn-lt"/>
              </a:rPr>
              <a:t>Residency</a:t>
            </a:r>
          </a:p>
        </p:txBody>
      </p:sp>
      <p:sp>
        <p:nvSpPr>
          <p:cNvPr id="2" name="Title 1">
            <a:extLst>
              <a:ext uri="{FF2B5EF4-FFF2-40B4-BE49-F238E27FC236}">
                <a16:creationId xmlns:a16="http://schemas.microsoft.com/office/drawing/2014/main" id="{73253D52-6E08-01ED-5925-B8C1E94F12FB}"/>
              </a:ext>
            </a:extLst>
          </p:cNvPr>
          <p:cNvSpPr>
            <a:spLocks noGrp="1"/>
          </p:cNvSpPr>
          <p:nvPr>
            <p:ph type="title"/>
          </p:nvPr>
        </p:nvSpPr>
        <p:spPr>
          <a:xfrm>
            <a:off x="2049384" y="372209"/>
            <a:ext cx="9335611" cy="990594"/>
          </a:xfrm>
        </p:spPr>
        <p:txBody>
          <a:bodyPr/>
          <a:lstStyle/>
          <a:p>
            <a:pPr lvl="0" algn="ctr"/>
            <a:r>
              <a:rPr lang="en-US" sz="3600" b="0">
                <a:solidFill>
                  <a:schemeClr val="tx1"/>
                </a:solidFill>
              </a:rPr>
              <a:t>What aspects of identity affect how students engage with your class?</a:t>
            </a:r>
            <a:endParaRPr lang="en-US" sz="3600">
              <a:solidFill>
                <a:schemeClr val="tx1"/>
              </a:solidFill>
            </a:endParaRPr>
          </a:p>
        </p:txBody>
      </p:sp>
      <p:sp>
        <p:nvSpPr>
          <p:cNvPr id="19" name="Text Placeholder 11">
            <a:extLst>
              <a:ext uri="{FF2B5EF4-FFF2-40B4-BE49-F238E27FC236}">
                <a16:creationId xmlns:a16="http://schemas.microsoft.com/office/drawing/2014/main" id="{143A3D5E-853F-BD4C-EC75-AF3A9701AC1D}"/>
              </a:ext>
            </a:extLst>
          </p:cNvPr>
          <p:cNvSpPr txBox="1">
            <a:spLocks/>
          </p:cNvSpPr>
          <p:nvPr/>
        </p:nvSpPr>
        <p:spPr>
          <a:xfrm>
            <a:off x="10529886" y="6882817"/>
            <a:ext cx="1676401" cy="481013"/>
          </a:xfrm>
          <a:prstGeom prst="rect">
            <a:avLst/>
          </a:prstGeom>
        </p:spPr>
        <p:txBody>
          <a:bodyPr vert="horz" lIns="100761" tIns="50382" rIns="100761" bIns="50382" rtlCol="0">
            <a:normAutofit/>
          </a:bodyPr>
          <a:lstStyle>
            <a:lvl1pPr marL="377873" indent="-377873" algn="l" defTabSz="100766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8727" indent="-314893" algn="l" defTabSz="1007663"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9581" indent="-251917" algn="l" defTabSz="1007663"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3411"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7243"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1074"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4906"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8738"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2568"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r" fontAlgn="auto">
              <a:lnSpc>
                <a:spcPct val="100000"/>
              </a:lnSpc>
              <a:spcAft>
                <a:spcPts val="0"/>
              </a:spcAft>
              <a:buClrTx/>
              <a:buSzTx/>
              <a:buFont typeface="Arial" pitchFamily="34" charset="0"/>
              <a:buNone/>
            </a:pPr>
            <a:r>
              <a:rPr lang="en-US" sz="2400"/>
              <a:t>Brainstorm</a:t>
            </a:r>
          </a:p>
        </p:txBody>
      </p:sp>
    </p:spTree>
    <p:extLst>
      <p:ext uri="{BB962C8B-B14F-4D97-AF65-F5344CB8AC3E}">
        <p14:creationId xmlns:p14="http://schemas.microsoft.com/office/powerpoint/2010/main" val="245761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744F1C2B-7459-4C02-9E88-2C8EEE3858F5}"/>
              </a:ext>
            </a:extLst>
          </p:cNvPr>
          <p:cNvGraphicFramePr/>
          <p:nvPr>
            <p:extLst>
              <p:ext uri="{D42A27DB-BD31-4B8C-83A1-F6EECF244321}">
                <p14:modId xmlns:p14="http://schemas.microsoft.com/office/powerpoint/2010/main" val="2944910895"/>
              </p:ext>
            </p:extLst>
          </p:nvPr>
        </p:nvGraphicFramePr>
        <p:xfrm>
          <a:off x="2435625" y="1407160"/>
          <a:ext cx="8568531" cy="1620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FF2B5EF4-FFF2-40B4-BE49-F238E27FC236}">
                <a16:creationId xmlns:a16="http://schemas.microsoft.com/office/drawing/2014/main" id="{4C6DA1EF-8FF7-417C-A24B-18E2AF73E793}"/>
              </a:ext>
            </a:extLst>
          </p:cNvPr>
          <p:cNvGrpSpPr/>
          <p:nvPr/>
        </p:nvGrpSpPr>
        <p:grpSpPr>
          <a:xfrm>
            <a:off x="2435621" y="4474637"/>
            <a:ext cx="8568531" cy="1591200"/>
            <a:chOff x="0" y="14614"/>
            <a:chExt cx="8568531" cy="1591200"/>
          </a:xfrm>
        </p:grpSpPr>
        <p:sp>
          <p:nvSpPr>
            <p:cNvPr id="5" name="Rectangle: Rounded Corners 4">
              <a:extLst>
                <a:ext uri="{FF2B5EF4-FFF2-40B4-BE49-F238E27FC236}">
                  <a16:creationId xmlns:a16="http://schemas.microsoft.com/office/drawing/2014/main" id="{9D72A71F-4946-44E3-8FF7-D0D40BBB949D}"/>
                </a:ext>
              </a:extLst>
            </p:cNvPr>
            <p:cNvSpPr/>
            <p:nvPr/>
          </p:nvSpPr>
          <p:spPr>
            <a:xfrm>
              <a:off x="0" y="14614"/>
              <a:ext cx="8568531" cy="1591200"/>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8D3976F9-7BC0-4DAC-812E-B44BF582F309}"/>
                </a:ext>
              </a:extLst>
            </p:cNvPr>
            <p:cNvSpPr txBox="1"/>
            <p:nvPr/>
          </p:nvSpPr>
          <p:spPr>
            <a:xfrm>
              <a:off x="77676" y="92290"/>
              <a:ext cx="8413179" cy="14358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tx1"/>
                  </a:solidFill>
                </a:rPr>
                <a:t>How else can you learn about </a:t>
              </a:r>
              <a:r>
                <a:rPr lang="en-US" sz="4000" i="1" kern="1200" dirty="0">
                  <a:solidFill>
                    <a:schemeClr val="tx1"/>
                  </a:solidFill>
                </a:rPr>
                <a:t>your</a:t>
              </a:r>
              <a:r>
                <a:rPr lang="en-US" sz="4000" kern="1200" dirty="0">
                  <a:solidFill>
                    <a:schemeClr val="tx1"/>
                  </a:solidFill>
                </a:rPr>
                <a:t> students, promote sense of belonging?</a:t>
              </a:r>
            </a:p>
          </p:txBody>
        </p:sp>
      </p:grpSp>
      <p:sp>
        <p:nvSpPr>
          <p:cNvPr id="2" name="Title 1">
            <a:extLst>
              <a:ext uri="{FF2B5EF4-FFF2-40B4-BE49-F238E27FC236}">
                <a16:creationId xmlns:a16="http://schemas.microsoft.com/office/drawing/2014/main" id="{95A5DE2A-BE2E-86CD-DD91-48AC38DFB379}"/>
              </a:ext>
            </a:extLst>
          </p:cNvPr>
          <p:cNvSpPr>
            <a:spLocks noGrp="1"/>
          </p:cNvSpPr>
          <p:nvPr>
            <p:ph type="ctrTitle"/>
          </p:nvPr>
        </p:nvSpPr>
        <p:spPr>
          <a:xfrm>
            <a:off x="1007982" y="1265237"/>
            <a:ext cx="11423808" cy="1620430"/>
          </a:xfrm>
        </p:spPr>
        <p:txBody>
          <a:bodyPr>
            <a:normAutofit/>
          </a:bodyPr>
          <a:lstStyle/>
          <a:p>
            <a:r>
              <a:rPr lang="en-US" sz="4000">
                <a:solidFill>
                  <a:schemeClr val="bg1"/>
                </a:solidFill>
                <a:effectLst/>
              </a:rPr>
              <a:t>Your students may not be like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CB37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CCE9C-155F-4F2D-AF8C-9E79EFFAC349}"/>
              </a:ext>
            </a:extLst>
          </p:cNvPr>
          <p:cNvSpPr>
            <a:spLocks noGrp="1"/>
          </p:cNvSpPr>
          <p:nvPr>
            <p:ph type="title"/>
          </p:nvPr>
        </p:nvSpPr>
        <p:spPr/>
        <p:txBody>
          <a:bodyPr/>
          <a:lstStyle/>
          <a:p>
            <a:r>
              <a:rPr lang="en-US" dirty="0"/>
              <a:t>Learning in Lab</a:t>
            </a:r>
          </a:p>
        </p:txBody>
      </p:sp>
      <p:sp>
        <p:nvSpPr>
          <p:cNvPr id="13" name="Text Placeholder 12">
            <a:extLst>
              <a:ext uri="{FF2B5EF4-FFF2-40B4-BE49-F238E27FC236}">
                <a16:creationId xmlns:a16="http://schemas.microsoft.com/office/drawing/2014/main" id="{0EB036BB-7CDB-7F7D-3A02-74867AE84F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7971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Constructivism</a:t>
            </a:r>
          </a:p>
        </p:txBody>
      </p:sp>
      <p:sp>
        <p:nvSpPr>
          <p:cNvPr id="3" name="Content Placeholder 2"/>
          <p:cNvSpPr>
            <a:spLocks noGrp="1"/>
          </p:cNvSpPr>
          <p:nvPr>
            <p:ph idx="1"/>
          </p:nvPr>
        </p:nvSpPr>
        <p:spPr>
          <a:xfrm>
            <a:off x="1150144" y="1800396"/>
            <a:ext cx="5796402" cy="4722641"/>
          </a:xfrm>
        </p:spPr>
        <p:txBody>
          <a:bodyPr/>
          <a:lstStyle/>
          <a:p>
            <a:r>
              <a:rPr lang="en-US"/>
              <a:t>People learn by constructing their own knowledge</a:t>
            </a:r>
          </a:p>
          <a:p>
            <a:r>
              <a:rPr lang="en-US"/>
              <a:t>Prior knowledge affects learning</a:t>
            </a:r>
          </a:p>
          <a:p>
            <a:r>
              <a:rPr lang="en-US"/>
              <a:t>Research shows </a:t>
            </a:r>
            <a:r>
              <a:rPr lang="en-US" i="1"/>
              <a:t>active learning</a:t>
            </a:r>
            <a:r>
              <a:rPr lang="en-US"/>
              <a:t> helps most people along that path</a:t>
            </a:r>
            <a:endParaRPr lang="en-US" i="1"/>
          </a:p>
        </p:txBody>
      </p:sp>
      <p:pic>
        <p:nvPicPr>
          <p:cNvPr id="3074" name="Picture 2" descr="Person building a bridge as they walk across">
            <a:extLst>
              <a:ext uri="{FF2B5EF4-FFF2-40B4-BE49-F238E27FC236}">
                <a16:creationId xmlns:a16="http://schemas.microsoft.com/office/drawing/2014/main" id="{A5278278-769B-EFFA-143B-09D915BB8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287" y="1951037"/>
            <a:ext cx="5362929" cy="41920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45E3775-355C-7CBD-1297-58DC0524B522}"/>
              </a:ext>
            </a:extLst>
          </p:cNvPr>
          <p:cNvSpPr/>
          <p:nvPr/>
        </p:nvSpPr>
        <p:spPr>
          <a:xfrm>
            <a:off x="1" y="7282976"/>
            <a:ext cx="2300286" cy="264047"/>
          </a:xfrm>
          <a:prstGeom prst="rect">
            <a:avLst/>
          </a:prstGeom>
        </p:spPr>
        <p:txBody>
          <a:bodyPr wrap="square">
            <a:spAutoFit/>
          </a:bodyPr>
          <a:lstStyle/>
          <a:p>
            <a:r>
              <a:rPr lang="en-US" sz="1200">
                <a:solidFill>
                  <a:schemeClr val="accent1">
                    <a:lumMod val="75000"/>
                  </a:schemeClr>
                </a:solidFill>
                <a:hlinkClick r:id="rId4">
                  <a:extLst>
                    <a:ext uri="{A12FA001-AC4F-418D-AE19-62706E023703}">
                      <ahyp:hlinkClr xmlns:ahyp="http://schemas.microsoft.com/office/drawing/2018/hyperlinkcolor" val="tx"/>
                    </a:ext>
                  </a:extLst>
                </a:hlinkClick>
              </a:rPr>
              <a:t>Image courtesy Bridging Positions</a:t>
            </a:r>
            <a:endParaRPr lang="en-US" sz="1200">
              <a:solidFill>
                <a:schemeClr val="accent1">
                  <a:lumMod val="75000"/>
                </a:schemeClr>
              </a:solidFill>
            </a:endParaRPr>
          </a:p>
        </p:txBody>
      </p:sp>
      <p:pic>
        <p:nvPicPr>
          <p:cNvPr id="5" name="Picture 4">
            <a:extLst>
              <a:ext uri="{FF2B5EF4-FFF2-40B4-BE49-F238E27FC236}">
                <a16:creationId xmlns:a16="http://schemas.microsoft.com/office/drawing/2014/main" id="{2740ECD4-05C2-643B-918E-FF499633DA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6287" y="4047048"/>
            <a:ext cx="771651" cy="771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When Asking Questions</a:t>
            </a:r>
          </a:p>
        </p:txBody>
      </p:sp>
      <p:sp>
        <p:nvSpPr>
          <p:cNvPr id="3" name="Content Placeholder 2"/>
          <p:cNvSpPr>
            <a:spLocks noGrp="1"/>
          </p:cNvSpPr>
          <p:nvPr>
            <p:ph idx="1"/>
          </p:nvPr>
        </p:nvSpPr>
        <p:spPr>
          <a:ln>
            <a:noFill/>
          </a:ln>
        </p:spPr>
        <p:txBody>
          <a:bodyPr>
            <a:normAutofit/>
          </a:bodyPr>
          <a:lstStyle/>
          <a:p>
            <a:pPr marL="0" indent="0">
              <a:buNone/>
            </a:pPr>
            <a:endParaRPr lang="en-US"/>
          </a:p>
          <a:p>
            <a:pPr marL="0" indent="0">
              <a:buNone/>
            </a:pPr>
            <a:r>
              <a:rPr lang="en-US"/>
              <a:t>Try to </a:t>
            </a:r>
            <a:br>
              <a:rPr lang="en-US"/>
            </a:br>
            <a:r>
              <a:rPr lang="en-US"/>
              <a:t>be specific</a:t>
            </a:r>
          </a:p>
          <a:p>
            <a:endParaRPr lang="en-US"/>
          </a:p>
          <a:p>
            <a:endParaRPr lang="en-US"/>
          </a:p>
          <a:p>
            <a:endParaRPr lang="en-US" sz="2000"/>
          </a:p>
          <a:p>
            <a:pPr marL="2743200"/>
            <a:r>
              <a:rPr lang="en-US"/>
              <a:t>Wait </a:t>
            </a:r>
            <a:r>
              <a:rPr lang="en-US">
                <a:solidFill>
                  <a:srgbClr val="FF0000"/>
                </a:solidFill>
              </a:rPr>
              <a:t>7-10 seconds </a:t>
            </a:r>
            <a:r>
              <a:rPr lang="en-US"/>
              <a:t>for replies.</a:t>
            </a:r>
          </a:p>
          <a:p>
            <a:pPr marL="2743200"/>
            <a:r>
              <a:rPr lang="en-US"/>
              <a:t>Get input from multiple voices.</a:t>
            </a:r>
          </a:p>
          <a:p>
            <a:pPr marL="2743200"/>
            <a:r>
              <a:rPr lang="en-US"/>
              <a:t>Probe further to confirm understanding.</a:t>
            </a:r>
          </a:p>
        </p:txBody>
      </p:sp>
      <p:sp>
        <p:nvSpPr>
          <p:cNvPr id="7" name="Text Placeholder 6">
            <a:extLst>
              <a:ext uri="{FF2B5EF4-FFF2-40B4-BE49-F238E27FC236}">
                <a16:creationId xmlns:a16="http://schemas.microsoft.com/office/drawing/2014/main" id="{D2E21621-F8A2-CC19-69E0-A5CCCBC1492F}"/>
              </a:ext>
            </a:extLst>
          </p:cNvPr>
          <p:cNvSpPr>
            <a:spLocks noGrp="1"/>
          </p:cNvSpPr>
          <p:nvPr>
            <p:ph type="body" sz="quarter" idx="10"/>
          </p:nvPr>
        </p:nvSpPr>
        <p:spPr>
          <a:xfrm>
            <a:off x="10072687" y="6892129"/>
            <a:ext cx="2133600" cy="481013"/>
          </a:xfrm>
        </p:spPr>
        <p:txBody>
          <a:bodyPr/>
          <a:lstStyle/>
          <a:p>
            <a:r>
              <a:rPr lang="en-US"/>
              <a:t>Prediction</a:t>
            </a:r>
          </a:p>
        </p:txBody>
      </p:sp>
      <p:sp>
        <p:nvSpPr>
          <p:cNvPr id="9" name="Rectangle 8"/>
          <p:cNvSpPr/>
          <p:nvPr/>
        </p:nvSpPr>
        <p:spPr>
          <a:xfrm>
            <a:off x="3032773" y="1822776"/>
            <a:ext cx="8991600" cy="1371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61377" y="1898976"/>
            <a:ext cx="3678699" cy="836576"/>
          </a:xfrm>
          <a:prstGeom prst="rect">
            <a:avLst/>
          </a:prstGeom>
          <a:noFill/>
        </p:spPr>
        <p:txBody>
          <a:bodyPr wrap="none" rtlCol="0">
            <a:spAutoFit/>
          </a:bodyPr>
          <a:lstStyle/>
          <a:p>
            <a:r>
              <a:rPr lang="en-US">
                <a:latin typeface="Arial Black" pitchFamily="34" charset="0"/>
              </a:rPr>
              <a:t>Rather than:</a:t>
            </a:r>
          </a:p>
          <a:p>
            <a:r>
              <a:rPr lang="en-US" sz="2800">
                <a:latin typeface="+mn-lt"/>
              </a:rPr>
              <a:t>Did everybody get that?</a:t>
            </a:r>
          </a:p>
        </p:txBody>
      </p:sp>
      <p:sp>
        <p:nvSpPr>
          <p:cNvPr id="5" name="TextBox 4"/>
          <p:cNvSpPr txBox="1"/>
          <p:nvPr/>
        </p:nvSpPr>
        <p:spPr>
          <a:xfrm>
            <a:off x="7452373" y="1898977"/>
            <a:ext cx="4267200" cy="1237326"/>
          </a:xfrm>
          <a:prstGeom prst="rect">
            <a:avLst/>
          </a:prstGeom>
          <a:noFill/>
        </p:spPr>
        <p:txBody>
          <a:bodyPr wrap="square" rtlCol="0">
            <a:spAutoFit/>
          </a:bodyPr>
          <a:lstStyle/>
          <a:p>
            <a:r>
              <a:rPr lang="en-US">
                <a:latin typeface="Arial Black" pitchFamily="34" charset="0"/>
              </a:rPr>
              <a:t>Ask:</a:t>
            </a:r>
            <a:endParaRPr lang="en-US"/>
          </a:p>
          <a:p>
            <a:r>
              <a:rPr lang="en-US" sz="2800">
                <a:latin typeface="+mn-lt"/>
              </a:rPr>
              <a:t>How do we know if the sample is acidic?</a:t>
            </a:r>
          </a:p>
        </p:txBody>
      </p:sp>
      <p:pic>
        <p:nvPicPr>
          <p:cNvPr id="34818" name="Picture 2" descr="Stop-watch"/>
          <p:cNvPicPr>
            <a:picLocks noChangeAspect="1" noChangeArrowheads="1"/>
          </p:cNvPicPr>
          <p:nvPr/>
        </p:nvPicPr>
        <p:blipFill>
          <a:blip r:embed="rId3" cstate="print"/>
          <a:srcRect/>
          <a:stretch>
            <a:fillRect/>
          </a:stretch>
        </p:blipFill>
        <p:spPr bwMode="auto">
          <a:xfrm>
            <a:off x="928687" y="3902319"/>
            <a:ext cx="2057400" cy="2743200"/>
          </a:xfrm>
          <a:prstGeom prst="rect">
            <a:avLst/>
          </a:prstGeom>
          <a:noFill/>
        </p:spPr>
      </p:pic>
      <p:sp>
        <p:nvSpPr>
          <p:cNvPr id="6" name="Rectangle: Rounded Corners 5">
            <a:extLst>
              <a:ext uri="{FF2B5EF4-FFF2-40B4-BE49-F238E27FC236}">
                <a16:creationId xmlns:a16="http://schemas.microsoft.com/office/drawing/2014/main" id="{D83085E3-61D7-4F38-BC05-441045558F3E}"/>
              </a:ext>
            </a:extLst>
          </p:cNvPr>
          <p:cNvSpPr/>
          <p:nvPr/>
        </p:nvSpPr>
        <p:spPr>
          <a:xfrm>
            <a:off x="7160523" y="3611074"/>
            <a:ext cx="2607364" cy="1066798"/>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tx1"/>
                </a:solidFill>
              </a:rPr>
              <a:t>How long </a:t>
            </a:r>
            <a:r>
              <a:rPr lang="en-US" b="1">
                <a:solidFill>
                  <a:schemeClr val="tx1"/>
                </a:solidFill>
              </a:rPr>
              <a:t>do</a:t>
            </a:r>
            <a:r>
              <a:rPr lang="en-US">
                <a:solidFill>
                  <a:schemeClr val="tx1"/>
                </a:solidFill>
              </a:rPr>
              <a:t> people wait?</a:t>
            </a:r>
          </a:p>
        </p:txBody>
      </p:sp>
      <p:sp>
        <p:nvSpPr>
          <p:cNvPr id="15" name="Rectangle: Rounded Corners 14">
            <a:extLst>
              <a:ext uri="{FF2B5EF4-FFF2-40B4-BE49-F238E27FC236}">
                <a16:creationId xmlns:a16="http://schemas.microsoft.com/office/drawing/2014/main" id="{A5430F15-96B9-4D4B-AA73-517B759CBEB3}"/>
              </a:ext>
            </a:extLst>
          </p:cNvPr>
          <p:cNvSpPr/>
          <p:nvPr/>
        </p:nvSpPr>
        <p:spPr>
          <a:xfrm>
            <a:off x="3810426" y="3611074"/>
            <a:ext cx="2833261" cy="1066798"/>
          </a:xfrm>
          <a:prstGeom prst="round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tx1"/>
                </a:solidFill>
              </a:rPr>
              <a:t>How long </a:t>
            </a:r>
            <a:r>
              <a:rPr lang="en-US" b="1">
                <a:solidFill>
                  <a:schemeClr val="tx1"/>
                </a:solidFill>
              </a:rPr>
              <a:t>should</a:t>
            </a:r>
            <a:r>
              <a:rPr lang="en-US">
                <a:solidFill>
                  <a:schemeClr val="tx1"/>
                </a:solidFill>
              </a:rPr>
              <a:t> we wait for answers?</a:t>
            </a:r>
          </a:p>
        </p:txBody>
      </p:sp>
      <p:sp>
        <p:nvSpPr>
          <p:cNvPr id="8" name="Rectangle 7">
            <a:extLst>
              <a:ext uri="{FF2B5EF4-FFF2-40B4-BE49-F238E27FC236}">
                <a16:creationId xmlns:a16="http://schemas.microsoft.com/office/drawing/2014/main" id="{A4BB58BA-2824-41A1-1549-836790FA4425}"/>
              </a:ext>
            </a:extLst>
          </p:cNvPr>
          <p:cNvSpPr/>
          <p:nvPr/>
        </p:nvSpPr>
        <p:spPr>
          <a:xfrm>
            <a:off x="1" y="7282976"/>
            <a:ext cx="2605086" cy="264047"/>
          </a:xfrm>
          <a:prstGeom prst="rect">
            <a:avLst/>
          </a:prstGeom>
        </p:spPr>
        <p:txBody>
          <a:bodyPr wrap="square">
            <a:spAutoFit/>
          </a:bodyPr>
          <a:lstStyle/>
          <a:p>
            <a:r>
              <a:rPr lang="en-US" sz="1200">
                <a:solidFill>
                  <a:schemeClr val="accent1">
                    <a:lumMod val="75000"/>
                  </a:schemeClr>
                </a:solidFill>
                <a:hlinkClick r:id="rId4">
                  <a:extLst>
                    <a:ext uri="{A12FA001-AC4F-418D-AE19-62706E023703}">
                      <ahyp:hlinkClr xmlns:ahyp="http://schemas.microsoft.com/office/drawing/2018/hyperlinkcolor" val="tx"/>
                    </a:ext>
                  </a:extLst>
                </a:hlinkClick>
              </a:rPr>
              <a:t>Image courtesy The Write Direction</a:t>
            </a:r>
            <a:endParaRPr lang="en-US" sz="120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B087BDF-8584-A3CD-190F-9B417D30E5E5}"/>
              </a:ext>
            </a:extLst>
          </p:cNvPr>
          <p:cNvSpPr>
            <a:spLocks noGrp="1"/>
          </p:cNvSpPr>
          <p:nvPr>
            <p:ph idx="1"/>
          </p:nvPr>
        </p:nvSpPr>
        <p:spPr>
          <a:xfrm>
            <a:off x="4941213" y="3322632"/>
            <a:ext cx="7519750" cy="3560768"/>
          </a:xfrm>
        </p:spPr>
        <p:txBody>
          <a:bodyPr>
            <a:normAutofit/>
          </a:bodyPr>
          <a:lstStyle/>
          <a:p>
            <a:pPr fontAlgn="auto">
              <a:lnSpc>
                <a:spcPct val="100000"/>
              </a:lnSpc>
              <a:spcAft>
                <a:spcPts val="0"/>
              </a:spcAft>
              <a:buClrTx/>
              <a:buSzTx/>
            </a:pPr>
            <a:r>
              <a:rPr lang="en-US" dirty="0"/>
              <a:t>Look at 100 Questions handout</a:t>
            </a:r>
          </a:p>
          <a:p>
            <a:pPr fontAlgn="auto">
              <a:lnSpc>
                <a:spcPct val="100000"/>
              </a:lnSpc>
              <a:spcAft>
                <a:spcPts val="0"/>
              </a:spcAft>
              <a:buClrTx/>
              <a:buSzTx/>
            </a:pPr>
            <a:r>
              <a:rPr lang="en-US" dirty="0"/>
              <a:t>Think individually: </a:t>
            </a:r>
          </a:p>
          <a:p>
            <a:pPr lvl="1"/>
            <a:r>
              <a:rPr lang="en-US" dirty="0"/>
              <a:t>Which can I imagine using? </a:t>
            </a:r>
          </a:p>
          <a:p>
            <a:pPr lvl="1"/>
            <a:r>
              <a:rPr lang="en-US" dirty="0"/>
              <a:t>How can I modify some for my discipline.</a:t>
            </a:r>
          </a:p>
          <a:p>
            <a:pPr lvl="1"/>
            <a:r>
              <a:rPr lang="en-US" dirty="0"/>
              <a:t>When/how would I use them?</a:t>
            </a:r>
          </a:p>
        </p:txBody>
      </p:sp>
      <p:sp>
        <p:nvSpPr>
          <p:cNvPr id="10" name="Title 9">
            <a:extLst>
              <a:ext uri="{FF2B5EF4-FFF2-40B4-BE49-F238E27FC236}">
                <a16:creationId xmlns:a16="http://schemas.microsoft.com/office/drawing/2014/main" id="{F546987B-F200-7B41-05F5-AA804B0E8755}"/>
              </a:ext>
            </a:extLst>
          </p:cNvPr>
          <p:cNvSpPr>
            <a:spLocks noGrp="1"/>
          </p:cNvSpPr>
          <p:nvPr>
            <p:ph type="title"/>
          </p:nvPr>
        </p:nvSpPr>
        <p:spPr/>
        <p:txBody>
          <a:bodyPr/>
          <a:lstStyle/>
          <a:p>
            <a:r>
              <a:rPr lang="en-US"/>
              <a:t>Spur Critical Thinking in Your Students</a:t>
            </a:r>
          </a:p>
        </p:txBody>
      </p:sp>
      <p:pic>
        <p:nvPicPr>
          <p:cNvPr id="3" name="Picture 4" descr="No black boxes">
            <a:extLst>
              <a:ext uri="{FF2B5EF4-FFF2-40B4-BE49-F238E27FC236}">
                <a16:creationId xmlns:a16="http://schemas.microsoft.com/office/drawing/2014/main" id="{D79036EE-B761-4E22-85F1-513B1CEB62C7}"/>
              </a:ext>
            </a:extLst>
          </p:cNvPr>
          <p:cNvPicPr>
            <a:picLocks noChangeAspect="1" noChangeArrowheads="1"/>
          </p:cNvPicPr>
          <p:nvPr/>
        </p:nvPicPr>
        <p:blipFill>
          <a:blip r:embed="rId3" cstate="print"/>
          <a:srcRect/>
          <a:stretch>
            <a:fillRect/>
          </a:stretch>
        </p:blipFill>
        <p:spPr bwMode="auto">
          <a:xfrm>
            <a:off x="1171358" y="3520043"/>
            <a:ext cx="3276600" cy="2977594"/>
          </a:xfrm>
          <a:prstGeom prst="rect">
            <a:avLst/>
          </a:prstGeom>
          <a:noFill/>
        </p:spPr>
      </p:pic>
      <p:graphicFrame>
        <p:nvGraphicFramePr>
          <p:cNvPr id="5" name="Diagram 4">
            <a:extLst>
              <a:ext uri="{FF2B5EF4-FFF2-40B4-BE49-F238E27FC236}">
                <a16:creationId xmlns:a16="http://schemas.microsoft.com/office/drawing/2014/main" id="{21592BFF-AF9F-4172-BB41-5AEEBD9B472D}"/>
              </a:ext>
            </a:extLst>
          </p:cNvPr>
          <p:cNvGraphicFramePr/>
          <p:nvPr>
            <p:extLst>
              <p:ext uri="{D42A27DB-BD31-4B8C-83A1-F6EECF244321}">
                <p14:modId xmlns:p14="http://schemas.microsoft.com/office/powerpoint/2010/main" val="4097211850"/>
              </p:ext>
            </p:extLst>
          </p:nvPr>
        </p:nvGraphicFramePr>
        <p:xfrm>
          <a:off x="1690687" y="1640557"/>
          <a:ext cx="10058400" cy="1377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 Placeholder 11">
            <a:extLst>
              <a:ext uri="{FF2B5EF4-FFF2-40B4-BE49-F238E27FC236}">
                <a16:creationId xmlns:a16="http://schemas.microsoft.com/office/drawing/2014/main" id="{8465BFE3-AEA0-528E-99E8-A84360CE83A8}"/>
              </a:ext>
            </a:extLst>
          </p:cNvPr>
          <p:cNvSpPr>
            <a:spLocks noGrp="1"/>
          </p:cNvSpPr>
          <p:nvPr>
            <p:ph type="body" sz="quarter" idx="10"/>
          </p:nvPr>
        </p:nvSpPr>
        <p:spPr>
          <a:xfrm>
            <a:off x="8701088" y="6892129"/>
            <a:ext cx="3505200" cy="481013"/>
          </a:xfrm>
        </p:spPr>
        <p:txBody>
          <a:bodyPr/>
          <a:lstStyle/>
          <a:p>
            <a:pPr>
              <a:spcBef>
                <a:spcPts val="0"/>
              </a:spcBef>
            </a:pPr>
            <a:r>
              <a:rPr lang="en-US" dirty="0"/>
              <a:t>Document Analysis</a:t>
            </a:r>
          </a:p>
        </p:txBody>
      </p:sp>
      <p:sp>
        <p:nvSpPr>
          <p:cNvPr id="17" name="Rectangle 16">
            <a:extLst>
              <a:ext uri="{FF2B5EF4-FFF2-40B4-BE49-F238E27FC236}">
                <a16:creationId xmlns:a16="http://schemas.microsoft.com/office/drawing/2014/main" id="{9BFC4888-A9BC-97E1-3F6C-01C211111D88}"/>
              </a:ext>
            </a:extLst>
          </p:cNvPr>
          <p:cNvSpPr/>
          <p:nvPr/>
        </p:nvSpPr>
        <p:spPr>
          <a:xfrm>
            <a:off x="1" y="7282976"/>
            <a:ext cx="2300286" cy="264047"/>
          </a:xfrm>
          <a:prstGeom prst="rect">
            <a:avLst/>
          </a:prstGeom>
        </p:spPr>
        <p:txBody>
          <a:bodyPr wrap="square">
            <a:spAutoFit/>
          </a:bodyPr>
          <a:lstStyle/>
          <a:p>
            <a:r>
              <a:rPr lang="en-US" sz="1200" dirty="0">
                <a:solidFill>
                  <a:schemeClr val="accent1">
                    <a:lumMod val="75000"/>
                  </a:schemeClr>
                </a:solidFill>
                <a:hlinkClick r:id="rId9">
                  <a:extLst>
                    <a:ext uri="{A12FA001-AC4F-418D-AE19-62706E023703}">
                      <ahyp:hlinkClr xmlns:ahyp="http://schemas.microsoft.com/office/drawing/2018/hyperlinkcolor" val="tx"/>
                    </a:ext>
                  </a:extLst>
                </a:hlinkClick>
              </a:rPr>
              <a:t>Image courtesy Greenlane SEO</a:t>
            </a:r>
            <a:endParaRPr lang="en-US" sz="1200" dirty="0">
              <a:solidFill>
                <a:schemeClr val="accent1">
                  <a:lumMod val="75000"/>
                </a:schemeClr>
              </a:solidFill>
            </a:endParaRPr>
          </a:p>
        </p:txBody>
      </p:sp>
    </p:spTree>
    <p:extLst>
      <p:ext uri="{BB962C8B-B14F-4D97-AF65-F5344CB8AC3E}">
        <p14:creationId xmlns:p14="http://schemas.microsoft.com/office/powerpoint/2010/main" val="67729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E1FCB-2129-E279-2236-308FE67F0A94}"/>
            </a:ext>
          </a:extLst>
        </p:cNvPr>
        <p:cNvGrpSpPr/>
        <p:nvPr/>
      </p:nvGrpSpPr>
      <p:grpSpPr>
        <a:xfrm>
          <a:off x="0" y="0"/>
          <a:ext cx="0" cy="0"/>
          <a:chOff x="0" y="0"/>
          <a:chExt cx="0" cy="0"/>
        </a:xfrm>
      </p:grpSpPr>
      <p:pic>
        <p:nvPicPr>
          <p:cNvPr id="19" name="Picture 18" descr="Callout box.">
            <a:extLst>
              <a:ext uri="{FF2B5EF4-FFF2-40B4-BE49-F238E27FC236}">
                <a16:creationId xmlns:a16="http://schemas.microsoft.com/office/drawing/2014/main" id="{01605116-D808-3FB9-074E-366A038D9112}"/>
              </a:ext>
            </a:extLst>
          </p:cNvPr>
          <p:cNvPicPr>
            <a:picLocks noGrp="1" noRot="1" noChangeAspect="1" noMove="1" noResize="1" noEditPoints="1" noAdjustHandles="1" noChangeArrowheads="1" noChangeShapeType="1" noCrop="1"/>
          </p:cNvPicPr>
          <p:nvPr/>
        </p:nvPicPr>
        <p:blipFill>
          <a:blip r:embed="rId3"/>
          <a:stretch>
            <a:fillRect/>
          </a:stretch>
        </p:blipFill>
        <p:spPr>
          <a:xfrm>
            <a:off x="400842" y="1255112"/>
            <a:ext cx="12638089" cy="5953725"/>
          </a:xfrm>
          <a:prstGeom prst="rect">
            <a:avLst/>
          </a:prstGeom>
        </p:spPr>
      </p:pic>
      <p:sp>
        <p:nvSpPr>
          <p:cNvPr id="10" name="Title 9">
            <a:extLst>
              <a:ext uri="{FF2B5EF4-FFF2-40B4-BE49-F238E27FC236}">
                <a16:creationId xmlns:a16="http://schemas.microsoft.com/office/drawing/2014/main" id="{6E9EBAB4-A618-B190-F02E-CB20CFDA86AD}"/>
              </a:ext>
            </a:extLst>
          </p:cNvPr>
          <p:cNvSpPr>
            <a:spLocks noGrp="1"/>
          </p:cNvSpPr>
          <p:nvPr>
            <p:ph type="title"/>
          </p:nvPr>
        </p:nvSpPr>
        <p:spPr>
          <a:xfrm>
            <a:off x="671989" y="198443"/>
            <a:ext cx="12095798" cy="990594"/>
          </a:xfrm>
        </p:spPr>
        <p:txBody>
          <a:bodyPr anchor="b"/>
          <a:lstStyle/>
          <a:p>
            <a:pPr marL="0" indent="0">
              <a:buNone/>
            </a:pPr>
            <a:r>
              <a:rPr lang="en-US" sz="4400">
                <a:solidFill>
                  <a:schemeClr val="accent1">
                    <a:lumMod val="75000"/>
                  </a:schemeClr>
                </a:solidFill>
                <a:effectLst/>
                <a:latin typeface="Helvetica" pitchFamily="2" charset="0"/>
              </a:rPr>
              <a:t>Help students </a:t>
            </a:r>
            <a:r>
              <a:rPr lang="en-US" sz="4400" b="1">
                <a:solidFill>
                  <a:schemeClr val="accent1">
                    <a:lumMod val="75000"/>
                  </a:schemeClr>
                </a:solidFill>
                <a:effectLst/>
                <a:latin typeface="Helvetica" pitchFamily="2" charset="0"/>
              </a:rPr>
              <a:t>grow content knowledge in lab</a:t>
            </a:r>
          </a:p>
        </p:txBody>
      </p:sp>
      <p:sp>
        <p:nvSpPr>
          <p:cNvPr id="30" name="Content Placeholder 29">
            <a:extLst>
              <a:ext uri="{FF2B5EF4-FFF2-40B4-BE49-F238E27FC236}">
                <a16:creationId xmlns:a16="http://schemas.microsoft.com/office/drawing/2014/main" id="{979A6AC2-0876-8B00-DF72-DA88361AD089}"/>
              </a:ext>
            </a:extLst>
          </p:cNvPr>
          <p:cNvSpPr>
            <a:spLocks noGrp="1"/>
          </p:cNvSpPr>
          <p:nvPr>
            <p:ph idx="1"/>
          </p:nvPr>
        </p:nvSpPr>
        <p:spPr>
          <a:xfrm>
            <a:off x="1299233" y="1775631"/>
            <a:ext cx="11479666" cy="4595006"/>
          </a:xfrm>
        </p:spPr>
        <p:txBody>
          <a:bodyPr>
            <a:normAutofit fontScale="92500" lnSpcReduction="20000"/>
          </a:bodyPr>
          <a:lstStyle/>
          <a:p>
            <a:pPr marL="0" indent="0">
              <a:spcBef>
                <a:spcPts val="500"/>
              </a:spcBef>
              <a:buNone/>
            </a:pPr>
            <a:r>
              <a:rPr lang="en-US" sz="2400" dirty="0"/>
              <a:t>What principles from class underpin that reaction/result?</a:t>
            </a:r>
          </a:p>
          <a:p>
            <a:pPr marL="0" indent="0">
              <a:spcBef>
                <a:spcPts val="500"/>
              </a:spcBef>
              <a:buNone/>
            </a:pPr>
            <a:r>
              <a:rPr lang="en-US" sz="2400" dirty="0"/>
              <a:t>Do you units (for a value) make sense?</a:t>
            </a:r>
          </a:p>
          <a:p>
            <a:pPr marL="0" indent="0">
              <a:spcBef>
                <a:spcPts val="500"/>
              </a:spcBef>
              <a:buNone/>
            </a:pPr>
            <a:r>
              <a:rPr lang="en-US" sz="2400" dirty="0"/>
              <a:t>How could we combine this with another lab we’ve done?</a:t>
            </a:r>
          </a:p>
          <a:p>
            <a:pPr marL="0" indent="0">
              <a:spcBef>
                <a:spcPts val="500"/>
              </a:spcBef>
              <a:buNone/>
            </a:pPr>
            <a:r>
              <a:rPr lang="en-US" sz="2400" dirty="0"/>
              <a:t>What future directions could you take with these results?</a:t>
            </a:r>
          </a:p>
          <a:p>
            <a:pPr marL="0" indent="0">
              <a:spcBef>
                <a:spcPts val="500"/>
              </a:spcBef>
              <a:buNone/>
            </a:pPr>
            <a:r>
              <a:rPr lang="en-US" sz="2400" dirty="0"/>
              <a:t>Can you derive how this result from basic principles?</a:t>
            </a:r>
          </a:p>
          <a:p>
            <a:pPr marL="0" indent="0">
              <a:spcBef>
                <a:spcPts val="500"/>
              </a:spcBef>
              <a:buNone/>
            </a:pPr>
            <a:r>
              <a:rPr lang="en-US" sz="2400" dirty="0"/>
              <a:t>Is there another way to solve this problem?</a:t>
            </a:r>
          </a:p>
          <a:p>
            <a:pPr marL="0" indent="0">
              <a:spcBef>
                <a:spcPts val="500"/>
              </a:spcBef>
              <a:buNone/>
            </a:pPr>
            <a:r>
              <a:rPr lang="en-US" sz="2400" dirty="0"/>
              <a:t>What pieces of the instructions are confusing to people?</a:t>
            </a:r>
          </a:p>
          <a:p>
            <a:pPr marL="0" indent="0">
              <a:spcBef>
                <a:spcPts val="500"/>
              </a:spcBef>
              <a:buNone/>
            </a:pPr>
            <a:r>
              <a:rPr lang="en-US" sz="2400" dirty="0"/>
              <a:t>What is the primary safety concern for today?</a:t>
            </a:r>
          </a:p>
          <a:p>
            <a:pPr marL="0" indent="0">
              <a:spcBef>
                <a:spcPts val="500"/>
              </a:spcBef>
              <a:buNone/>
            </a:pPr>
            <a:r>
              <a:rPr lang="en-US" sz="2400" dirty="0"/>
              <a:t>Ask about specific techniques from the lab today.</a:t>
            </a:r>
          </a:p>
          <a:p>
            <a:pPr marL="0" indent="0">
              <a:spcBef>
                <a:spcPts val="500"/>
              </a:spcBef>
              <a:buNone/>
            </a:pPr>
            <a:r>
              <a:rPr lang="en-US" sz="2400" dirty="0"/>
              <a:t>How do results change if you change setup or why is the setup that way?</a:t>
            </a:r>
          </a:p>
          <a:p>
            <a:pPr marL="0" indent="0">
              <a:spcBef>
                <a:spcPts val="500"/>
              </a:spcBef>
              <a:buNone/>
            </a:pPr>
            <a:r>
              <a:rPr lang="en-US" sz="2400" dirty="0"/>
              <a:t>Do the results follow any specific patterns?</a:t>
            </a:r>
          </a:p>
          <a:p>
            <a:pPr marL="0" indent="0">
              <a:spcBef>
                <a:spcPts val="500"/>
              </a:spcBef>
              <a:buNone/>
            </a:pPr>
            <a:r>
              <a:rPr lang="en-US" sz="2400" dirty="0"/>
              <a:t>How does this make you feel?</a:t>
            </a:r>
          </a:p>
          <a:p>
            <a:pPr marL="0" indent="0">
              <a:spcBef>
                <a:spcPts val="500"/>
              </a:spcBef>
              <a:buNone/>
            </a:pPr>
            <a:r>
              <a:rPr lang="en-US" sz="2400" dirty="0"/>
              <a:t>Can you explain this using a metaphor.</a:t>
            </a:r>
          </a:p>
          <a:p>
            <a:pPr marL="0" indent="0">
              <a:spcBef>
                <a:spcPts val="500"/>
              </a:spcBef>
              <a:buNone/>
            </a:pPr>
            <a:endParaRPr lang="en-US" sz="2400" dirty="0"/>
          </a:p>
        </p:txBody>
      </p:sp>
      <p:sp>
        <p:nvSpPr>
          <p:cNvPr id="12" name="Text Placeholder 11">
            <a:extLst>
              <a:ext uri="{FF2B5EF4-FFF2-40B4-BE49-F238E27FC236}">
                <a16:creationId xmlns:a16="http://schemas.microsoft.com/office/drawing/2014/main" id="{1E6FF1A8-EF2C-1E85-E46C-3C4C3B6FAA99}"/>
              </a:ext>
            </a:extLst>
          </p:cNvPr>
          <p:cNvSpPr>
            <a:spLocks noGrp="1"/>
          </p:cNvSpPr>
          <p:nvPr>
            <p:ph type="body" sz="quarter" idx="10"/>
          </p:nvPr>
        </p:nvSpPr>
        <p:spPr/>
        <p:txBody>
          <a:bodyPr/>
          <a:lstStyle/>
          <a:p>
            <a:pPr>
              <a:spcBef>
                <a:spcPts val="0"/>
              </a:spcBef>
            </a:pPr>
            <a:r>
              <a:rPr lang="en-US"/>
              <a:t>Think-pair-share</a:t>
            </a:r>
          </a:p>
        </p:txBody>
      </p:sp>
      <p:grpSp>
        <p:nvGrpSpPr>
          <p:cNvPr id="31" name="Group 30">
            <a:extLst>
              <a:ext uri="{FF2B5EF4-FFF2-40B4-BE49-F238E27FC236}">
                <a16:creationId xmlns:a16="http://schemas.microsoft.com/office/drawing/2014/main" id="{D70185A4-A96F-9F86-1493-E286A55CCB8E}"/>
              </a:ext>
            </a:extLst>
          </p:cNvPr>
          <p:cNvGrpSpPr>
            <a:grpSpLocks noGrp="1" noUngrp="1" noRot="1" noMove="1" noResize="1"/>
          </p:cNvGrpSpPr>
          <p:nvPr/>
        </p:nvGrpSpPr>
        <p:grpSpPr>
          <a:xfrm>
            <a:off x="700087" y="1835499"/>
            <a:ext cx="685800" cy="461815"/>
            <a:chOff x="700087" y="1835499"/>
            <a:chExt cx="685800" cy="461815"/>
          </a:xfrm>
        </p:grpSpPr>
        <p:sp>
          <p:nvSpPr>
            <p:cNvPr id="20" name="Oval 19">
              <a:extLst>
                <a:ext uri="{FF2B5EF4-FFF2-40B4-BE49-F238E27FC236}">
                  <a16:creationId xmlns:a16="http://schemas.microsoft.com/office/drawing/2014/main" id="{DA7ACD0A-C434-7B2B-648F-12D6E14A5B6A}"/>
                </a:ext>
              </a:extLst>
            </p:cNvPr>
            <p:cNvSpPr>
              <a:spLocks noGrp="1" noRot="1" noMove="1" noResize="1" noEditPoints="1" noAdjustHandles="1" noChangeArrowheads="1" noChangeShapeType="1"/>
            </p:cNvSpPr>
            <p:nvPr/>
          </p:nvSpPr>
          <p:spPr>
            <a:xfrm>
              <a:off x="749261" y="1835499"/>
              <a:ext cx="457200" cy="4572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accent1">
                    <a:lumMod val="50000"/>
                  </a:schemeClr>
                </a:solidFill>
                <a:effectLst/>
                <a:latin typeface="Cooper Black" panose="0208090404030B020404" pitchFamily="18" charset="77"/>
              </a:endParaRPr>
            </a:p>
          </p:txBody>
        </p:sp>
        <p:sp>
          <p:nvSpPr>
            <p:cNvPr id="25" name="TextBox 24">
              <a:extLst>
                <a:ext uri="{FF2B5EF4-FFF2-40B4-BE49-F238E27FC236}">
                  <a16:creationId xmlns:a16="http://schemas.microsoft.com/office/drawing/2014/main" id="{8D875671-CBFE-1003-0CDA-FDBED1740A10}"/>
                </a:ext>
              </a:extLst>
            </p:cNvPr>
            <p:cNvSpPr txBox="1">
              <a:spLocks noGrp="1" noRot="1" noMove="1" noResize="1" noEditPoints="1" noAdjustHandles="1" noChangeArrowheads="1" noChangeShapeType="1"/>
            </p:cNvSpPr>
            <p:nvPr/>
          </p:nvSpPr>
          <p:spPr>
            <a:xfrm>
              <a:off x="700087" y="1913363"/>
              <a:ext cx="685800" cy="383951"/>
            </a:xfrm>
            <a:prstGeom prst="rect">
              <a:avLst/>
            </a:prstGeom>
            <a:noFill/>
          </p:spPr>
          <p:txBody>
            <a:bodyPr wrap="square" rtlCol="0">
              <a:spAutoFit/>
            </a:bodyPr>
            <a:lstStyle/>
            <a:p>
              <a:r>
                <a:rPr lang="en-US" sz="2000">
                  <a:solidFill>
                    <a:schemeClr val="bg1"/>
                  </a:solidFill>
                  <a:latin typeface="Trattatello" panose="020F0403020200020303" pitchFamily="34" charset="0"/>
                  <a:cs typeface="Forte" panose="020F0502020204030204" pitchFamily="34" charset="0"/>
                </a:rPr>
                <a:t>101</a:t>
              </a:r>
            </a:p>
          </p:txBody>
        </p:sp>
      </p:grpSp>
      <p:grpSp>
        <p:nvGrpSpPr>
          <p:cNvPr id="32" name="Group 31">
            <a:extLst>
              <a:ext uri="{FF2B5EF4-FFF2-40B4-BE49-F238E27FC236}">
                <a16:creationId xmlns:a16="http://schemas.microsoft.com/office/drawing/2014/main" id="{EDC8B2FB-0C66-E324-6BA1-E0EAF566888D}"/>
              </a:ext>
            </a:extLst>
          </p:cNvPr>
          <p:cNvGrpSpPr>
            <a:grpSpLocks noGrp="1" noUngrp="1" noRot="1" noMove="1" noResize="1"/>
          </p:cNvGrpSpPr>
          <p:nvPr/>
        </p:nvGrpSpPr>
        <p:grpSpPr>
          <a:xfrm>
            <a:off x="712701" y="2673699"/>
            <a:ext cx="685800" cy="457200"/>
            <a:chOff x="712701" y="2673699"/>
            <a:chExt cx="685800" cy="457200"/>
          </a:xfrm>
        </p:grpSpPr>
        <p:sp>
          <p:nvSpPr>
            <p:cNvPr id="21" name="Oval 20">
              <a:extLst>
                <a:ext uri="{FF2B5EF4-FFF2-40B4-BE49-F238E27FC236}">
                  <a16:creationId xmlns:a16="http://schemas.microsoft.com/office/drawing/2014/main" id="{85B0C9D4-D08D-8675-3B7F-7FD2ACF73F14}"/>
                </a:ext>
              </a:extLst>
            </p:cNvPr>
            <p:cNvSpPr>
              <a:spLocks noGrp="1" noRot="1" noMove="1" noResize="1" noEditPoints="1" noAdjustHandles="1" noChangeArrowheads="1" noChangeShapeType="1"/>
            </p:cNvSpPr>
            <p:nvPr/>
          </p:nvSpPr>
          <p:spPr>
            <a:xfrm>
              <a:off x="749261" y="2673699"/>
              <a:ext cx="457200" cy="4572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accent1">
                    <a:lumMod val="50000"/>
                  </a:schemeClr>
                </a:solidFill>
                <a:effectLst/>
                <a:latin typeface="Cooper Black" panose="0208090404030B020404" pitchFamily="18" charset="77"/>
              </a:endParaRPr>
            </a:p>
          </p:txBody>
        </p:sp>
        <p:sp>
          <p:nvSpPr>
            <p:cNvPr id="26" name="TextBox 25">
              <a:extLst>
                <a:ext uri="{FF2B5EF4-FFF2-40B4-BE49-F238E27FC236}">
                  <a16:creationId xmlns:a16="http://schemas.microsoft.com/office/drawing/2014/main" id="{551331EB-AE95-15F0-770C-CDB34E72B537}"/>
                </a:ext>
              </a:extLst>
            </p:cNvPr>
            <p:cNvSpPr txBox="1">
              <a:spLocks noGrp="1" noRot="1" noMove="1" noResize="1" noEditPoints="1" noAdjustHandles="1" noChangeArrowheads="1" noChangeShapeType="1"/>
            </p:cNvSpPr>
            <p:nvPr/>
          </p:nvSpPr>
          <p:spPr>
            <a:xfrm>
              <a:off x="712701" y="2741090"/>
              <a:ext cx="685800" cy="383951"/>
            </a:xfrm>
            <a:prstGeom prst="rect">
              <a:avLst/>
            </a:prstGeom>
            <a:noFill/>
          </p:spPr>
          <p:txBody>
            <a:bodyPr wrap="square" rtlCol="0">
              <a:spAutoFit/>
            </a:bodyPr>
            <a:lstStyle/>
            <a:p>
              <a:r>
                <a:rPr lang="en-US" sz="2000">
                  <a:solidFill>
                    <a:schemeClr val="bg1"/>
                  </a:solidFill>
                  <a:latin typeface="Trattatello" panose="020F0403020200020303" pitchFamily="34" charset="0"/>
                  <a:cs typeface="Forte" panose="020F0502020204030204" pitchFamily="34" charset="0"/>
                </a:rPr>
                <a:t>102</a:t>
              </a:r>
            </a:p>
          </p:txBody>
        </p:sp>
      </p:grpSp>
      <p:grpSp>
        <p:nvGrpSpPr>
          <p:cNvPr id="33" name="Group 32">
            <a:extLst>
              <a:ext uri="{FF2B5EF4-FFF2-40B4-BE49-F238E27FC236}">
                <a16:creationId xmlns:a16="http://schemas.microsoft.com/office/drawing/2014/main" id="{76633664-0550-F471-1C69-6902B1E3A589}"/>
              </a:ext>
            </a:extLst>
          </p:cNvPr>
          <p:cNvGrpSpPr>
            <a:grpSpLocks noGrp="1" noUngrp="1" noRot="1" noMove="1" noResize="1"/>
          </p:cNvGrpSpPr>
          <p:nvPr/>
        </p:nvGrpSpPr>
        <p:grpSpPr>
          <a:xfrm>
            <a:off x="749261" y="3511899"/>
            <a:ext cx="685800" cy="457200"/>
            <a:chOff x="749261" y="3511899"/>
            <a:chExt cx="685800" cy="457200"/>
          </a:xfrm>
        </p:grpSpPr>
        <p:sp>
          <p:nvSpPr>
            <p:cNvPr id="22" name="Oval 21">
              <a:extLst>
                <a:ext uri="{FF2B5EF4-FFF2-40B4-BE49-F238E27FC236}">
                  <a16:creationId xmlns:a16="http://schemas.microsoft.com/office/drawing/2014/main" id="{D39ECEBE-77CE-AA07-9CD3-9D14C8E26896}"/>
                </a:ext>
              </a:extLst>
            </p:cNvPr>
            <p:cNvSpPr>
              <a:spLocks noGrp="1" noRot="1" noMove="1" noResize="1" noEditPoints="1" noAdjustHandles="1" noChangeArrowheads="1" noChangeShapeType="1"/>
            </p:cNvSpPr>
            <p:nvPr/>
          </p:nvSpPr>
          <p:spPr>
            <a:xfrm>
              <a:off x="772454" y="3511899"/>
              <a:ext cx="457200" cy="4572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accent1">
                    <a:lumMod val="50000"/>
                  </a:schemeClr>
                </a:solidFill>
                <a:effectLst/>
                <a:latin typeface="Cooper Black" panose="0208090404030B020404" pitchFamily="18" charset="77"/>
              </a:endParaRPr>
            </a:p>
          </p:txBody>
        </p:sp>
        <p:sp>
          <p:nvSpPr>
            <p:cNvPr id="27" name="TextBox 26">
              <a:extLst>
                <a:ext uri="{FF2B5EF4-FFF2-40B4-BE49-F238E27FC236}">
                  <a16:creationId xmlns:a16="http://schemas.microsoft.com/office/drawing/2014/main" id="{2E36F37B-3B51-A209-7015-2D60EB2C153F}"/>
                </a:ext>
              </a:extLst>
            </p:cNvPr>
            <p:cNvSpPr txBox="1">
              <a:spLocks noGrp="1" noRot="1" noMove="1" noResize="1" noEditPoints="1" noAdjustHandles="1" noChangeArrowheads="1" noChangeShapeType="1"/>
            </p:cNvSpPr>
            <p:nvPr/>
          </p:nvSpPr>
          <p:spPr>
            <a:xfrm>
              <a:off x="749261" y="3568817"/>
              <a:ext cx="685800" cy="383951"/>
            </a:xfrm>
            <a:prstGeom prst="rect">
              <a:avLst/>
            </a:prstGeom>
            <a:noFill/>
          </p:spPr>
          <p:txBody>
            <a:bodyPr wrap="square" rtlCol="0">
              <a:spAutoFit/>
            </a:bodyPr>
            <a:lstStyle/>
            <a:p>
              <a:r>
                <a:rPr lang="en-US" sz="2000">
                  <a:solidFill>
                    <a:schemeClr val="bg1"/>
                  </a:solidFill>
                  <a:latin typeface="Trattatello" panose="020F0403020200020303" pitchFamily="34" charset="0"/>
                  <a:cs typeface="Forte" panose="020F0502020204030204" pitchFamily="34" charset="0"/>
                </a:rPr>
                <a:t>103</a:t>
              </a:r>
            </a:p>
          </p:txBody>
        </p:sp>
      </p:grpSp>
      <p:grpSp>
        <p:nvGrpSpPr>
          <p:cNvPr id="34" name="Group 33">
            <a:extLst>
              <a:ext uri="{FF2B5EF4-FFF2-40B4-BE49-F238E27FC236}">
                <a16:creationId xmlns:a16="http://schemas.microsoft.com/office/drawing/2014/main" id="{0C8D99DA-CE56-8BE3-0965-3C94397CF098}"/>
              </a:ext>
            </a:extLst>
          </p:cNvPr>
          <p:cNvGrpSpPr>
            <a:grpSpLocks noGrp="1" noUngrp="1" noRot="1" noMove="1" noResize="1"/>
          </p:cNvGrpSpPr>
          <p:nvPr/>
        </p:nvGrpSpPr>
        <p:grpSpPr>
          <a:xfrm>
            <a:off x="749261" y="4346883"/>
            <a:ext cx="685800" cy="457200"/>
            <a:chOff x="749261" y="4346883"/>
            <a:chExt cx="685800" cy="457200"/>
          </a:xfrm>
        </p:grpSpPr>
        <p:sp>
          <p:nvSpPr>
            <p:cNvPr id="23" name="Oval 22">
              <a:extLst>
                <a:ext uri="{FF2B5EF4-FFF2-40B4-BE49-F238E27FC236}">
                  <a16:creationId xmlns:a16="http://schemas.microsoft.com/office/drawing/2014/main" id="{C3E715DD-AB3B-E72B-0DB9-B7C7CCC61186}"/>
                </a:ext>
              </a:extLst>
            </p:cNvPr>
            <p:cNvSpPr>
              <a:spLocks noGrp="1" noRot="1" noMove="1" noResize="1" noEditPoints="1" noAdjustHandles="1" noChangeArrowheads="1" noChangeShapeType="1"/>
            </p:cNvSpPr>
            <p:nvPr/>
          </p:nvSpPr>
          <p:spPr>
            <a:xfrm>
              <a:off x="795647" y="4346883"/>
              <a:ext cx="457200" cy="4572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accent1">
                    <a:lumMod val="50000"/>
                  </a:schemeClr>
                </a:solidFill>
                <a:effectLst/>
                <a:latin typeface="Cooper Black" panose="0208090404030B020404" pitchFamily="18" charset="77"/>
              </a:endParaRPr>
            </a:p>
          </p:txBody>
        </p:sp>
        <p:sp>
          <p:nvSpPr>
            <p:cNvPr id="28" name="TextBox 27">
              <a:extLst>
                <a:ext uri="{FF2B5EF4-FFF2-40B4-BE49-F238E27FC236}">
                  <a16:creationId xmlns:a16="http://schemas.microsoft.com/office/drawing/2014/main" id="{A20116A2-7B13-A9C3-4881-2B824508F1A4}"/>
                </a:ext>
              </a:extLst>
            </p:cNvPr>
            <p:cNvSpPr txBox="1">
              <a:spLocks noGrp="1" noRot="1" noMove="1" noResize="1" noEditPoints="1" noAdjustHandles="1" noChangeArrowheads="1" noChangeShapeType="1"/>
            </p:cNvSpPr>
            <p:nvPr/>
          </p:nvSpPr>
          <p:spPr>
            <a:xfrm>
              <a:off x="749261" y="4413865"/>
              <a:ext cx="685800" cy="383951"/>
            </a:xfrm>
            <a:prstGeom prst="rect">
              <a:avLst/>
            </a:prstGeom>
            <a:noFill/>
          </p:spPr>
          <p:txBody>
            <a:bodyPr wrap="square" rtlCol="0">
              <a:spAutoFit/>
            </a:bodyPr>
            <a:lstStyle/>
            <a:p>
              <a:r>
                <a:rPr lang="en-US" sz="2000">
                  <a:solidFill>
                    <a:schemeClr val="bg1"/>
                  </a:solidFill>
                  <a:latin typeface="Trattatello" panose="020F0403020200020303" pitchFamily="34" charset="0"/>
                  <a:cs typeface="Forte" panose="020F0502020204030204" pitchFamily="34" charset="0"/>
                </a:rPr>
                <a:t>104</a:t>
              </a:r>
            </a:p>
          </p:txBody>
        </p:sp>
      </p:grpSp>
      <p:grpSp>
        <p:nvGrpSpPr>
          <p:cNvPr id="35" name="Group 34">
            <a:extLst>
              <a:ext uri="{FF2B5EF4-FFF2-40B4-BE49-F238E27FC236}">
                <a16:creationId xmlns:a16="http://schemas.microsoft.com/office/drawing/2014/main" id="{9BF07AAF-4E8B-C7D4-FF41-E06D6147EF89}"/>
              </a:ext>
            </a:extLst>
          </p:cNvPr>
          <p:cNvGrpSpPr>
            <a:grpSpLocks noGrp="1" noUngrp="1" noRot="1" noMove="1" noResize="1"/>
          </p:cNvGrpSpPr>
          <p:nvPr/>
        </p:nvGrpSpPr>
        <p:grpSpPr>
          <a:xfrm>
            <a:off x="762990" y="5181867"/>
            <a:ext cx="685800" cy="457200"/>
            <a:chOff x="762990" y="5181867"/>
            <a:chExt cx="685800" cy="457200"/>
          </a:xfrm>
        </p:grpSpPr>
        <p:sp>
          <p:nvSpPr>
            <p:cNvPr id="24" name="Oval 23">
              <a:extLst>
                <a:ext uri="{FF2B5EF4-FFF2-40B4-BE49-F238E27FC236}">
                  <a16:creationId xmlns:a16="http://schemas.microsoft.com/office/drawing/2014/main" id="{19478EEE-FFAB-778A-9E76-F11ADD6B95BA}"/>
                </a:ext>
              </a:extLst>
            </p:cNvPr>
            <p:cNvSpPr>
              <a:spLocks noGrp="1" noRot="1" noMove="1" noResize="1" noEditPoints="1" noAdjustHandles="1" noChangeArrowheads="1" noChangeShapeType="1"/>
            </p:cNvSpPr>
            <p:nvPr/>
          </p:nvSpPr>
          <p:spPr>
            <a:xfrm>
              <a:off x="795647" y="5181867"/>
              <a:ext cx="457200" cy="457200"/>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accent1">
                    <a:lumMod val="50000"/>
                  </a:schemeClr>
                </a:solidFill>
                <a:effectLst/>
                <a:latin typeface="Cooper Black" panose="0208090404030B020404" pitchFamily="18" charset="77"/>
              </a:endParaRPr>
            </a:p>
          </p:txBody>
        </p:sp>
        <p:sp>
          <p:nvSpPr>
            <p:cNvPr id="29" name="TextBox 28">
              <a:extLst>
                <a:ext uri="{FF2B5EF4-FFF2-40B4-BE49-F238E27FC236}">
                  <a16:creationId xmlns:a16="http://schemas.microsoft.com/office/drawing/2014/main" id="{6277B686-354D-11BF-8AFC-91773C04C49B}"/>
                </a:ext>
              </a:extLst>
            </p:cNvPr>
            <p:cNvSpPr txBox="1">
              <a:spLocks noGrp="1" noRot="1" noMove="1" noResize="1" noEditPoints="1" noAdjustHandles="1" noChangeArrowheads="1" noChangeShapeType="1"/>
            </p:cNvSpPr>
            <p:nvPr/>
          </p:nvSpPr>
          <p:spPr>
            <a:xfrm>
              <a:off x="762990" y="5243110"/>
              <a:ext cx="685800" cy="383951"/>
            </a:xfrm>
            <a:prstGeom prst="rect">
              <a:avLst/>
            </a:prstGeom>
            <a:noFill/>
          </p:spPr>
          <p:txBody>
            <a:bodyPr wrap="square" rtlCol="0">
              <a:spAutoFit/>
            </a:bodyPr>
            <a:lstStyle/>
            <a:p>
              <a:r>
                <a:rPr lang="en-US" sz="2000">
                  <a:solidFill>
                    <a:schemeClr val="bg1"/>
                  </a:solidFill>
                  <a:latin typeface="Trattatello" panose="020F0403020200020303" pitchFamily="34" charset="0"/>
                  <a:cs typeface="Forte" panose="020F0502020204030204" pitchFamily="34" charset="0"/>
                </a:rPr>
                <a:t>105</a:t>
              </a:r>
            </a:p>
          </p:txBody>
        </p:sp>
      </p:grpSp>
    </p:spTree>
    <p:extLst>
      <p:ext uri="{BB962C8B-B14F-4D97-AF65-F5344CB8AC3E}">
        <p14:creationId xmlns:p14="http://schemas.microsoft.com/office/powerpoint/2010/main" val="23671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Answering questions</a:t>
            </a:r>
          </a:p>
        </p:txBody>
      </p:sp>
      <p:sp>
        <p:nvSpPr>
          <p:cNvPr id="10" name="Content Placeholder 9">
            <a:extLst>
              <a:ext uri="{FF2B5EF4-FFF2-40B4-BE49-F238E27FC236}">
                <a16:creationId xmlns:a16="http://schemas.microsoft.com/office/drawing/2014/main" id="{A97F930A-6CD9-83B9-81BD-A44C84782006}"/>
              </a:ext>
            </a:extLst>
          </p:cNvPr>
          <p:cNvSpPr>
            <a:spLocks noGrp="1"/>
          </p:cNvSpPr>
          <p:nvPr>
            <p:ph idx="1"/>
          </p:nvPr>
        </p:nvSpPr>
        <p:spPr>
          <a:xfrm>
            <a:off x="928687" y="1694034"/>
            <a:ext cx="11839100" cy="5133803"/>
          </a:xfrm>
        </p:spPr>
        <p:txBody>
          <a:bodyPr numCol="2">
            <a:normAutofit fontScale="92500" lnSpcReduction="20000"/>
          </a:bodyPr>
          <a:lstStyle/>
          <a:p>
            <a:pPr marL="0" indent="0">
              <a:buNone/>
            </a:pPr>
            <a:r>
              <a:rPr lang="en-US" sz="3000" b="1" dirty="0"/>
              <a:t>Answer directly</a:t>
            </a:r>
          </a:p>
          <a:p>
            <a:r>
              <a:rPr lang="en-US" sz="3000" dirty="0"/>
              <a:t>Where is the fire extinguisher?</a:t>
            </a:r>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b="1" dirty="0"/>
              <a:t>Answer indirectly</a:t>
            </a:r>
          </a:p>
          <a:p>
            <a:r>
              <a:rPr lang="en-US" sz="3000" dirty="0"/>
              <a:t>Foster independence:  Okay to refer students to lab manual or their partner.</a:t>
            </a:r>
          </a:p>
          <a:p>
            <a:r>
              <a:rPr lang="en-US" sz="3000" dirty="0"/>
              <a:t>Lead students through the critical thinking process:  How does an expert in your field approach a problem?</a:t>
            </a:r>
          </a:p>
          <a:p>
            <a:r>
              <a:rPr lang="en-US" sz="3000" dirty="0"/>
              <a:t>Draw on questions from the 100-questions document.</a:t>
            </a:r>
          </a:p>
          <a:p>
            <a:pPr marL="0" indent="0">
              <a:buNone/>
            </a:pPr>
            <a:endParaRPr lang="en-US" sz="3000" dirty="0"/>
          </a:p>
          <a:p>
            <a:endParaRPr lang="en-US" sz="3000" dirty="0"/>
          </a:p>
        </p:txBody>
      </p:sp>
      <p:pic>
        <p:nvPicPr>
          <p:cNvPr id="3074" name="Picture 2" descr="A cartoon woman screaming because her hair has burst into flames and smoke.">
            <a:extLst>
              <a:ext uri="{FF2B5EF4-FFF2-40B4-BE49-F238E27FC236}">
                <a16:creationId xmlns:a16="http://schemas.microsoft.com/office/drawing/2014/main" id="{106D7ABA-EB6F-BB25-F6FE-2ED86FA91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7" y="2973182"/>
            <a:ext cx="3925080" cy="38546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EE20D2F-ECE2-5529-D62F-A1D006412E7A}"/>
              </a:ext>
            </a:extLst>
          </p:cNvPr>
          <p:cNvSpPr/>
          <p:nvPr/>
        </p:nvSpPr>
        <p:spPr>
          <a:xfrm>
            <a:off x="1" y="7282976"/>
            <a:ext cx="2300286" cy="264047"/>
          </a:xfrm>
          <a:prstGeom prst="rect">
            <a:avLst/>
          </a:prstGeom>
        </p:spPr>
        <p:txBody>
          <a:bodyPr wrap="square">
            <a:spAutoFit/>
          </a:bodyPr>
          <a:lstStyle/>
          <a:p>
            <a:r>
              <a:rPr lang="en-US" sz="1200" dirty="0">
                <a:solidFill>
                  <a:schemeClr val="accent1">
                    <a:lumMod val="75000"/>
                  </a:schemeClr>
                </a:solidFill>
                <a:hlinkClick r:id="rId4">
                  <a:extLst>
                    <a:ext uri="{A12FA001-AC4F-418D-AE19-62706E023703}">
                      <ahyp:hlinkClr xmlns:ahyp="http://schemas.microsoft.com/office/drawing/2018/hyperlinkcolor" val="tx"/>
                    </a:ext>
                  </a:extLst>
                </a:hlinkClick>
              </a:rPr>
              <a:t>Image courtesy Adobe</a:t>
            </a:r>
            <a:endParaRPr lang="en-US" sz="1200" dirty="0">
              <a:solidFill>
                <a:schemeClr val="accent1">
                  <a:lumMod val="75000"/>
                </a:schemeClr>
              </a:solidFill>
            </a:endParaRPr>
          </a:p>
        </p:txBody>
      </p:sp>
      <p:sp>
        <p:nvSpPr>
          <p:cNvPr id="13" name="Rectangle 12">
            <a:extLst>
              <a:ext uri="{FF2B5EF4-FFF2-40B4-BE49-F238E27FC236}">
                <a16:creationId xmlns:a16="http://schemas.microsoft.com/office/drawing/2014/main" id="{A1460C4D-ADA1-8FCE-AEE9-6032FA704888}"/>
              </a:ext>
            </a:extLst>
          </p:cNvPr>
          <p:cNvSpPr/>
          <p:nvPr/>
        </p:nvSpPr>
        <p:spPr>
          <a:xfrm>
            <a:off x="1462087" y="5913437"/>
            <a:ext cx="228600" cy="914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379E-3B54-4F91-B736-2F5232638023}"/>
              </a:ext>
            </a:extLst>
          </p:cNvPr>
          <p:cNvSpPr>
            <a:spLocks noGrp="1"/>
          </p:cNvSpPr>
          <p:nvPr>
            <p:ph type="title"/>
          </p:nvPr>
        </p:nvSpPr>
        <p:spPr/>
        <p:txBody>
          <a:bodyPr>
            <a:normAutofit/>
          </a:bodyPr>
          <a:lstStyle/>
          <a:p>
            <a:r>
              <a:rPr lang="en-US"/>
              <a:t>Challenging Situations</a:t>
            </a:r>
          </a:p>
        </p:txBody>
      </p:sp>
      <p:sp>
        <p:nvSpPr>
          <p:cNvPr id="3" name="Content Placeholder 2">
            <a:extLst>
              <a:ext uri="{FF2B5EF4-FFF2-40B4-BE49-F238E27FC236}">
                <a16:creationId xmlns:a16="http://schemas.microsoft.com/office/drawing/2014/main" id="{FBE9025A-4555-4CBC-9C2F-D4AC5F17540A}"/>
              </a:ext>
            </a:extLst>
          </p:cNvPr>
          <p:cNvSpPr>
            <a:spLocks noGrp="1"/>
          </p:cNvSpPr>
          <p:nvPr>
            <p:ph idx="1"/>
          </p:nvPr>
        </p:nvSpPr>
        <p:spPr/>
        <p:txBody>
          <a:bodyPr/>
          <a:lstStyle/>
          <a:p>
            <a:r>
              <a:rPr lang="en-US" dirty="0"/>
              <a:t>Scenarios are on walls around the room</a:t>
            </a:r>
          </a:p>
          <a:p>
            <a:r>
              <a:rPr lang="en-US" dirty="0"/>
              <a:t>Visit different scenarios, discuss:</a:t>
            </a:r>
          </a:p>
          <a:p>
            <a:pPr lvl="1"/>
            <a:r>
              <a:rPr lang="en-US" sz="2800" dirty="0">
                <a:effectLst/>
                <a:latin typeface="Calibri" panose="020F0502020204030204" pitchFamily="34" charset="0"/>
                <a:ea typeface="Times New Roman" panose="02020603050405020304" pitchFamily="18" charset="0"/>
                <a:cs typeface="Times New Roman" panose="02020603050405020304" pitchFamily="18" charset="0"/>
              </a:rPr>
              <a:t>What are the issues involved?</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lvl="1"/>
            <a:r>
              <a:rPr lang="en-US" sz="2800" dirty="0">
                <a:effectLst/>
                <a:latin typeface="Calibri" panose="020F0502020204030204" pitchFamily="34" charset="0"/>
                <a:ea typeface="Times New Roman" panose="02020603050405020304" pitchFamily="18" charset="0"/>
                <a:cs typeface="Times New Roman" panose="02020603050405020304" pitchFamily="18" charset="0"/>
              </a:rPr>
              <a:t>What are some appropriate courses of action?</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lvl="1"/>
            <a:r>
              <a:rPr lang="en-US" sz="2800" dirty="0">
                <a:effectLst/>
                <a:latin typeface="Calibri" panose="020F0502020204030204" pitchFamily="34" charset="0"/>
                <a:ea typeface="Times New Roman" panose="02020603050405020304" pitchFamily="18" charset="0"/>
                <a:cs typeface="Times New Roman" panose="02020603050405020304" pitchFamily="18" charset="0"/>
              </a:rPr>
              <a:t>What are the implications of these actions?</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lvl="1"/>
            <a:r>
              <a:rPr lang="en-US" sz="2800" dirty="0">
                <a:effectLst/>
                <a:latin typeface="Calibri" panose="020F0502020204030204" pitchFamily="34" charset="0"/>
                <a:ea typeface="Times New Roman" panose="02020603050405020304" pitchFamily="18" charset="0"/>
                <a:cs typeface="Times New Roman" panose="02020603050405020304" pitchFamily="18" charset="0"/>
              </a:rPr>
              <a:t>How could the situation have been prevented or muted?</a:t>
            </a:r>
          </a:p>
          <a:p>
            <a:r>
              <a:rPr lang="en-US" sz="3200" dirty="0">
                <a:latin typeface="Calibri" panose="020F0502020204030204" pitchFamily="34" charset="0"/>
                <a:cs typeface="Times New Roman" panose="02020603050405020304" pitchFamily="18" charset="0"/>
              </a:rPr>
              <a:t>Write ideas on the sheets</a:t>
            </a:r>
            <a:endParaRPr lang="en-US" sz="3200" dirty="0"/>
          </a:p>
        </p:txBody>
      </p:sp>
      <p:sp>
        <p:nvSpPr>
          <p:cNvPr id="4" name="Text Placeholder 3">
            <a:extLst>
              <a:ext uri="{FF2B5EF4-FFF2-40B4-BE49-F238E27FC236}">
                <a16:creationId xmlns:a16="http://schemas.microsoft.com/office/drawing/2014/main" id="{678B6C79-FE6C-16D8-E51E-16445F438116}"/>
              </a:ext>
            </a:extLst>
          </p:cNvPr>
          <p:cNvSpPr>
            <a:spLocks noGrp="1"/>
          </p:cNvSpPr>
          <p:nvPr>
            <p:ph type="body" sz="quarter" idx="10"/>
          </p:nvPr>
        </p:nvSpPr>
        <p:spPr/>
        <p:txBody>
          <a:bodyPr/>
          <a:lstStyle/>
          <a:p>
            <a:r>
              <a:rPr lang="en-US"/>
              <a:t>Gallery Walk</a:t>
            </a:r>
          </a:p>
        </p:txBody>
      </p:sp>
      <p:sp>
        <p:nvSpPr>
          <p:cNvPr id="5" name="Rounded Rectangle 2">
            <a:extLst>
              <a:ext uri="{FF2B5EF4-FFF2-40B4-BE49-F238E27FC236}">
                <a16:creationId xmlns:a16="http://schemas.microsoft.com/office/drawing/2014/main" id="{84BF52B3-CBC6-42A8-B765-DBF37D92B08A}"/>
              </a:ext>
            </a:extLst>
          </p:cNvPr>
          <p:cNvSpPr/>
          <p:nvPr/>
        </p:nvSpPr>
        <p:spPr>
          <a:xfrm>
            <a:off x="1900838" y="5546246"/>
            <a:ext cx="73914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There is usually no single right answer!</a:t>
            </a:r>
          </a:p>
        </p:txBody>
      </p:sp>
      <p:sp>
        <p:nvSpPr>
          <p:cNvPr id="7" name="Star: 10 Points 6">
            <a:extLst>
              <a:ext uri="{FF2B5EF4-FFF2-40B4-BE49-F238E27FC236}">
                <a16:creationId xmlns:a16="http://schemas.microsoft.com/office/drawing/2014/main" id="{34DC8F08-944E-4ED2-9CFE-2C6A5E8D76FD}"/>
              </a:ext>
            </a:extLst>
          </p:cNvPr>
          <p:cNvSpPr/>
          <p:nvPr/>
        </p:nvSpPr>
        <p:spPr>
          <a:xfrm rot="699792">
            <a:off x="9976413" y="1816742"/>
            <a:ext cx="2514600" cy="2439727"/>
          </a:xfrm>
          <a:prstGeom prst="star10">
            <a:avLst/>
          </a:prstGeom>
          <a:solidFill>
            <a:srgbClr val="D26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15 minutes</a:t>
            </a:r>
          </a:p>
        </p:txBody>
      </p:sp>
    </p:spTree>
    <p:extLst>
      <p:ext uri="{BB962C8B-B14F-4D97-AF65-F5344CB8AC3E}">
        <p14:creationId xmlns:p14="http://schemas.microsoft.com/office/powerpoint/2010/main" val="388331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C0C39-C948-4FE1-8850-B977DEAB5ADF}"/>
              </a:ext>
            </a:extLst>
          </p:cNvPr>
          <p:cNvSpPr>
            <a:spLocks noGrp="1"/>
          </p:cNvSpPr>
          <p:nvPr>
            <p:ph type="title"/>
          </p:nvPr>
        </p:nvSpPr>
        <p:spPr/>
        <p:txBody>
          <a:bodyPr>
            <a:normAutofit/>
          </a:bodyPr>
          <a:lstStyle/>
          <a:p>
            <a:r>
              <a:rPr lang="en-US"/>
              <a:t>Talk with a few neighbors</a:t>
            </a:r>
          </a:p>
        </p:txBody>
      </p:sp>
      <p:sp>
        <p:nvSpPr>
          <p:cNvPr id="3" name="Content Placeholder 2">
            <a:extLst>
              <a:ext uri="{FF2B5EF4-FFF2-40B4-BE49-F238E27FC236}">
                <a16:creationId xmlns:a16="http://schemas.microsoft.com/office/drawing/2014/main" id="{AA3D035C-A0E3-43C8-82F2-CBA95A8CA08D}"/>
              </a:ext>
            </a:extLst>
          </p:cNvPr>
          <p:cNvSpPr>
            <a:spLocks noGrp="1"/>
          </p:cNvSpPr>
          <p:nvPr>
            <p:ph idx="1"/>
          </p:nvPr>
        </p:nvSpPr>
        <p:spPr>
          <a:xfrm>
            <a:off x="671989" y="1266996"/>
            <a:ext cx="9139904" cy="5865640"/>
          </a:xfrm>
        </p:spPr>
        <p:txBody>
          <a:bodyPr>
            <a:normAutofit/>
          </a:bodyPr>
          <a:lstStyle/>
          <a:p>
            <a:r>
              <a:rPr lang="en-US"/>
              <a:t>Name</a:t>
            </a:r>
          </a:p>
          <a:p>
            <a:r>
              <a:rPr lang="en-US"/>
              <a:t>Department/field</a:t>
            </a:r>
          </a:p>
          <a:p>
            <a:r>
              <a:rPr lang="en-US"/>
              <a:t>What about UO appealed to you?</a:t>
            </a:r>
          </a:p>
          <a:p>
            <a:r>
              <a:rPr lang="en-US"/>
              <a:t>What teaching experience do you have, if any?</a:t>
            </a:r>
          </a:p>
          <a:p>
            <a:pPr lvl="1"/>
            <a:r>
              <a:rPr lang="en-US"/>
              <a:t>Tutoring</a:t>
            </a:r>
          </a:p>
          <a:p>
            <a:pPr lvl="1"/>
            <a:r>
              <a:rPr lang="en-US"/>
              <a:t>Learning assistant</a:t>
            </a:r>
          </a:p>
          <a:p>
            <a:pPr lvl="1"/>
            <a:r>
              <a:rPr lang="en-US"/>
              <a:t>Teaching assistant</a:t>
            </a:r>
          </a:p>
          <a:p>
            <a:pPr lvl="1"/>
            <a:r>
              <a:rPr lang="en-US"/>
              <a:t>Grader</a:t>
            </a:r>
          </a:p>
          <a:p>
            <a:pPr lvl="1"/>
            <a:r>
              <a:rPr lang="en-US"/>
              <a:t>Lead instructor</a:t>
            </a:r>
          </a:p>
        </p:txBody>
      </p:sp>
      <p:sp>
        <p:nvSpPr>
          <p:cNvPr id="10" name="Text Placeholder 9">
            <a:extLst>
              <a:ext uri="{FF2B5EF4-FFF2-40B4-BE49-F238E27FC236}">
                <a16:creationId xmlns:a16="http://schemas.microsoft.com/office/drawing/2014/main" id="{1B33F010-74E0-2EB9-9189-9BBD88E5BB68}"/>
              </a:ext>
            </a:extLst>
          </p:cNvPr>
          <p:cNvSpPr>
            <a:spLocks noGrp="1"/>
          </p:cNvSpPr>
          <p:nvPr>
            <p:ph type="body" sz="quarter" idx="10"/>
          </p:nvPr>
        </p:nvSpPr>
        <p:spPr>
          <a:xfrm>
            <a:off x="9292238" y="6892129"/>
            <a:ext cx="2914049" cy="481013"/>
          </a:xfrm>
        </p:spPr>
        <p:txBody>
          <a:bodyPr/>
          <a:lstStyle/>
          <a:p>
            <a:r>
              <a:rPr lang="en-US"/>
              <a:t>Ice breaker</a:t>
            </a:r>
          </a:p>
        </p:txBody>
      </p:sp>
      <p:sp>
        <p:nvSpPr>
          <p:cNvPr id="5" name="Star: 10 Points 4">
            <a:extLst>
              <a:ext uri="{FF2B5EF4-FFF2-40B4-BE49-F238E27FC236}">
                <a16:creationId xmlns:a16="http://schemas.microsoft.com/office/drawing/2014/main" id="{F03956C2-E8B6-4749-9344-F41C5BD0B463}"/>
              </a:ext>
            </a:extLst>
          </p:cNvPr>
          <p:cNvSpPr/>
          <p:nvPr/>
        </p:nvSpPr>
        <p:spPr>
          <a:xfrm rot="699792">
            <a:off x="10032539" y="1799023"/>
            <a:ext cx="2514600" cy="2439727"/>
          </a:xfrm>
          <a:prstGeom prst="star10">
            <a:avLst/>
          </a:prstGeom>
          <a:solidFill>
            <a:srgbClr val="D26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 minutes</a:t>
            </a:r>
          </a:p>
        </p:txBody>
      </p:sp>
      <p:grpSp>
        <p:nvGrpSpPr>
          <p:cNvPr id="14" name="Group 13">
            <a:extLst>
              <a:ext uri="{FF2B5EF4-FFF2-40B4-BE49-F238E27FC236}">
                <a16:creationId xmlns:a16="http://schemas.microsoft.com/office/drawing/2014/main" id="{32D53025-550B-9776-220F-5850017A9282}"/>
              </a:ext>
            </a:extLst>
          </p:cNvPr>
          <p:cNvGrpSpPr/>
          <p:nvPr/>
        </p:nvGrpSpPr>
        <p:grpSpPr>
          <a:xfrm>
            <a:off x="10195971" y="5299236"/>
            <a:ext cx="2391316" cy="1427013"/>
            <a:chOff x="10195971" y="5299236"/>
            <a:chExt cx="2391316" cy="1427013"/>
          </a:xfrm>
        </p:grpSpPr>
        <p:sp>
          <p:nvSpPr>
            <p:cNvPr id="11" name="TextBox 10">
              <a:extLst>
                <a:ext uri="{FF2B5EF4-FFF2-40B4-BE49-F238E27FC236}">
                  <a16:creationId xmlns:a16="http://schemas.microsoft.com/office/drawing/2014/main" id="{C79F5A56-9944-852E-5D8C-E585A3582083}"/>
                </a:ext>
              </a:extLst>
            </p:cNvPr>
            <p:cNvSpPr txBox="1"/>
            <p:nvPr/>
          </p:nvSpPr>
          <p:spPr>
            <a:xfrm>
              <a:off x="10195971" y="5299236"/>
              <a:ext cx="2391316" cy="779316"/>
            </a:xfrm>
            <a:prstGeom prst="rect">
              <a:avLst/>
            </a:prstGeom>
            <a:noFill/>
          </p:spPr>
          <p:txBody>
            <a:bodyPr wrap="square" rtlCol="0">
              <a:spAutoFit/>
            </a:bodyPr>
            <a:lstStyle/>
            <a:p>
              <a:r>
                <a:rPr lang="en-US" b="1">
                  <a:solidFill>
                    <a:srgbClr val="415F8E"/>
                  </a:solidFill>
                  <a:latin typeface="+mn-lt"/>
                </a:rPr>
                <a:t>Teaching Toolbox</a:t>
              </a:r>
            </a:p>
            <a:p>
              <a:r>
                <a:rPr lang="en-US" b="1">
                  <a:solidFill>
                    <a:srgbClr val="415F8E"/>
                  </a:solidFill>
                  <a:latin typeface="+mn-lt"/>
                </a:rPr>
                <a:t>Technique</a:t>
              </a:r>
            </a:p>
          </p:txBody>
        </p:sp>
        <p:cxnSp>
          <p:nvCxnSpPr>
            <p:cNvPr id="13" name="Straight Arrow Connector 12">
              <a:extLst>
                <a:ext uri="{FF2B5EF4-FFF2-40B4-BE49-F238E27FC236}">
                  <a16:creationId xmlns:a16="http://schemas.microsoft.com/office/drawing/2014/main" id="{B46AC253-C75D-7B70-6484-67F4F44EB4F3}"/>
                </a:ext>
              </a:extLst>
            </p:cNvPr>
            <p:cNvCxnSpPr>
              <a:cxnSpLocks/>
            </p:cNvCxnSpPr>
            <p:nvPr/>
          </p:nvCxnSpPr>
          <p:spPr>
            <a:xfrm>
              <a:off x="11749087" y="6078552"/>
              <a:ext cx="507096" cy="647697"/>
            </a:xfrm>
            <a:prstGeom prst="straightConnector1">
              <a:avLst/>
            </a:prstGeom>
            <a:ln w="41275">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37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709D-AAEA-7FE8-2856-89AE461A476E}"/>
              </a:ext>
            </a:extLst>
          </p:cNvPr>
          <p:cNvSpPr>
            <a:spLocks noGrp="1"/>
          </p:cNvSpPr>
          <p:nvPr>
            <p:ph type="title"/>
          </p:nvPr>
        </p:nvSpPr>
        <p:spPr/>
        <p:txBody>
          <a:bodyPr/>
          <a:lstStyle/>
          <a:p>
            <a:r>
              <a:rPr lang="en-US" dirty="0"/>
              <a:t>Scenario E</a:t>
            </a:r>
          </a:p>
        </p:txBody>
      </p:sp>
      <p:sp>
        <p:nvSpPr>
          <p:cNvPr id="3" name="Content Placeholder 2">
            <a:extLst>
              <a:ext uri="{FF2B5EF4-FFF2-40B4-BE49-F238E27FC236}">
                <a16:creationId xmlns:a16="http://schemas.microsoft.com/office/drawing/2014/main" id="{1D884F0A-12A7-8A8B-AE14-C278D020C8CF}"/>
              </a:ext>
            </a:extLst>
          </p:cNvPr>
          <p:cNvSpPr>
            <a:spLocks noGrp="1"/>
          </p:cNvSpPr>
          <p:nvPr>
            <p:ph idx="1"/>
          </p:nvPr>
        </p:nvSpPr>
        <p:spPr/>
        <p:txBody>
          <a:bodyPr>
            <a:normAutofit lnSpcReduction="10000"/>
          </a:bodyPr>
          <a:lstStyle/>
          <a:p>
            <a:pPr marL="0" indent="0">
              <a:buNone/>
            </a:pPr>
            <a:r>
              <a:rPr lang="en-US" dirty="0">
                <a:solidFill>
                  <a:srgbClr val="000000"/>
                </a:solidFill>
                <a:effectLst/>
                <a:latin typeface="Helvetica" pitchFamily="2" charset="0"/>
              </a:rPr>
              <a:t>A student in your class, Naledi, has a chronic health condition that sometimes limits her mobility, which is documented with the Accessible Education Center. You get an email from Naledi the morning you’re scheduled to leave on a field trip saying that it is a bad pain flare up day and she won’t be able to do much walking in class today. The field trip was supposed to have a lot of hiking. The notification letter you got from AEC at the beginning of the term tells you to either give Naledi an alternative assignment or find a way for her to participate without walking much. You don’t have an alternative assignment prepared. </a:t>
            </a:r>
          </a:p>
        </p:txBody>
      </p:sp>
    </p:spTree>
    <p:extLst>
      <p:ext uri="{BB962C8B-B14F-4D97-AF65-F5344CB8AC3E}">
        <p14:creationId xmlns:p14="http://schemas.microsoft.com/office/powerpoint/2010/main" val="1612410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08CA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10DD6-E90D-4800-B779-21306D5A053F}"/>
              </a:ext>
            </a:extLst>
          </p:cNvPr>
          <p:cNvSpPr>
            <a:spLocks noGrp="1"/>
          </p:cNvSpPr>
          <p:nvPr>
            <p:ph type="title"/>
          </p:nvPr>
        </p:nvSpPr>
        <p:spPr/>
        <p:txBody>
          <a:bodyPr>
            <a:normAutofit/>
          </a:bodyPr>
          <a:lstStyle/>
          <a:p>
            <a:r>
              <a:rPr lang="en-US" dirty="0">
                <a:solidFill>
                  <a:schemeClr val="bg1"/>
                </a:solidFill>
              </a:rPr>
              <a:t>Preparing FOR and Wrapping Up Labs</a:t>
            </a:r>
          </a:p>
        </p:txBody>
      </p:sp>
      <p:sp>
        <p:nvSpPr>
          <p:cNvPr id="6" name="Text Placeholder 5">
            <a:extLst>
              <a:ext uri="{FF2B5EF4-FFF2-40B4-BE49-F238E27FC236}">
                <a16:creationId xmlns:a16="http://schemas.microsoft.com/office/drawing/2014/main" id="{27A59E75-43D5-649A-19F4-ED41C2FA40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77890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621AB3C0-18F8-44DB-B8CC-B2ABC010FAD6}"/>
              </a:ext>
            </a:extLst>
          </p:cNvPr>
          <p:cNvGraphicFramePr/>
          <p:nvPr>
            <p:extLst>
              <p:ext uri="{D42A27DB-BD31-4B8C-83A1-F6EECF244321}">
                <p14:modId xmlns:p14="http://schemas.microsoft.com/office/powerpoint/2010/main" val="3098742688"/>
              </p:ext>
            </p:extLst>
          </p:nvPr>
        </p:nvGraphicFramePr>
        <p:xfrm>
          <a:off x="8548687" y="1495009"/>
          <a:ext cx="4038599" cy="3116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CE16139E-8CA2-9916-C787-8A62D07E8301}"/>
              </a:ext>
            </a:extLst>
          </p:cNvPr>
          <p:cNvSpPr>
            <a:spLocks noGrp="1"/>
          </p:cNvSpPr>
          <p:nvPr>
            <p:ph type="title"/>
          </p:nvPr>
        </p:nvSpPr>
        <p:spPr/>
        <p:txBody>
          <a:bodyPr/>
          <a:lstStyle/>
          <a:p>
            <a:r>
              <a:rPr lang="en-US"/>
              <a:t>Getting Ready</a:t>
            </a:r>
          </a:p>
        </p:txBody>
      </p:sp>
      <p:sp>
        <p:nvSpPr>
          <p:cNvPr id="5" name="Content Placeholder 4">
            <a:extLst>
              <a:ext uri="{FF2B5EF4-FFF2-40B4-BE49-F238E27FC236}">
                <a16:creationId xmlns:a16="http://schemas.microsoft.com/office/drawing/2014/main" id="{751B3E30-A75E-3E96-9C03-9FC2618C18E7}"/>
              </a:ext>
            </a:extLst>
          </p:cNvPr>
          <p:cNvSpPr>
            <a:spLocks noGrp="1"/>
          </p:cNvSpPr>
          <p:nvPr>
            <p:ph idx="1"/>
          </p:nvPr>
        </p:nvSpPr>
        <p:spPr>
          <a:xfrm>
            <a:off x="8624887" y="1777200"/>
            <a:ext cx="3962400" cy="2514601"/>
          </a:xfrm>
        </p:spPr>
        <p:txBody>
          <a:bodyPr>
            <a:noAutofit/>
          </a:bodyPr>
          <a:lstStyle/>
          <a:p>
            <a:pPr marL="0" indent="0" algn="ctr">
              <a:buNone/>
            </a:pPr>
            <a:r>
              <a:rPr lang="en-US" sz="3800">
                <a:solidFill>
                  <a:schemeClr val="bg1"/>
                </a:solidFill>
              </a:rPr>
              <a:t>Document: </a:t>
            </a:r>
            <a:br>
              <a:rPr lang="en-US" sz="3800">
                <a:solidFill>
                  <a:schemeClr val="bg1"/>
                </a:solidFill>
              </a:rPr>
            </a:br>
            <a:r>
              <a:rPr lang="en-US" sz="3800">
                <a:solidFill>
                  <a:schemeClr val="bg1"/>
                </a:solidFill>
              </a:rPr>
              <a:t>Tips for GEs Teaching for the First Time</a:t>
            </a:r>
          </a:p>
        </p:txBody>
      </p:sp>
      <p:sp>
        <p:nvSpPr>
          <p:cNvPr id="7" name="Text Placeholder 6">
            <a:extLst>
              <a:ext uri="{FF2B5EF4-FFF2-40B4-BE49-F238E27FC236}">
                <a16:creationId xmlns:a16="http://schemas.microsoft.com/office/drawing/2014/main" id="{EF1FF7E6-9753-6A4D-B979-3A2115532459}"/>
              </a:ext>
            </a:extLst>
          </p:cNvPr>
          <p:cNvSpPr>
            <a:spLocks noGrp="1"/>
          </p:cNvSpPr>
          <p:nvPr>
            <p:ph type="body" sz="quarter" idx="10"/>
          </p:nvPr>
        </p:nvSpPr>
        <p:spPr/>
        <p:txBody>
          <a:bodyPr/>
          <a:lstStyle/>
          <a:p>
            <a:r>
              <a:rPr lang="en-US"/>
              <a:t>Document Analysis</a:t>
            </a:r>
          </a:p>
        </p:txBody>
      </p:sp>
      <p:graphicFrame>
        <p:nvGraphicFramePr>
          <p:cNvPr id="8" name="Diagram 7">
            <a:extLst>
              <a:ext uri="{FF2B5EF4-FFF2-40B4-BE49-F238E27FC236}">
                <a16:creationId xmlns:a16="http://schemas.microsoft.com/office/drawing/2014/main" id="{37D499B8-D268-D120-54D4-13D7C27C5D6A}"/>
              </a:ext>
            </a:extLst>
          </p:cNvPr>
          <p:cNvGraphicFramePr/>
          <p:nvPr>
            <p:extLst>
              <p:ext uri="{D42A27DB-BD31-4B8C-83A1-F6EECF244321}">
                <p14:modId xmlns:p14="http://schemas.microsoft.com/office/powerpoint/2010/main" val="466457737"/>
              </p:ext>
            </p:extLst>
          </p:nvPr>
        </p:nvGraphicFramePr>
        <p:xfrm>
          <a:off x="1233487" y="1733420"/>
          <a:ext cx="5943600" cy="13010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632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621AB3C0-18F8-44DB-B8CC-B2ABC010FAD6}"/>
              </a:ext>
            </a:extLst>
          </p:cNvPr>
          <p:cNvGraphicFramePr/>
          <p:nvPr>
            <p:extLst>
              <p:ext uri="{D42A27DB-BD31-4B8C-83A1-F6EECF244321}">
                <p14:modId xmlns:p14="http://schemas.microsoft.com/office/powerpoint/2010/main" val="1769021033"/>
              </p:ext>
            </p:extLst>
          </p:nvPr>
        </p:nvGraphicFramePr>
        <p:xfrm>
          <a:off x="6273118" y="1534583"/>
          <a:ext cx="6476999" cy="5475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descr="Instructor, GE, student relationships">
            <a:extLst>
              <a:ext uri="{FF2B5EF4-FFF2-40B4-BE49-F238E27FC236}">
                <a16:creationId xmlns:a16="http://schemas.microsoft.com/office/drawing/2014/main" id="{0D70C84E-D140-9F9E-081B-E50A2C39E7CD}"/>
              </a:ext>
            </a:extLst>
          </p:cNvPr>
          <p:cNvGrpSpPr/>
          <p:nvPr/>
        </p:nvGrpSpPr>
        <p:grpSpPr>
          <a:xfrm>
            <a:off x="1159908" y="1809222"/>
            <a:ext cx="4213620" cy="4211053"/>
            <a:chOff x="1159908" y="1809222"/>
            <a:chExt cx="4213620" cy="4211053"/>
          </a:xfrm>
        </p:grpSpPr>
        <p:pic>
          <p:nvPicPr>
            <p:cNvPr id="3" name="Graphic 2" descr="Users with solid fill">
              <a:extLst>
                <a:ext uri="{FF2B5EF4-FFF2-40B4-BE49-F238E27FC236}">
                  <a16:creationId xmlns:a16="http://schemas.microsoft.com/office/drawing/2014/main" id="{34AC42B6-C455-49EE-923D-3C6A2A187E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9908" y="4371311"/>
              <a:ext cx="1569243" cy="1569243"/>
            </a:xfrm>
            <a:prstGeom prst="rect">
              <a:avLst/>
            </a:prstGeom>
          </p:spPr>
        </p:pic>
        <p:pic>
          <p:nvPicPr>
            <p:cNvPr id="5" name="Graphic 4" descr="Group outline">
              <a:extLst>
                <a:ext uri="{FF2B5EF4-FFF2-40B4-BE49-F238E27FC236}">
                  <a16:creationId xmlns:a16="http://schemas.microsoft.com/office/drawing/2014/main" id="{8A5A6B03-D43B-49AE-898C-D4273E5DDD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04285" y="4451032"/>
              <a:ext cx="1569243" cy="1569243"/>
            </a:xfrm>
            <a:prstGeom prst="rect">
              <a:avLst/>
            </a:prstGeom>
          </p:spPr>
        </p:pic>
        <p:pic>
          <p:nvPicPr>
            <p:cNvPr id="7" name="Graphic 6" descr="Professor female with solid fill">
              <a:extLst>
                <a:ext uri="{FF2B5EF4-FFF2-40B4-BE49-F238E27FC236}">
                  <a16:creationId xmlns:a16="http://schemas.microsoft.com/office/drawing/2014/main" id="{5361A40C-2E42-42FA-9F7C-11A81F6CF69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42567" y="1809222"/>
              <a:ext cx="1569243" cy="1569243"/>
            </a:xfrm>
            <a:prstGeom prst="rect">
              <a:avLst/>
            </a:prstGeom>
          </p:spPr>
        </p:pic>
        <p:cxnSp>
          <p:nvCxnSpPr>
            <p:cNvPr id="9" name="Straight Arrow Connector 8">
              <a:extLst>
                <a:ext uri="{FF2B5EF4-FFF2-40B4-BE49-F238E27FC236}">
                  <a16:creationId xmlns:a16="http://schemas.microsoft.com/office/drawing/2014/main" id="{D930F3D3-231D-4B47-91E8-93839B8A17FA}"/>
                </a:ext>
              </a:extLst>
            </p:cNvPr>
            <p:cNvCxnSpPr>
              <a:cxnSpLocks/>
            </p:cNvCxnSpPr>
            <p:nvPr/>
          </p:nvCxnSpPr>
          <p:spPr>
            <a:xfrm flipV="1">
              <a:off x="2380416" y="3432041"/>
              <a:ext cx="488155" cy="985307"/>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E6AC9C5D-E9F1-42BE-A9D2-511C01ABB0C7}"/>
                </a:ext>
              </a:extLst>
            </p:cNvPr>
            <p:cNvCxnSpPr>
              <a:cxnSpLocks/>
            </p:cNvCxnSpPr>
            <p:nvPr/>
          </p:nvCxnSpPr>
          <p:spPr>
            <a:xfrm flipH="1" flipV="1">
              <a:off x="3688144" y="3450803"/>
              <a:ext cx="409612" cy="905585"/>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BBB9B455-2AEA-437B-9DE1-3FC813DE2A40}"/>
                </a:ext>
              </a:extLst>
            </p:cNvPr>
            <p:cNvCxnSpPr>
              <a:cxnSpLocks/>
            </p:cNvCxnSpPr>
            <p:nvPr/>
          </p:nvCxnSpPr>
          <p:spPr>
            <a:xfrm flipV="1">
              <a:off x="2923992" y="5040419"/>
              <a:ext cx="727893" cy="1"/>
            </a:xfrm>
            <a:prstGeom prst="straightConnector1">
              <a:avLst/>
            </a:prstGeom>
            <a:ln w="254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2" name="Title 1">
            <a:extLst>
              <a:ext uri="{FF2B5EF4-FFF2-40B4-BE49-F238E27FC236}">
                <a16:creationId xmlns:a16="http://schemas.microsoft.com/office/drawing/2014/main" id="{3CC0CC76-0C45-A61B-55FF-E2D4B5737312}"/>
              </a:ext>
            </a:extLst>
          </p:cNvPr>
          <p:cNvSpPr>
            <a:spLocks noGrp="1"/>
          </p:cNvSpPr>
          <p:nvPr>
            <p:ph type="title"/>
          </p:nvPr>
        </p:nvSpPr>
        <p:spPr/>
        <p:txBody>
          <a:bodyPr/>
          <a:lstStyle/>
          <a:p>
            <a:r>
              <a:rPr lang="en-US"/>
              <a:t>Getting ready: Working in a teaching team </a:t>
            </a:r>
          </a:p>
        </p:txBody>
      </p:sp>
    </p:spTree>
    <p:extLst>
      <p:ext uri="{BB962C8B-B14F-4D97-AF65-F5344CB8AC3E}">
        <p14:creationId xmlns:p14="http://schemas.microsoft.com/office/powerpoint/2010/main" val="204723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4BED-1720-60B7-9ABE-419D0CAB56E0}"/>
              </a:ext>
            </a:extLst>
          </p:cNvPr>
          <p:cNvSpPr>
            <a:spLocks noGrp="1"/>
          </p:cNvSpPr>
          <p:nvPr>
            <p:ph type="title"/>
          </p:nvPr>
        </p:nvSpPr>
        <p:spPr/>
        <p:txBody>
          <a:bodyPr/>
          <a:lstStyle/>
          <a:p>
            <a:r>
              <a:rPr lang="en-US"/>
              <a:t>Grading &amp; Feedback</a:t>
            </a:r>
          </a:p>
        </p:txBody>
      </p:sp>
      <p:sp>
        <p:nvSpPr>
          <p:cNvPr id="20" name="TextBox 19">
            <a:extLst>
              <a:ext uri="{FF2B5EF4-FFF2-40B4-BE49-F238E27FC236}">
                <a16:creationId xmlns:a16="http://schemas.microsoft.com/office/drawing/2014/main" id="{0F3B9F30-1FA2-4B66-8AE1-C93BCBBF14A7}"/>
              </a:ext>
            </a:extLst>
          </p:cNvPr>
          <p:cNvSpPr txBox="1"/>
          <p:nvPr/>
        </p:nvSpPr>
        <p:spPr>
          <a:xfrm>
            <a:off x="7124063" y="2558735"/>
            <a:ext cx="6720840" cy="493084"/>
          </a:xfrm>
          <a:prstGeom prst="rect">
            <a:avLst/>
          </a:prstGeom>
          <a:noFill/>
        </p:spPr>
        <p:txBody>
          <a:bodyPr wrap="square">
            <a:spAutoFit/>
          </a:bodyPr>
          <a:lstStyle/>
          <a:p>
            <a:r>
              <a:rPr lang="en-US" sz="2800" dirty="0">
                <a:latin typeface="+mn-lt"/>
              </a:rPr>
              <a:t>https://</a:t>
            </a:r>
            <a:r>
              <a:rPr lang="en-US" sz="2800" dirty="0" err="1">
                <a:latin typeface="+mn-lt"/>
              </a:rPr>
              <a:t>padlet.com</a:t>
            </a:r>
            <a:r>
              <a:rPr lang="en-US" sz="2800" dirty="0">
                <a:latin typeface="+mn-lt"/>
              </a:rPr>
              <a:t>/jmueller93/grading</a:t>
            </a:r>
          </a:p>
        </p:txBody>
      </p:sp>
      <p:sp>
        <p:nvSpPr>
          <p:cNvPr id="7" name="TextBox 6">
            <a:extLst>
              <a:ext uri="{FF2B5EF4-FFF2-40B4-BE49-F238E27FC236}">
                <a16:creationId xmlns:a16="http://schemas.microsoft.com/office/drawing/2014/main" id="{5A31E24C-E248-48F8-A4D8-70B5DF0C23F0}"/>
              </a:ext>
            </a:extLst>
          </p:cNvPr>
          <p:cNvSpPr txBox="1"/>
          <p:nvPr/>
        </p:nvSpPr>
        <p:spPr>
          <a:xfrm>
            <a:off x="7124063" y="1722437"/>
            <a:ext cx="5436938" cy="607539"/>
          </a:xfrm>
          <a:prstGeom prst="rect">
            <a:avLst/>
          </a:prstGeom>
          <a:noFill/>
        </p:spPr>
        <p:txBody>
          <a:bodyPr wrap="none" rtlCol="0">
            <a:spAutoFit/>
          </a:bodyPr>
          <a:lstStyle/>
          <a:p>
            <a:r>
              <a:rPr lang="en-US" sz="3600" dirty="0">
                <a:latin typeface="+mn-lt"/>
              </a:rPr>
              <a:t>Share your team’s thoughts:</a:t>
            </a:r>
          </a:p>
        </p:txBody>
      </p:sp>
      <p:pic>
        <p:nvPicPr>
          <p:cNvPr id="4" name="Picture 3" descr="QR code for padlet activity">
            <a:extLst>
              <a:ext uri="{FF2B5EF4-FFF2-40B4-BE49-F238E27FC236}">
                <a16:creationId xmlns:a16="http://schemas.microsoft.com/office/drawing/2014/main" id="{2A595BC6-9BEE-4DF7-9CC1-CF89A0A86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1487" y="3304430"/>
            <a:ext cx="3398838" cy="3398838"/>
          </a:xfrm>
          <a:prstGeom prst="rect">
            <a:avLst/>
          </a:prstGeom>
        </p:spPr>
      </p:pic>
      <p:sp>
        <p:nvSpPr>
          <p:cNvPr id="5" name="Text Placeholder 4">
            <a:extLst>
              <a:ext uri="{FF2B5EF4-FFF2-40B4-BE49-F238E27FC236}">
                <a16:creationId xmlns:a16="http://schemas.microsoft.com/office/drawing/2014/main" id="{01453184-3213-82BE-16B9-B7DB09D8E62F}"/>
              </a:ext>
            </a:extLst>
          </p:cNvPr>
          <p:cNvSpPr>
            <a:spLocks noGrp="1"/>
          </p:cNvSpPr>
          <p:nvPr>
            <p:ph type="body" sz="quarter" idx="10"/>
          </p:nvPr>
        </p:nvSpPr>
        <p:spPr/>
        <p:txBody>
          <a:bodyPr/>
          <a:lstStyle/>
          <a:p>
            <a:r>
              <a:rPr lang="en-US"/>
              <a:t>Padlet</a:t>
            </a:r>
          </a:p>
        </p:txBody>
      </p:sp>
      <p:grpSp>
        <p:nvGrpSpPr>
          <p:cNvPr id="3" name="Group 2">
            <a:extLst>
              <a:ext uri="{FF2B5EF4-FFF2-40B4-BE49-F238E27FC236}">
                <a16:creationId xmlns:a16="http://schemas.microsoft.com/office/drawing/2014/main" id="{5789B05F-B751-D2B2-E898-BDACB3EE8891}"/>
              </a:ext>
            </a:extLst>
          </p:cNvPr>
          <p:cNvGrpSpPr/>
          <p:nvPr/>
        </p:nvGrpSpPr>
        <p:grpSpPr>
          <a:xfrm>
            <a:off x="1514279" y="2132346"/>
            <a:ext cx="4191000" cy="799873"/>
            <a:chOff x="0" y="2154705"/>
            <a:chExt cx="4191000" cy="163979"/>
          </a:xfrm>
        </p:grpSpPr>
        <p:sp>
          <p:nvSpPr>
            <p:cNvPr id="6" name="Rounded Rectangle 5">
              <a:extLst>
                <a:ext uri="{FF2B5EF4-FFF2-40B4-BE49-F238E27FC236}">
                  <a16:creationId xmlns:a16="http://schemas.microsoft.com/office/drawing/2014/main" id="{21B922C7-933E-4F8D-DA59-DEB5DD866AB7}"/>
                </a:ext>
              </a:extLst>
            </p:cNvPr>
            <p:cNvSpPr/>
            <p:nvPr/>
          </p:nvSpPr>
          <p:spPr>
            <a:xfrm>
              <a:off x="0" y="2154705"/>
              <a:ext cx="4191000" cy="163979"/>
            </a:xfrm>
            <a:prstGeom prst="roundRect">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ounded Rectangle 4">
              <a:extLst>
                <a:ext uri="{FF2B5EF4-FFF2-40B4-BE49-F238E27FC236}">
                  <a16:creationId xmlns:a16="http://schemas.microsoft.com/office/drawing/2014/main" id="{DC3B2F5C-3CD2-0DCA-7F4C-4342B90E8926}"/>
                </a:ext>
              </a:extLst>
            </p:cNvPr>
            <p:cNvSpPr txBox="1"/>
            <p:nvPr/>
          </p:nvSpPr>
          <p:spPr>
            <a:xfrm>
              <a:off x="8005" y="2162710"/>
              <a:ext cx="4174990" cy="147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Why do we do it?</a:t>
              </a:r>
            </a:p>
          </p:txBody>
        </p:sp>
      </p:grpSp>
      <p:grpSp>
        <p:nvGrpSpPr>
          <p:cNvPr id="9" name="Group 8">
            <a:extLst>
              <a:ext uri="{FF2B5EF4-FFF2-40B4-BE49-F238E27FC236}">
                <a16:creationId xmlns:a16="http://schemas.microsoft.com/office/drawing/2014/main" id="{DBDFDBFD-AC0A-6296-E339-7D3233B2BD89}"/>
              </a:ext>
            </a:extLst>
          </p:cNvPr>
          <p:cNvGrpSpPr/>
          <p:nvPr/>
        </p:nvGrpSpPr>
        <p:grpSpPr>
          <a:xfrm>
            <a:off x="1506274" y="3111297"/>
            <a:ext cx="4191000" cy="799873"/>
            <a:chOff x="0" y="2332479"/>
            <a:chExt cx="4191000" cy="163979"/>
          </a:xfrm>
        </p:grpSpPr>
        <p:sp>
          <p:nvSpPr>
            <p:cNvPr id="10" name="Rounded Rectangle 9">
              <a:extLst>
                <a:ext uri="{FF2B5EF4-FFF2-40B4-BE49-F238E27FC236}">
                  <a16:creationId xmlns:a16="http://schemas.microsoft.com/office/drawing/2014/main" id="{1BA5AF27-7C27-4C46-C31C-CAC8B7AE73A9}"/>
                </a:ext>
              </a:extLst>
            </p:cNvPr>
            <p:cNvSpPr/>
            <p:nvPr/>
          </p:nvSpPr>
          <p:spPr>
            <a:xfrm>
              <a:off x="0" y="2332479"/>
              <a:ext cx="4191000" cy="163979"/>
            </a:xfrm>
            <a:prstGeom prst="roundRect">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ounded Rectangle 4">
              <a:extLst>
                <a:ext uri="{FF2B5EF4-FFF2-40B4-BE49-F238E27FC236}">
                  <a16:creationId xmlns:a16="http://schemas.microsoft.com/office/drawing/2014/main" id="{E2B2F3F8-22A4-1BE1-4E6C-A16A24B14998}"/>
                </a:ext>
              </a:extLst>
            </p:cNvPr>
            <p:cNvSpPr txBox="1"/>
            <p:nvPr/>
          </p:nvSpPr>
          <p:spPr>
            <a:xfrm>
              <a:off x="8005" y="2340484"/>
              <a:ext cx="4174990" cy="1479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What do we strive for?</a:t>
              </a:r>
            </a:p>
          </p:txBody>
        </p:sp>
      </p:grpSp>
      <p:grpSp>
        <p:nvGrpSpPr>
          <p:cNvPr id="12" name="Group 11">
            <a:extLst>
              <a:ext uri="{FF2B5EF4-FFF2-40B4-BE49-F238E27FC236}">
                <a16:creationId xmlns:a16="http://schemas.microsoft.com/office/drawing/2014/main" id="{A819758A-1EB4-6669-DF28-6B44CBE88559}"/>
              </a:ext>
            </a:extLst>
          </p:cNvPr>
          <p:cNvGrpSpPr/>
          <p:nvPr/>
        </p:nvGrpSpPr>
        <p:grpSpPr>
          <a:xfrm>
            <a:off x="1514279" y="4090248"/>
            <a:ext cx="4191000" cy="1430240"/>
            <a:chOff x="0" y="2510253"/>
            <a:chExt cx="4191000" cy="582255"/>
          </a:xfrm>
        </p:grpSpPr>
        <p:sp>
          <p:nvSpPr>
            <p:cNvPr id="13" name="Rounded Rectangle 12">
              <a:extLst>
                <a:ext uri="{FF2B5EF4-FFF2-40B4-BE49-F238E27FC236}">
                  <a16:creationId xmlns:a16="http://schemas.microsoft.com/office/drawing/2014/main" id="{B8309A77-C733-5C97-666F-723A72341CCA}"/>
                </a:ext>
              </a:extLst>
            </p:cNvPr>
            <p:cNvSpPr/>
            <p:nvPr/>
          </p:nvSpPr>
          <p:spPr>
            <a:xfrm>
              <a:off x="0" y="2510253"/>
              <a:ext cx="4191000" cy="582255"/>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Rounded Rectangle 4">
              <a:extLst>
                <a:ext uri="{FF2B5EF4-FFF2-40B4-BE49-F238E27FC236}">
                  <a16:creationId xmlns:a16="http://schemas.microsoft.com/office/drawing/2014/main" id="{0C301CFB-FCDE-0A7A-E756-CA86C17A8658}"/>
                </a:ext>
              </a:extLst>
            </p:cNvPr>
            <p:cNvSpPr txBox="1"/>
            <p:nvPr/>
          </p:nvSpPr>
          <p:spPr>
            <a:xfrm>
              <a:off x="28423" y="2538676"/>
              <a:ext cx="4134154" cy="5254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What practices are helpful? What is not helpful?</a:t>
              </a:r>
            </a:p>
          </p:txBody>
        </p:sp>
      </p:grpSp>
    </p:spTree>
    <p:extLst>
      <p:ext uri="{BB962C8B-B14F-4D97-AF65-F5344CB8AC3E}">
        <p14:creationId xmlns:p14="http://schemas.microsoft.com/office/powerpoint/2010/main" val="13597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64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4BE1-8F32-4F22-9548-13C1F0D16292}"/>
              </a:ext>
            </a:extLst>
          </p:cNvPr>
          <p:cNvSpPr>
            <a:spLocks noGrp="1"/>
          </p:cNvSpPr>
          <p:nvPr>
            <p:ph type="title"/>
          </p:nvPr>
        </p:nvSpPr>
        <p:spPr/>
        <p:txBody>
          <a:bodyPr>
            <a:normAutofit/>
          </a:bodyPr>
          <a:lstStyle/>
          <a:p>
            <a:r>
              <a:rPr lang="en-US" dirty="0">
                <a:solidFill>
                  <a:schemeClr val="bg1"/>
                </a:solidFill>
              </a:rPr>
              <a:t>Teaching support resources</a:t>
            </a:r>
          </a:p>
        </p:txBody>
      </p:sp>
      <p:sp>
        <p:nvSpPr>
          <p:cNvPr id="6" name="Text Placeholder 5">
            <a:extLst>
              <a:ext uri="{FF2B5EF4-FFF2-40B4-BE49-F238E27FC236}">
                <a16:creationId xmlns:a16="http://schemas.microsoft.com/office/drawing/2014/main" id="{2570D7CF-2689-C27C-36EA-31F9F0D59E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49700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CF87FCBA-17CA-4E91-888D-13CC2CAD181A}"/>
              </a:ext>
            </a:extLst>
          </p:cNvPr>
          <p:cNvSpPr/>
          <p:nvPr/>
        </p:nvSpPr>
        <p:spPr>
          <a:xfrm>
            <a:off x="6070302" y="3231982"/>
            <a:ext cx="1965100" cy="1752600"/>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Head with gears with solid fill">
            <a:extLst>
              <a:ext uri="{FF2B5EF4-FFF2-40B4-BE49-F238E27FC236}">
                <a16:creationId xmlns:a16="http://schemas.microsoft.com/office/drawing/2014/main" id="{C62BC587-6054-42E1-9074-17E3CBA884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1450" y="3366929"/>
            <a:ext cx="914400" cy="914400"/>
          </a:xfrm>
          <a:prstGeom prst="rect">
            <a:avLst/>
          </a:prstGeom>
        </p:spPr>
      </p:pic>
      <p:sp>
        <p:nvSpPr>
          <p:cNvPr id="6" name="TextBox 5">
            <a:extLst>
              <a:ext uri="{FF2B5EF4-FFF2-40B4-BE49-F238E27FC236}">
                <a16:creationId xmlns:a16="http://schemas.microsoft.com/office/drawing/2014/main" id="{E1AB5D46-172A-431F-B012-458046494206}"/>
              </a:ext>
            </a:extLst>
          </p:cNvPr>
          <p:cNvSpPr txBox="1"/>
          <p:nvPr/>
        </p:nvSpPr>
        <p:spPr>
          <a:xfrm>
            <a:off x="6646948" y="4281329"/>
            <a:ext cx="787203" cy="550279"/>
          </a:xfrm>
          <a:prstGeom prst="rect">
            <a:avLst/>
          </a:prstGeom>
          <a:noFill/>
        </p:spPr>
        <p:txBody>
          <a:bodyPr wrap="none" rtlCol="0">
            <a:spAutoFit/>
          </a:bodyPr>
          <a:lstStyle/>
          <a:p>
            <a:r>
              <a:rPr lang="en-US" sz="3200">
                <a:latin typeface="+mn-lt"/>
              </a:rPr>
              <a:t>You</a:t>
            </a:r>
          </a:p>
        </p:txBody>
      </p:sp>
      <p:sp>
        <p:nvSpPr>
          <p:cNvPr id="7" name="Oval 6">
            <a:extLst>
              <a:ext uri="{FF2B5EF4-FFF2-40B4-BE49-F238E27FC236}">
                <a16:creationId xmlns:a16="http://schemas.microsoft.com/office/drawing/2014/main" id="{6C15266A-B4B5-47BE-8032-7AE19A613C5D}"/>
              </a:ext>
            </a:extLst>
          </p:cNvPr>
          <p:cNvSpPr/>
          <p:nvPr/>
        </p:nvSpPr>
        <p:spPr>
          <a:xfrm>
            <a:off x="3139362" y="3591706"/>
            <a:ext cx="1981200" cy="1066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Teaching</a:t>
            </a:r>
            <a:r>
              <a:rPr lang="en-US">
                <a:solidFill>
                  <a:schemeClr val="tx1"/>
                </a:solidFill>
              </a:rPr>
              <a:t> </a:t>
            </a:r>
            <a:r>
              <a:rPr lang="en-US" sz="2000">
                <a:solidFill>
                  <a:schemeClr val="tx1"/>
                </a:solidFill>
              </a:rPr>
              <a:t>Knowledge</a:t>
            </a:r>
          </a:p>
        </p:txBody>
      </p:sp>
      <p:sp>
        <p:nvSpPr>
          <p:cNvPr id="8" name="Oval 7">
            <a:extLst>
              <a:ext uri="{FF2B5EF4-FFF2-40B4-BE49-F238E27FC236}">
                <a16:creationId xmlns:a16="http://schemas.microsoft.com/office/drawing/2014/main" id="{DE0E1674-9704-432D-A6E5-8EBB23163D6A}"/>
              </a:ext>
            </a:extLst>
          </p:cNvPr>
          <p:cNvSpPr/>
          <p:nvPr/>
        </p:nvSpPr>
        <p:spPr>
          <a:xfrm>
            <a:off x="2894675" y="2208038"/>
            <a:ext cx="1600200" cy="88485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TEP/UO Online</a:t>
            </a:r>
          </a:p>
        </p:txBody>
      </p:sp>
      <p:sp>
        <p:nvSpPr>
          <p:cNvPr id="9" name="Oval 8">
            <a:extLst>
              <a:ext uri="{FF2B5EF4-FFF2-40B4-BE49-F238E27FC236}">
                <a16:creationId xmlns:a16="http://schemas.microsoft.com/office/drawing/2014/main" id="{86B70236-63B7-4D8C-9A85-272E2D7E8112}"/>
              </a:ext>
            </a:extLst>
          </p:cNvPr>
          <p:cNvSpPr/>
          <p:nvPr/>
        </p:nvSpPr>
        <p:spPr>
          <a:xfrm>
            <a:off x="424842" y="4466377"/>
            <a:ext cx="1749510" cy="88485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Podcasts,</a:t>
            </a:r>
          </a:p>
          <a:p>
            <a:pPr algn="ctr"/>
            <a:r>
              <a:rPr lang="en-US" sz="2000"/>
              <a:t>Journals</a:t>
            </a:r>
          </a:p>
        </p:txBody>
      </p:sp>
      <p:sp>
        <p:nvSpPr>
          <p:cNvPr id="10" name="Oval 9">
            <a:extLst>
              <a:ext uri="{FF2B5EF4-FFF2-40B4-BE49-F238E27FC236}">
                <a16:creationId xmlns:a16="http://schemas.microsoft.com/office/drawing/2014/main" id="{3DD05A46-5432-4565-9A99-F8BA7E335E67}"/>
              </a:ext>
            </a:extLst>
          </p:cNvPr>
          <p:cNvSpPr/>
          <p:nvPr/>
        </p:nvSpPr>
        <p:spPr>
          <a:xfrm>
            <a:off x="454289" y="2973737"/>
            <a:ext cx="1981200" cy="123630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Science Teaching Journal Club</a:t>
            </a:r>
          </a:p>
        </p:txBody>
      </p:sp>
      <p:sp>
        <p:nvSpPr>
          <p:cNvPr id="11" name="Oval 10">
            <a:extLst>
              <a:ext uri="{FF2B5EF4-FFF2-40B4-BE49-F238E27FC236}">
                <a16:creationId xmlns:a16="http://schemas.microsoft.com/office/drawing/2014/main" id="{CDB52D12-7134-4CB1-B25C-A428537E7E65}"/>
              </a:ext>
            </a:extLst>
          </p:cNvPr>
          <p:cNvSpPr/>
          <p:nvPr/>
        </p:nvSpPr>
        <p:spPr>
          <a:xfrm>
            <a:off x="7734791" y="4929499"/>
            <a:ext cx="1600200" cy="772311"/>
          </a:xfrm>
          <a:prstGeom prst="ellipse">
            <a:avLst/>
          </a:prstGeom>
          <a:solidFill>
            <a:schemeClr val="accent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a:solidFill>
                  <a:schemeClr val="tx1"/>
                </a:solidFill>
              </a:rPr>
              <a:t>Safety</a:t>
            </a:r>
          </a:p>
        </p:txBody>
      </p:sp>
      <p:sp>
        <p:nvSpPr>
          <p:cNvPr id="12" name="Oval 11">
            <a:extLst>
              <a:ext uri="{FF2B5EF4-FFF2-40B4-BE49-F238E27FC236}">
                <a16:creationId xmlns:a16="http://schemas.microsoft.com/office/drawing/2014/main" id="{16A4532B-03D3-4BB6-A40C-CC91A3EC77A2}"/>
              </a:ext>
            </a:extLst>
          </p:cNvPr>
          <p:cNvSpPr/>
          <p:nvPr/>
        </p:nvSpPr>
        <p:spPr>
          <a:xfrm>
            <a:off x="8162991" y="2741678"/>
            <a:ext cx="2177252" cy="938252"/>
          </a:xfrm>
          <a:prstGeom prst="ellipse">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a:solidFill>
                  <a:schemeClr val="tx1"/>
                </a:solidFill>
              </a:rPr>
              <a:t>Content/</a:t>
            </a:r>
          </a:p>
          <a:p>
            <a:pPr algn="ctr"/>
            <a:r>
              <a:rPr lang="en-US" sz="2000">
                <a:solidFill>
                  <a:schemeClr val="tx1"/>
                </a:solidFill>
              </a:rPr>
              <a:t>class specific</a:t>
            </a:r>
          </a:p>
        </p:txBody>
      </p:sp>
      <p:sp>
        <p:nvSpPr>
          <p:cNvPr id="13" name="Oval 12">
            <a:extLst>
              <a:ext uri="{FF2B5EF4-FFF2-40B4-BE49-F238E27FC236}">
                <a16:creationId xmlns:a16="http://schemas.microsoft.com/office/drawing/2014/main" id="{82F0A114-E499-48C6-A526-C47825F3E364}"/>
              </a:ext>
            </a:extLst>
          </p:cNvPr>
          <p:cNvSpPr/>
          <p:nvPr/>
        </p:nvSpPr>
        <p:spPr>
          <a:xfrm>
            <a:off x="3917784" y="5083003"/>
            <a:ext cx="2133600" cy="9382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Student assistance</a:t>
            </a:r>
          </a:p>
        </p:txBody>
      </p:sp>
      <p:sp>
        <p:nvSpPr>
          <p:cNvPr id="14" name="Oval 13">
            <a:extLst>
              <a:ext uri="{FF2B5EF4-FFF2-40B4-BE49-F238E27FC236}">
                <a16:creationId xmlns:a16="http://schemas.microsoft.com/office/drawing/2014/main" id="{8DA213F7-DC70-406B-ABCE-1A0608F2C786}"/>
              </a:ext>
            </a:extLst>
          </p:cNvPr>
          <p:cNvSpPr/>
          <p:nvPr/>
        </p:nvSpPr>
        <p:spPr>
          <a:xfrm>
            <a:off x="542153" y="1956127"/>
            <a:ext cx="1981200" cy="88485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Workshops</a:t>
            </a:r>
          </a:p>
        </p:txBody>
      </p:sp>
      <p:sp>
        <p:nvSpPr>
          <p:cNvPr id="15" name="Oval 14">
            <a:extLst>
              <a:ext uri="{FF2B5EF4-FFF2-40B4-BE49-F238E27FC236}">
                <a16:creationId xmlns:a16="http://schemas.microsoft.com/office/drawing/2014/main" id="{BEF82FE0-59E6-4A6D-B51B-A68E88AC9B7F}"/>
              </a:ext>
            </a:extLst>
          </p:cNvPr>
          <p:cNvSpPr/>
          <p:nvPr/>
        </p:nvSpPr>
        <p:spPr>
          <a:xfrm>
            <a:off x="1024882" y="917856"/>
            <a:ext cx="2281751" cy="88485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Consultations</a:t>
            </a:r>
          </a:p>
        </p:txBody>
      </p:sp>
      <p:cxnSp>
        <p:nvCxnSpPr>
          <p:cNvPr id="17" name="Straight Connector 16">
            <a:extLst>
              <a:ext uri="{FF2B5EF4-FFF2-40B4-BE49-F238E27FC236}">
                <a16:creationId xmlns:a16="http://schemas.microsoft.com/office/drawing/2014/main" id="{91871999-90CF-4467-8C8C-37BD11D8D587}"/>
              </a:ext>
            </a:extLst>
          </p:cNvPr>
          <p:cNvCxnSpPr>
            <a:stCxn id="8" idx="1"/>
            <a:endCxn id="8" idx="1"/>
          </p:cNvCxnSpPr>
          <p:nvPr/>
        </p:nvCxnSpPr>
        <p:spPr>
          <a:xfrm>
            <a:off x="3129019" y="2337621"/>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CC62DD-999C-4808-B30A-67CE470F7461}"/>
              </a:ext>
            </a:extLst>
          </p:cNvPr>
          <p:cNvCxnSpPr>
            <a:cxnSpLocks/>
            <a:stCxn id="10" idx="6"/>
            <a:endCxn id="8" idx="3"/>
          </p:cNvCxnSpPr>
          <p:nvPr/>
        </p:nvCxnSpPr>
        <p:spPr>
          <a:xfrm flipV="1">
            <a:off x="2435489" y="2963306"/>
            <a:ext cx="693530" cy="62858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EDA70B67-5632-4C66-A03F-A14F7E6947B7}"/>
              </a:ext>
            </a:extLst>
          </p:cNvPr>
          <p:cNvCxnSpPr>
            <a:cxnSpLocks/>
            <a:stCxn id="8" idx="1"/>
            <a:endCxn id="15" idx="5"/>
          </p:cNvCxnSpPr>
          <p:nvPr/>
        </p:nvCxnSpPr>
        <p:spPr>
          <a:xfrm flipH="1" flipV="1">
            <a:off x="2972478" y="1673124"/>
            <a:ext cx="156541" cy="664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C30AC7-A639-4140-AC2C-F86D0158C810}"/>
              </a:ext>
            </a:extLst>
          </p:cNvPr>
          <p:cNvCxnSpPr>
            <a:cxnSpLocks/>
            <a:stCxn id="3" idx="2"/>
          </p:cNvCxnSpPr>
          <p:nvPr/>
        </p:nvCxnSpPr>
        <p:spPr>
          <a:xfrm flipH="1">
            <a:off x="5155312" y="4108282"/>
            <a:ext cx="914990" cy="6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2F9C28-56B9-408C-A4BA-4C81B496DB83}"/>
              </a:ext>
            </a:extLst>
          </p:cNvPr>
          <p:cNvCxnSpPr>
            <a:cxnSpLocks/>
            <a:stCxn id="8" idx="2"/>
            <a:endCxn id="14" idx="6"/>
          </p:cNvCxnSpPr>
          <p:nvPr/>
        </p:nvCxnSpPr>
        <p:spPr>
          <a:xfrm flipH="1" flipV="1">
            <a:off x="2523353" y="2398553"/>
            <a:ext cx="371322" cy="2519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21E5BBD-4493-4B26-A72B-BBBD61D0E35B}"/>
              </a:ext>
            </a:extLst>
          </p:cNvPr>
          <p:cNvCxnSpPr>
            <a:cxnSpLocks/>
            <a:stCxn id="7" idx="0"/>
            <a:endCxn id="8" idx="4"/>
          </p:cNvCxnSpPr>
          <p:nvPr/>
        </p:nvCxnSpPr>
        <p:spPr>
          <a:xfrm flipH="1" flipV="1">
            <a:off x="3694775" y="3092889"/>
            <a:ext cx="435187" cy="498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A5C8F2-C10E-4CAF-99E8-DC617D768405}"/>
              </a:ext>
            </a:extLst>
          </p:cNvPr>
          <p:cNvCxnSpPr>
            <a:cxnSpLocks/>
            <a:stCxn id="7" idx="3"/>
            <a:endCxn id="9" idx="7"/>
          </p:cNvCxnSpPr>
          <p:nvPr/>
        </p:nvCxnSpPr>
        <p:spPr>
          <a:xfrm flipH="1">
            <a:off x="1918142" y="4502277"/>
            <a:ext cx="1511360" cy="936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A3114D90-BA4F-4222-A318-1AE70E2955B7}"/>
              </a:ext>
            </a:extLst>
          </p:cNvPr>
          <p:cNvSpPr/>
          <p:nvPr/>
        </p:nvSpPr>
        <p:spPr>
          <a:xfrm>
            <a:off x="8080854" y="6362230"/>
            <a:ext cx="1965101" cy="9990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UO Police (911)</a:t>
            </a:r>
          </a:p>
        </p:txBody>
      </p:sp>
      <p:sp>
        <p:nvSpPr>
          <p:cNvPr id="41" name="Oval 40">
            <a:extLst>
              <a:ext uri="{FF2B5EF4-FFF2-40B4-BE49-F238E27FC236}">
                <a16:creationId xmlns:a16="http://schemas.microsoft.com/office/drawing/2014/main" id="{7737429D-836E-40BE-96E6-67AD7CFA6B12}"/>
              </a:ext>
            </a:extLst>
          </p:cNvPr>
          <p:cNvSpPr/>
          <p:nvPr/>
        </p:nvSpPr>
        <p:spPr>
          <a:xfrm>
            <a:off x="1574949" y="5218511"/>
            <a:ext cx="1600201" cy="884851"/>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TAEC</a:t>
            </a:r>
          </a:p>
        </p:txBody>
      </p:sp>
      <p:cxnSp>
        <p:nvCxnSpPr>
          <p:cNvPr id="43" name="Straight Connector 42">
            <a:extLst>
              <a:ext uri="{FF2B5EF4-FFF2-40B4-BE49-F238E27FC236}">
                <a16:creationId xmlns:a16="http://schemas.microsoft.com/office/drawing/2014/main" id="{976E6E56-3ADA-42F3-8A40-15711E162D05}"/>
              </a:ext>
            </a:extLst>
          </p:cNvPr>
          <p:cNvCxnSpPr>
            <a:cxnSpLocks/>
            <a:stCxn id="12" idx="2"/>
            <a:endCxn id="3" idx="7"/>
          </p:cNvCxnSpPr>
          <p:nvPr/>
        </p:nvCxnSpPr>
        <p:spPr>
          <a:xfrm flipH="1">
            <a:off x="7747620" y="3210804"/>
            <a:ext cx="415371" cy="277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A97DE01-F3CD-4A79-AF20-EE65F68BA7D9}"/>
              </a:ext>
            </a:extLst>
          </p:cNvPr>
          <p:cNvCxnSpPr>
            <a:cxnSpLocks/>
            <a:stCxn id="3" idx="5"/>
            <a:endCxn id="11" idx="1"/>
          </p:cNvCxnSpPr>
          <p:nvPr/>
        </p:nvCxnSpPr>
        <p:spPr>
          <a:xfrm>
            <a:off x="7747620" y="4727920"/>
            <a:ext cx="221515" cy="314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80C8CB3-489F-4D4F-A727-6F5B6CE1D22E}"/>
              </a:ext>
            </a:extLst>
          </p:cNvPr>
          <p:cNvCxnSpPr>
            <a:cxnSpLocks/>
            <a:endCxn id="40" idx="0"/>
          </p:cNvCxnSpPr>
          <p:nvPr/>
        </p:nvCxnSpPr>
        <p:spPr>
          <a:xfrm>
            <a:off x="8534891" y="5665051"/>
            <a:ext cx="528514" cy="697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AD490598-06FC-45C4-A52E-16A735C875FA}"/>
              </a:ext>
            </a:extLst>
          </p:cNvPr>
          <p:cNvSpPr/>
          <p:nvPr/>
        </p:nvSpPr>
        <p:spPr>
          <a:xfrm>
            <a:off x="3175150" y="6335295"/>
            <a:ext cx="1600201" cy="884851"/>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AEC</a:t>
            </a:r>
          </a:p>
        </p:txBody>
      </p:sp>
      <p:sp>
        <p:nvSpPr>
          <p:cNvPr id="70" name="Oval 69">
            <a:extLst>
              <a:ext uri="{FF2B5EF4-FFF2-40B4-BE49-F238E27FC236}">
                <a16:creationId xmlns:a16="http://schemas.microsoft.com/office/drawing/2014/main" id="{5045A4C6-D2B2-4D28-A5B2-401DD8216C68}"/>
              </a:ext>
            </a:extLst>
          </p:cNvPr>
          <p:cNvSpPr/>
          <p:nvPr/>
        </p:nvSpPr>
        <p:spPr>
          <a:xfrm>
            <a:off x="5445552" y="6398399"/>
            <a:ext cx="1965101" cy="884851"/>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Counseling Center</a:t>
            </a:r>
          </a:p>
        </p:txBody>
      </p:sp>
      <p:cxnSp>
        <p:nvCxnSpPr>
          <p:cNvPr id="72" name="Straight Connector 71">
            <a:extLst>
              <a:ext uri="{FF2B5EF4-FFF2-40B4-BE49-F238E27FC236}">
                <a16:creationId xmlns:a16="http://schemas.microsoft.com/office/drawing/2014/main" id="{83ACA80D-7D6D-4F47-A94C-EF8917E45F6A}"/>
              </a:ext>
            </a:extLst>
          </p:cNvPr>
          <p:cNvCxnSpPr>
            <a:stCxn id="13" idx="2"/>
            <a:endCxn id="41" idx="6"/>
          </p:cNvCxnSpPr>
          <p:nvPr/>
        </p:nvCxnSpPr>
        <p:spPr>
          <a:xfrm flipH="1">
            <a:off x="3175150" y="5552129"/>
            <a:ext cx="742634" cy="108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0918CC8-4D5D-4156-A812-93C5B9A9234E}"/>
              </a:ext>
            </a:extLst>
          </p:cNvPr>
          <p:cNvCxnSpPr>
            <a:cxnSpLocks/>
            <a:stCxn id="13" idx="3"/>
            <a:endCxn id="69" idx="0"/>
          </p:cNvCxnSpPr>
          <p:nvPr/>
        </p:nvCxnSpPr>
        <p:spPr>
          <a:xfrm flipH="1">
            <a:off x="3975251" y="5883851"/>
            <a:ext cx="254991" cy="4514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3026E90-DC02-4F86-B059-8D093B5D5482}"/>
              </a:ext>
            </a:extLst>
          </p:cNvPr>
          <p:cNvCxnSpPr>
            <a:cxnSpLocks/>
            <a:stCxn id="13" idx="5"/>
            <a:endCxn id="70" idx="0"/>
          </p:cNvCxnSpPr>
          <p:nvPr/>
        </p:nvCxnSpPr>
        <p:spPr>
          <a:xfrm>
            <a:off x="5738926" y="5883851"/>
            <a:ext cx="689177" cy="5145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ED63881-70A0-4E12-9EB1-25F77CB700C2}"/>
              </a:ext>
            </a:extLst>
          </p:cNvPr>
          <p:cNvCxnSpPr>
            <a:cxnSpLocks/>
            <a:endCxn id="13" idx="7"/>
          </p:cNvCxnSpPr>
          <p:nvPr/>
        </p:nvCxnSpPr>
        <p:spPr>
          <a:xfrm flipH="1">
            <a:off x="5738926" y="4798773"/>
            <a:ext cx="726611" cy="4216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F8ED02C3-690E-4617-A07D-09912403E457}"/>
              </a:ext>
            </a:extLst>
          </p:cNvPr>
          <p:cNvSpPr/>
          <p:nvPr/>
        </p:nvSpPr>
        <p:spPr>
          <a:xfrm>
            <a:off x="8795801" y="1404261"/>
            <a:ext cx="1916196" cy="88485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Lead instructor</a:t>
            </a:r>
          </a:p>
        </p:txBody>
      </p:sp>
      <p:sp>
        <p:nvSpPr>
          <p:cNvPr id="80" name="Oval 79">
            <a:extLst>
              <a:ext uri="{FF2B5EF4-FFF2-40B4-BE49-F238E27FC236}">
                <a16:creationId xmlns:a16="http://schemas.microsoft.com/office/drawing/2014/main" id="{7AF6D2E4-6C44-4B7E-AD44-31751698976C}"/>
              </a:ext>
            </a:extLst>
          </p:cNvPr>
          <p:cNvSpPr/>
          <p:nvPr/>
        </p:nvSpPr>
        <p:spPr>
          <a:xfrm>
            <a:off x="11596687" y="2375803"/>
            <a:ext cx="1600200" cy="77231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GEs on team</a:t>
            </a:r>
          </a:p>
        </p:txBody>
      </p:sp>
      <p:sp>
        <p:nvSpPr>
          <p:cNvPr id="81" name="Oval 80">
            <a:extLst>
              <a:ext uri="{FF2B5EF4-FFF2-40B4-BE49-F238E27FC236}">
                <a16:creationId xmlns:a16="http://schemas.microsoft.com/office/drawing/2014/main" id="{D13D8D74-253F-4BA2-A0E4-D5BFF34DAB79}"/>
              </a:ext>
            </a:extLst>
          </p:cNvPr>
          <p:cNvSpPr/>
          <p:nvPr/>
        </p:nvSpPr>
        <p:spPr>
          <a:xfrm>
            <a:off x="9321492" y="3907224"/>
            <a:ext cx="1600200" cy="772311"/>
          </a:xfrm>
          <a:prstGeom prst="ellipse">
            <a:avLst/>
          </a:prstGeom>
          <a:solidFill>
            <a:srgbClr val="D26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Support staff</a:t>
            </a:r>
          </a:p>
        </p:txBody>
      </p:sp>
      <p:sp>
        <p:nvSpPr>
          <p:cNvPr id="82" name="Oval 81">
            <a:extLst>
              <a:ext uri="{FF2B5EF4-FFF2-40B4-BE49-F238E27FC236}">
                <a16:creationId xmlns:a16="http://schemas.microsoft.com/office/drawing/2014/main" id="{F7A50E23-89D8-467D-B07B-0A584127C940}"/>
              </a:ext>
            </a:extLst>
          </p:cNvPr>
          <p:cNvSpPr/>
          <p:nvPr/>
        </p:nvSpPr>
        <p:spPr>
          <a:xfrm>
            <a:off x="11286593" y="3370327"/>
            <a:ext cx="1600200" cy="77231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Peers</a:t>
            </a:r>
          </a:p>
        </p:txBody>
      </p:sp>
      <p:cxnSp>
        <p:nvCxnSpPr>
          <p:cNvPr id="85" name="Straight Connector 84">
            <a:extLst>
              <a:ext uri="{FF2B5EF4-FFF2-40B4-BE49-F238E27FC236}">
                <a16:creationId xmlns:a16="http://schemas.microsoft.com/office/drawing/2014/main" id="{E797930B-692A-47F6-987F-A568EFF0A18E}"/>
              </a:ext>
            </a:extLst>
          </p:cNvPr>
          <p:cNvCxnSpPr>
            <a:cxnSpLocks/>
            <a:stCxn id="79" idx="4"/>
            <a:endCxn id="12" idx="0"/>
          </p:cNvCxnSpPr>
          <p:nvPr/>
        </p:nvCxnSpPr>
        <p:spPr>
          <a:xfrm flipH="1">
            <a:off x="9251617" y="2289112"/>
            <a:ext cx="502282" cy="452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6A0DF29-DFED-4E10-979C-1C16DFA39CEA}"/>
              </a:ext>
            </a:extLst>
          </p:cNvPr>
          <p:cNvCxnSpPr>
            <a:cxnSpLocks/>
            <a:stCxn id="12" idx="6"/>
            <a:endCxn id="80" idx="2"/>
          </p:cNvCxnSpPr>
          <p:nvPr/>
        </p:nvCxnSpPr>
        <p:spPr>
          <a:xfrm flipV="1">
            <a:off x="10340243" y="2761959"/>
            <a:ext cx="1256444" cy="448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8EE41E7-400C-4610-B30D-A0BF47E28AAB}"/>
              </a:ext>
            </a:extLst>
          </p:cNvPr>
          <p:cNvCxnSpPr>
            <a:cxnSpLocks/>
            <a:stCxn id="12" idx="5"/>
            <a:endCxn id="82" idx="2"/>
          </p:cNvCxnSpPr>
          <p:nvPr/>
        </p:nvCxnSpPr>
        <p:spPr>
          <a:xfrm>
            <a:off x="10021392" y="3542526"/>
            <a:ext cx="1265201" cy="213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F9BD01F-F012-4339-AB60-FD7F6956F341}"/>
              </a:ext>
            </a:extLst>
          </p:cNvPr>
          <p:cNvCxnSpPr>
            <a:cxnSpLocks/>
            <a:stCxn id="12" idx="4"/>
            <a:endCxn id="81" idx="1"/>
          </p:cNvCxnSpPr>
          <p:nvPr/>
        </p:nvCxnSpPr>
        <p:spPr>
          <a:xfrm>
            <a:off x="9251617" y="3679930"/>
            <a:ext cx="304219" cy="340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585518B-1B72-4F6A-9EF5-88A8CA8B9051}"/>
              </a:ext>
            </a:extLst>
          </p:cNvPr>
          <p:cNvCxnSpPr>
            <a:cxnSpLocks/>
            <a:stCxn id="11" idx="7"/>
            <a:endCxn id="81" idx="3"/>
          </p:cNvCxnSpPr>
          <p:nvPr/>
        </p:nvCxnSpPr>
        <p:spPr>
          <a:xfrm flipV="1">
            <a:off x="9100647" y="4566433"/>
            <a:ext cx="455189" cy="476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E67EF3DA-F95B-4C4D-A0CC-670DEDACBD4A}"/>
              </a:ext>
            </a:extLst>
          </p:cNvPr>
          <p:cNvSpPr/>
          <p:nvPr/>
        </p:nvSpPr>
        <p:spPr>
          <a:xfrm>
            <a:off x="3858272" y="1293031"/>
            <a:ext cx="2281751" cy="88485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Class observations</a:t>
            </a:r>
          </a:p>
        </p:txBody>
      </p:sp>
      <p:cxnSp>
        <p:nvCxnSpPr>
          <p:cNvPr id="118" name="Straight Connector 117">
            <a:extLst>
              <a:ext uri="{FF2B5EF4-FFF2-40B4-BE49-F238E27FC236}">
                <a16:creationId xmlns:a16="http://schemas.microsoft.com/office/drawing/2014/main" id="{610DA918-3D81-4DBF-813E-ED8DCE4A6A22}"/>
              </a:ext>
            </a:extLst>
          </p:cNvPr>
          <p:cNvCxnSpPr>
            <a:cxnSpLocks/>
            <a:stCxn id="116" idx="2"/>
            <a:endCxn id="8" idx="7"/>
          </p:cNvCxnSpPr>
          <p:nvPr/>
        </p:nvCxnSpPr>
        <p:spPr>
          <a:xfrm>
            <a:off x="3858272" y="1735457"/>
            <a:ext cx="402259" cy="602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9AAD080-B20B-4639-ACDB-F6ACE1966EBA}"/>
              </a:ext>
            </a:extLst>
          </p:cNvPr>
          <p:cNvCxnSpPr>
            <a:cxnSpLocks/>
            <a:stCxn id="9" idx="1"/>
            <a:endCxn id="10" idx="4"/>
          </p:cNvCxnSpPr>
          <p:nvPr/>
        </p:nvCxnSpPr>
        <p:spPr>
          <a:xfrm flipV="1">
            <a:off x="681052" y="4210039"/>
            <a:ext cx="763837" cy="38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Oval 120">
            <a:extLst>
              <a:ext uri="{FF2B5EF4-FFF2-40B4-BE49-F238E27FC236}">
                <a16:creationId xmlns:a16="http://schemas.microsoft.com/office/drawing/2014/main" id="{67EA642D-99C7-4199-BBF6-41DDCDFDBEE0}"/>
              </a:ext>
            </a:extLst>
          </p:cNvPr>
          <p:cNvSpPr/>
          <p:nvPr/>
        </p:nvSpPr>
        <p:spPr>
          <a:xfrm>
            <a:off x="10155473" y="5208078"/>
            <a:ext cx="1965101" cy="99900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Safety and Risk Services</a:t>
            </a:r>
          </a:p>
        </p:txBody>
      </p:sp>
      <p:cxnSp>
        <p:nvCxnSpPr>
          <p:cNvPr id="123" name="Straight Connector 122">
            <a:extLst>
              <a:ext uri="{FF2B5EF4-FFF2-40B4-BE49-F238E27FC236}">
                <a16:creationId xmlns:a16="http://schemas.microsoft.com/office/drawing/2014/main" id="{262F31B1-45DD-45C4-B3BE-5F65F1042822}"/>
              </a:ext>
            </a:extLst>
          </p:cNvPr>
          <p:cNvCxnSpPr>
            <a:stCxn id="11" idx="6"/>
            <a:endCxn id="121" idx="2"/>
          </p:cNvCxnSpPr>
          <p:nvPr/>
        </p:nvCxnSpPr>
        <p:spPr>
          <a:xfrm>
            <a:off x="9334991" y="5315655"/>
            <a:ext cx="820482" cy="391927"/>
          </a:xfrm>
          <a:prstGeom prst="line">
            <a:avLst/>
          </a:prstGeom>
        </p:spPr>
        <p:style>
          <a:lnRef idx="1">
            <a:schemeClr val="accent1"/>
          </a:lnRef>
          <a:fillRef idx="0">
            <a:schemeClr val="accent1"/>
          </a:fillRef>
          <a:effectRef idx="0">
            <a:schemeClr val="accent1"/>
          </a:effectRef>
          <a:fontRef idx="minor">
            <a:schemeClr val="tx1"/>
          </a:fontRef>
        </p:style>
      </p:cxnSp>
      <p:sp>
        <p:nvSpPr>
          <p:cNvPr id="139" name="Oval 138">
            <a:extLst>
              <a:ext uri="{FF2B5EF4-FFF2-40B4-BE49-F238E27FC236}">
                <a16:creationId xmlns:a16="http://schemas.microsoft.com/office/drawing/2014/main" id="{733A8C8F-96E6-4D8E-AD5D-756BA623FB3A}"/>
              </a:ext>
            </a:extLst>
          </p:cNvPr>
          <p:cNvSpPr/>
          <p:nvPr/>
        </p:nvSpPr>
        <p:spPr>
          <a:xfrm>
            <a:off x="11094850" y="1386643"/>
            <a:ext cx="1600200" cy="77231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Head TA</a:t>
            </a:r>
          </a:p>
        </p:txBody>
      </p:sp>
      <p:cxnSp>
        <p:nvCxnSpPr>
          <p:cNvPr id="141" name="Straight Connector 140">
            <a:extLst>
              <a:ext uri="{FF2B5EF4-FFF2-40B4-BE49-F238E27FC236}">
                <a16:creationId xmlns:a16="http://schemas.microsoft.com/office/drawing/2014/main" id="{381F344B-E27A-499F-A92D-F51DBEB87451}"/>
              </a:ext>
            </a:extLst>
          </p:cNvPr>
          <p:cNvCxnSpPr>
            <a:cxnSpLocks/>
            <a:stCxn id="139" idx="3"/>
            <a:endCxn id="12" idx="7"/>
          </p:cNvCxnSpPr>
          <p:nvPr/>
        </p:nvCxnSpPr>
        <p:spPr>
          <a:xfrm flipH="1">
            <a:off x="10021392" y="2045852"/>
            <a:ext cx="1307802" cy="8332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Rounded Corners 147">
            <a:extLst>
              <a:ext uri="{FF2B5EF4-FFF2-40B4-BE49-F238E27FC236}">
                <a16:creationId xmlns:a16="http://schemas.microsoft.com/office/drawing/2014/main" id="{12A60CE6-7522-433B-B2A9-B8A1295E9CCF}"/>
              </a:ext>
            </a:extLst>
          </p:cNvPr>
          <p:cNvSpPr/>
          <p:nvPr/>
        </p:nvSpPr>
        <p:spPr>
          <a:xfrm>
            <a:off x="3432414" y="176631"/>
            <a:ext cx="8992079" cy="9099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04" name="Oval 203">
            <a:extLst>
              <a:ext uri="{FF2B5EF4-FFF2-40B4-BE49-F238E27FC236}">
                <a16:creationId xmlns:a16="http://schemas.microsoft.com/office/drawing/2014/main" id="{1D8BEAA3-F926-4026-B475-48008F40DE26}"/>
              </a:ext>
            </a:extLst>
          </p:cNvPr>
          <p:cNvSpPr/>
          <p:nvPr/>
        </p:nvSpPr>
        <p:spPr>
          <a:xfrm>
            <a:off x="4876564" y="2378978"/>
            <a:ext cx="1749510" cy="88485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Courses</a:t>
            </a:r>
          </a:p>
        </p:txBody>
      </p:sp>
      <p:cxnSp>
        <p:nvCxnSpPr>
          <p:cNvPr id="220" name="Straight Connector 219">
            <a:extLst>
              <a:ext uri="{FF2B5EF4-FFF2-40B4-BE49-F238E27FC236}">
                <a16:creationId xmlns:a16="http://schemas.microsoft.com/office/drawing/2014/main" id="{7472C869-200B-415B-B8E6-F81428A14A7E}"/>
              </a:ext>
            </a:extLst>
          </p:cNvPr>
          <p:cNvCxnSpPr>
            <a:stCxn id="204" idx="3"/>
            <a:endCxn id="7" idx="7"/>
          </p:cNvCxnSpPr>
          <p:nvPr/>
        </p:nvCxnSpPr>
        <p:spPr>
          <a:xfrm flipH="1">
            <a:off x="4830422" y="3134246"/>
            <a:ext cx="302352" cy="613689"/>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C5FA9C-4F67-C51E-D052-27BB4ABA1170}"/>
              </a:ext>
            </a:extLst>
          </p:cNvPr>
          <p:cNvSpPr>
            <a:spLocks noGrp="1"/>
          </p:cNvSpPr>
          <p:nvPr>
            <p:ph type="title"/>
          </p:nvPr>
        </p:nvSpPr>
        <p:spPr>
          <a:xfrm>
            <a:off x="1658078" y="15572"/>
            <a:ext cx="12095798" cy="990599"/>
          </a:xfrm>
        </p:spPr>
        <p:txBody>
          <a:bodyPr/>
          <a:lstStyle/>
          <a:p>
            <a:r>
              <a:rPr lang="en-US" sz="4400">
                <a:solidFill>
                  <a:schemeClr val="bg1"/>
                </a:solidFill>
              </a:rPr>
              <a:t>Teaching : You are not alone!</a:t>
            </a:r>
          </a:p>
        </p:txBody>
      </p:sp>
    </p:spTree>
    <p:extLst>
      <p:ext uri="{BB962C8B-B14F-4D97-AF65-F5344CB8AC3E}">
        <p14:creationId xmlns:p14="http://schemas.microsoft.com/office/powerpoint/2010/main" val="30644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7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7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40" grpId="0" animBg="1"/>
      <p:bldP spid="41" grpId="0" animBg="1"/>
      <p:bldP spid="69" grpId="0" animBg="1"/>
      <p:bldP spid="70" grpId="0" animBg="1"/>
      <p:bldP spid="79" grpId="0" animBg="1"/>
      <p:bldP spid="80" grpId="0" animBg="1"/>
      <p:bldP spid="81" grpId="0" animBg="1"/>
      <p:bldP spid="82" grpId="0" animBg="1"/>
      <p:bldP spid="116" grpId="0" animBg="1"/>
      <p:bldP spid="121" grpId="0" animBg="1"/>
      <p:bldP spid="139" grpId="0" animBg="1"/>
      <p:bldP spid="20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35804" y="1"/>
            <a:ext cx="3599709" cy="7559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9093881" y="2217737"/>
            <a:ext cx="1676400" cy="3124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267" y="0"/>
            <a:ext cx="7287220" cy="990599"/>
          </a:xfrm>
        </p:spPr>
        <p:txBody>
          <a:bodyPr>
            <a:normAutofit/>
          </a:bodyPr>
          <a:lstStyle/>
          <a:p>
            <a:pPr algn="l">
              <a:lnSpc>
                <a:spcPct val="90000"/>
              </a:lnSpc>
            </a:pPr>
            <a:r>
              <a:rPr lang="en-US" sz="4800">
                <a:solidFill>
                  <a:srgbClr val="4E81BD"/>
                </a:solidFill>
              </a:rPr>
              <a:t>On the Shoulders of Giants</a:t>
            </a:r>
          </a:p>
        </p:txBody>
      </p:sp>
      <p:graphicFrame>
        <p:nvGraphicFramePr>
          <p:cNvPr id="4" name="Diagram 3"/>
          <p:cNvGraphicFramePr/>
          <p:nvPr>
            <p:extLst>
              <p:ext uri="{D42A27DB-BD31-4B8C-83A1-F6EECF244321}">
                <p14:modId xmlns:p14="http://schemas.microsoft.com/office/powerpoint/2010/main" val="3512957642"/>
              </p:ext>
            </p:extLst>
          </p:nvPr>
        </p:nvGraphicFramePr>
        <p:xfrm>
          <a:off x="959321" y="1093628"/>
          <a:ext cx="7485881"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People climbing on shoulders">
            <a:extLst>
              <a:ext uri="{FF2B5EF4-FFF2-40B4-BE49-F238E27FC236}">
                <a16:creationId xmlns:a16="http://schemas.microsoft.com/office/drawing/2014/main" id="{EF81978C-9F44-2716-5BCE-EC52978BAC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9671307" y="2636837"/>
            <a:ext cx="521547" cy="2133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C628D38-DEE6-4DE7-2540-B6EDA6B0E11D}"/>
              </a:ext>
            </a:extLst>
          </p:cNvPr>
          <p:cNvSpPr/>
          <p:nvPr/>
        </p:nvSpPr>
        <p:spPr>
          <a:xfrm>
            <a:off x="11520487" y="7132637"/>
            <a:ext cx="1995295" cy="435760"/>
          </a:xfrm>
          <a:prstGeom prst="rect">
            <a:avLst/>
          </a:prstGeom>
        </p:spPr>
        <p:txBody>
          <a:bodyPr wrap="square">
            <a:spAutoFit/>
          </a:bodyPr>
          <a:lstStyle/>
          <a:p>
            <a:pPr algn="r"/>
            <a:r>
              <a:rPr lang="en-US" sz="1200">
                <a:solidFill>
                  <a:schemeClr val="bg1"/>
                </a:solidFill>
                <a:hlinkClick r:id="rId8">
                  <a:extLst>
                    <a:ext uri="{A12FA001-AC4F-418D-AE19-62706E023703}">
                      <ahyp:hlinkClr xmlns:ahyp="http://schemas.microsoft.com/office/drawing/2018/hyperlinkcolor" val="tx"/>
                    </a:ext>
                  </a:extLst>
                </a:hlinkClick>
              </a:rPr>
              <a:t>Image courtesy TimeBank Mahoning Watershed</a:t>
            </a:r>
            <a:endParaRPr lang="en-US" sz="1200">
              <a:solidFill>
                <a:schemeClr val="bg1"/>
              </a:solidFill>
            </a:endParaRPr>
          </a:p>
        </p:txBody>
      </p:sp>
    </p:spTree>
    <p:extLst>
      <p:ext uri="{BB962C8B-B14F-4D97-AF65-F5344CB8AC3E}">
        <p14:creationId xmlns:p14="http://schemas.microsoft.com/office/powerpoint/2010/main" val="78463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3092D9-655C-141A-1688-29F738E76F3B}"/>
              </a:ext>
            </a:extLst>
          </p:cNvPr>
          <p:cNvSpPr>
            <a:spLocks noGrp="1"/>
          </p:cNvSpPr>
          <p:nvPr>
            <p:ph idx="1"/>
          </p:nvPr>
        </p:nvSpPr>
        <p:spPr>
          <a:xfrm>
            <a:off x="1115377" y="1997473"/>
            <a:ext cx="7814310" cy="4830364"/>
          </a:xfrm>
        </p:spPr>
        <p:txBody>
          <a:bodyPr/>
          <a:lstStyle/>
          <a:p>
            <a:pPr defTabSz="503975" fontAlgn="auto" hangingPunct="1">
              <a:lnSpc>
                <a:spcPct val="100000"/>
              </a:lnSpc>
              <a:spcBef>
                <a:spcPts val="3307"/>
              </a:spcBef>
              <a:spcAft>
                <a:spcPts val="0"/>
              </a:spcAft>
              <a:buClrTx/>
              <a:buSzTx/>
              <a:buFont typeface="Wingdings" panose="05000000000000000000" pitchFamily="2" charset="2"/>
              <a:buChar char="ü"/>
              <a:defRPr/>
            </a:pPr>
            <a:r>
              <a:rPr lang="en-US" sz="2646">
                <a:latin typeface="Calibri"/>
              </a:rPr>
              <a:t>Attend a TEP teaching </a:t>
            </a:r>
            <a:r>
              <a:rPr lang="en-US" sz="2646" b="1">
                <a:latin typeface="Calibri"/>
              </a:rPr>
              <a:t>workshop or consultation</a:t>
            </a:r>
            <a:br>
              <a:rPr lang="en-US" sz="2646" b="1">
                <a:latin typeface="Calibri"/>
              </a:rPr>
            </a:br>
            <a:r>
              <a:rPr lang="en-US" sz="2646" b="1">
                <a:latin typeface="Calibri"/>
              </a:rPr>
              <a:t>		</a:t>
            </a:r>
            <a:r>
              <a:rPr lang="en-US" sz="2646" b="1" err="1">
                <a:latin typeface="Calibri"/>
              </a:rPr>
              <a:t>teaching.uoregon.edu</a:t>
            </a:r>
            <a:endParaRPr lang="en-US" sz="2646" b="1">
              <a:latin typeface="Calibri"/>
            </a:endParaRPr>
          </a:p>
          <a:p>
            <a:pPr defTabSz="503975" fontAlgn="auto" hangingPunct="1">
              <a:lnSpc>
                <a:spcPct val="100000"/>
              </a:lnSpc>
              <a:spcBef>
                <a:spcPts val="3307"/>
              </a:spcBef>
              <a:spcAft>
                <a:spcPts val="0"/>
              </a:spcAft>
              <a:buClrTx/>
              <a:buSzTx/>
              <a:buFont typeface="Wingdings" panose="05000000000000000000" pitchFamily="2" charset="2"/>
              <a:buChar char="ü"/>
              <a:defRPr/>
            </a:pPr>
            <a:r>
              <a:rPr lang="en-US" sz="2646">
                <a:latin typeface="Calibri"/>
              </a:rPr>
              <a:t>Enroll in a </a:t>
            </a:r>
            <a:r>
              <a:rPr lang="en-US" sz="2646" b="1">
                <a:latin typeface="Calibri"/>
              </a:rPr>
              <a:t>course </a:t>
            </a:r>
            <a:r>
              <a:rPr lang="en-US" sz="2646">
                <a:latin typeface="Calibri"/>
              </a:rPr>
              <a:t>on university teaching </a:t>
            </a:r>
          </a:p>
          <a:p>
            <a:pPr defTabSz="503975" fontAlgn="auto" hangingPunct="1">
              <a:lnSpc>
                <a:spcPct val="100000"/>
              </a:lnSpc>
              <a:spcBef>
                <a:spcPts val="3307"/>
              </a:spcBef>
              <a:spcAft>
                <a:spcPts val="0"/>
              </a:spcAft>
              <a:buClrTx/>
              <a:buSzTx/>
              <a:buFont typeface="Wingdings" panose="05000000000000000000" pitchFamily="2" charset="2"/>
              <a:buChar char="ü"/>
              <a:defRPr/>
            </a:pPr>
            <a:r>
              <a:rPr lang="en-US" sz="2646">
                <a:latin typeface="Calibri"/>
              </a:rPr>
              <a:t>Join the TEP </a:t>
            </a:r>
            <a:r>
              <a:rPr lang="en-US" sz="2646" b="1">
                <a:latin typeface="Calibri"/>
              </a:rPr>
              <a:t>Graduate Teaching Initiative </a:t>
            </a:r>
            <a:r>
              <a:rPr lang="en-US" sz="2646">
                <a:latin typeface="Calibri"/>
              </a:rPr>
              <a:t>(GTI)</a:t>
            </a:r>
          </a:p>
          <a:p>
            <a:pPr defTabSz="503975" fontAlgn="auto" hangingPunct="1">
              <a:lnSpc>
                <a:spcPct val="100000"/>
              </a:lnSpc>
              <a:spcBef>
                <a:spcPts val="3307"/>
              </a:spcBef>
              <a:spcAft>
                <a:spcPts val="0"/>
              </a:spcAft>
              <a:buClrTx/>
              <a:buSzTx/>
              <a:buFont typeface="Wingdings" panose="05000000000000000000" pitchFamily="2" charset="2"/>
              <a:buChar char="ü"/>
              <a:defRPr/>
            </a:pPr>
            <a:r>
              <a:rPr lang="en-US" sz="2646">
                <a:latin typeface="+mn-lt"/>
              </a:rPr>
              <a:t>Participate in the </a:t>
            </a:r>
            <a:r>
              <a:rPr lang="en-US" sz="2646" b="1">
                <a:latin typeface="+mn-lt"/>
              </a:rPr>
              <a:t>Science Teaching Journal Club</a:t>
            </a:r>
            <a:endParaRPr lang="en-US">
              <a:latin typeface="+mn-lt"/>
              <a:cs typeface="Calibri"/>
            </a:endParaRPr>
          </a:p>
          <a:p>
            <a:pPr marL="902249" lvl="1" indent="-346480">
              <a:lnSpc>
                <a:spcPct val="90000"/>
              </a:lnSpc>
            </a:pPr>
            <a:r>
              <a:rPr lang="en-US" sz="2370">
                <a:latin typeface="+mn-lt"/>
              </a:rPr>
              <a:t>9:00 am Thursdays, Zoom ID 369 256 082</a:t>
            </a:r>
            <a:endParaRPr lang="en-US" sz="2646">
              <a:latin typeface="+mn-lt"/>
            </a:endParaRPr>
          </a:p>
          <a:p>
            <a:pPr defTabSz="503975" fontAlgn="auto" hangingPunct="1">
              <a:lnSpc>
                <a:spcPct val="100000"/>
              </a:lnSpc>
              <a:spcBef>
                <a:spcPts val="3307"/>
              </a:spcBef>
              <a:spcAft>
                <a:spcPts val="0"/>
              </a:spcAft>
              <a:buClrTx/>
              <a:buSzTx/>
              <a:buFont typeface="Wingdings" panose="05000000000000000000" pitchFamily="2" charset="2"/>
              <a:buChar char="ü"/>
              <a:defRPr/>
            </a:pPr>
            <a:r>
              <a:rPr lang="en-US" sz="2646">
                <a:latin typeface="Calibri"/>
              </a:rPr>
              <a:t>Aim for the </a:t>
            </a:r>
            <a:r>
              <a:rPr lang="en-US" sz="2646" b="1">
                <a:latin typeface="Calibri"/>
              </a:rPr>
              <a:t>Kimble First-Year Teaching Award</a:t>
            </a:r>
          </a:p>
        </p:txBody>
      </p:sp>
      <p:pic>
        <p:nvPicPr>
          <p:cNvPr id="8" name="Picture 7" descr="Graduate Teaching Initiativ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7580" y="4846637"/>
            <a:ext cx="2705959" cy="1747275"/>
          </a:xfrm>
          <a:prstGeom prst="rect">
            <a:avLst/>
          </a:prstGeom>
        </p:spPr>
      </p:pic>
      <p:grpSp>
        <p:nvGrpSpPr>
          <p:cNvPr id="5" name="Group 4">
            <a:extLst>
              <a:ext uri="{FF2B5EF4-FFF2-40B4-BE49-F238E27FC236}">
                <a16:creationId xmlns:a16="http://schemas.microsoft.com/office/drawing/2014/main" id="{C1768B1F-CD6B-47B7-A7C6-89465ADC36C8}"/>
              </a:ext>
            </a:extLst>
          </p:cNvPr>
          <p:cNvGrpSpPr/>
          <p:nvPr/>
        </p:nvGrpSpPr>
        <p:grpSpPr>
          <a:xfrm>
            <a:off x="2183606" y="345895"/>
            <a:ext cx="9072564" cy="1300341"/>
            <a:chOff x="0" y="138280"/>
            <a:chExt cx="9072563" cy="983384"/>
          </a:xfrm>
        </p:grpSpPr>
        <p:sp>
          <p:nvSpPr>
            <p:cNvPr id="6" name="Rectangle: Rounded Corners 5">
              <a:extLst>
                <a:ext uri="{FF2B5EF4-FFF2-40B4-BE49-F238E27FC236}">
                  <a16:creationId xmlns:a16="http://schemas.microsoft.com/office/drawing/2014/main" id="{276C1DF6-D3E0-414F-870C-49D8F04EE603}"/>
                </a:ext>
              </a:extLst>
            </p:cNvPr>
            <p:cNvSpPr/>
            <p:nvPr/>
          </p:nvSpPr>
          <p:spPr>
            <a:xfrm>
              <a:off x="0" y="138280"/>
              <a:ext cx="9072563" cy="9833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4">
              <a:extLst>
                <a:ext uri="{FF2B5EF4-FFF2-40B4-BE49-F238E27FC236}">
                  <a16:creationId xmlns:a16="http://schemas.microsoft.com/office/drawing/2014/main" id="{BCAE8EA4-9535-40C2-AF6D-035D2CAA6BA6}"/>
                </a:ext>
              </a:extLst>
            </p:cNvPr>
            <p:cNvSpPr txBox="1"/>
            <p:nvPr/>
          </p:nvSpPr>
          <p:spPr>
            <a:xfrm>
              <a:off x="48005" y="186285"/>
              <a:ext cx="8976553" cy="887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algn="ctr" defTabSz="1822462">
                <a:lnSpc>
                  <a:spcPct val="90000"/>
                </a:lnSpc>
                <a:spcAft>
                  <a:spcPct val="35000"/>
                </a:spcAft>
              </a:pPr>
              <a:endParaRPr lang="en-US" sz="4101"/>
            </a:p>
          </p:txBody>
        </p:sp>
      </p:grpSp>
      <p:pic>
        <p:nvPicPr>
          <p:cNvPr id="10" name="Picture 9" descr="Teaching Engagement Program old logo">
            <a:extLst>
              <a:ext uri="{FF2B5EF4-FFF2-40B4-BE49-F238E27FC236}">
                <a16:creationId xmlns:a16="http://schemas.microsoft.com/office/drawing/2014/main" id="{2E4A1053-D0B2-4114-B4B0-E7F8859A6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245" y="2332037"/>
            <a:ext cx="2365405" cy="2035348"/>
          </a:xfrm>
          <a:prstGeom prst="rect">
            <a:avLst/>
          </a:prstGeom>
        </p:spPr>
      </p:pic>
      <p:sp>
        <p:nvSpPr>
          <p:cNvPr id="2" name="Title 1">
            <a:extLst>
              <a:ext uri="{FF2B5EF4-FFF2-40B4-BE49-F238E27FC236}">
                <a16:creationId xmlns:a16="http://schemas.microsoft.com/office/drawing/2014/main" id="{13628FE6-DEE5-BFB8-4932-9664E850694A}"/>
              </a:ext>
            </a:extLst>
          </p:cNvPr>
          <p:cNvSpPr>
            <a:spLocks noGrp="1"/>
          </p:cNvSpPr>
          <p:nvPr>
            <p:ph type="title"/>
          </p:nvPr>
        </p:nvSpPr>
        <p:spPr>
          <a:xfrm>
            <a:off x="1451799" y="503237"/>
            <a:ext cx="10536175" cy="990599"/>
          </a:xfrm>
        </p:spPr>
        <p:txBody>
          <a:bodyPr anchor="ctr"/>
          <a:lstStyle/>
          <a:p>
            <a:pPr defTabSz="1822462">
              <a:lnSpc>
                <a:spcPct val="90000"/>
              </a:lnSpc>
              <a:spcAft>
                <a:spcPct val="35000"/>
              </a:spcAft>
            </a:pPr>
            <a:r>
              <a:rPr lang="en-US" sz="4000">
                <a:solidFill>
                  <a:schemeClr val="bg1"/>
                </a:solidFill>
              </a:rPr>
              <a:t>What can you do next to support your professional teaching development?</a:t>
            </a:r>
          </a:p>
        </p:txBody>
      </p:sp>
    </p:spTree>
    <p:extLst>
      <p:ext uri="{BB962C8B-B14F-4D97-AF65-F5344CB8AC3E}">
        <p14:creationId xmlns:p14="http://schemas.microsoft.com/office/powerpoint/2010/main" val="1399134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F544E01-2429-1F39-53AD-F96A26BFBD28}"/>
              </a:ext>
            </a:extLst>
          </p:cNvPr>
          <p:cNvSpPr/>
          <p:nvPr/>
        </p:nvSpPr>
        <p:spPr>
          <a:xfrm>
            <a:off x="1575387" y="1401062"/>
            <a:ext cx="10288997" cy="1283776"/>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707FDA7-835F-8499-3A3D-5D5D7C2C88FE}"/>
              </a:ext>
            </a:extLst>
          </p:cNvPr>
          <p:cNvSpPr>
            <a:spLocks noGrp="1"/>
          </p:cNvSpPr>
          <p:nvPr>
            <p:ph idx="1"/>
          </p:nvPr>
        </p:nvSpPr>
        <p:spPr>
          <a:xfrm>
            <a:off x="1733786" y="1446031"/>
            <a:ext cx="9972201" cy="1283776"/>
          </a:xfrm>
        </p:spPr>
        <p:txBody>
          <a:bodyPr>
            <a:normAutofit/>
          </a:bodyPr>
          <a:lstStyle/>
          <a:p>
            <a:pPr marL="0" indent="0" algn="ctr">
              <a:buNone/>
            </a:pPr>
            <a:r>
              <a:rPr lang="en-US" sz="3600" dirty="0"/>
              <a:t>Write inside your name tent, then hand in: </a:t>
            </a:r>
            <a:br>
              <a:rPr lang="en-US" sz="3600" dirty="0"/>
            </a:br>
            <a:r>
              <a:rPr lang="en-US" dirty="0"/>
              <a:t>What other teaching-related questions do you have?</a:t>
            </a:r>
          </a:p>
        </p:txBody>
      </p:sp>
      <p:sp>
        <p:nvSpPr>
          <p:cNvPr id="2" name="Title 1">
            <a:extLst>
              <a:ext uri="{FF2B5EF4-FFF2-40B4-BE49-F238E27FC236}">
                <a16:creationId xmlns:a16="http://schemas.microsoft.com/office/drawing/2014/main" id="{7207B68A-6C3A-CAB9-6625-D72A72770EBE}"/>
              </a:ext>
            </a:extLst>
          </p:cNvPr>
          <p:cNvSpPr>
            <a:spLocks noGrp="1"/>
          </p:cNvSpPr>
          <p:nvPr>
            <p:ph type="title"/>
          </p:nvPr>
        </p:nvSpPr>
        <p:spPr/>
        <p:txBody>
          <a:bodyPr/>
          <a:lstStyle/>
          <a:p>
            <a:r>
              <a:rPr lang="en-US" sz="5400" dirty="0"/>
              <a:t>Wrapping Up</a:t>
            </a:r>
            <a:endParaRPr lang="en-US" dirty="0"/>
          </a:p>
        </p:txBody>
      </p:sp>
      <p:sp>
        <p:nvSpPr>
          <p:cNvPr id="8" name="Text Placeholder 7">
            <a:extLst>
              <a:ext uri="{FF2B5EF4-FFF2-40B4-BE49-F238E27FC236}">
                <a16:creationId xmlns:a16="http://schemas.microsoft.com/office/drawing/2014/main" id="{27CB153B-887C-7DA8-E16F-20C57FF4DE6D}"/>
              </a:ext>
            </a:extLst>
          </p:cNvPr>
          <p:cNvSpPr>
            <a:spLocks noGrp="1"/>
          </p:cNvSpPr>
          <p:nvPr>
            <p:ph type="body" sz="quarter" idx="10"/>
          </p:nvPr>
        </p:nvSpPr>
        <p:spPr>
          <a:xfrm>
            <a:off x="11758422" y="6113644"/>
            <a:ext cx="1555300" cy="481013"/>
          </a:xfrm>
        </p:spPr>
        <p:txBody>
          <a:bodyPr/>
          <a:lstStyle/>
          <a:p>
            <a:r>
              <a:rPr lang="en-US" dirty="0"/>
              <a:t>Exit Ticket</a:t>
            </a:r>
          </a:p>
        </p:txBody>
      </p:sp>
      <p:sp>
        <p:nvSpPr>
          <p:cNvPr id="6" name="TextBox 5">
            <a:extLst>
              <a:ext uri="{FF2B5EF4-FFF2-40B4-BE49-F238E27FC236}">
                <a16:creationId xmlns:a16="http://schemas.microsoft.com/office/drawing/2014/main" id="{0B9D23DE-31BD-BCE3-A644-EC6BF3F44C99}"/>
              </a:ext>
            </a:extLst>
          </p:cNvPr>
          <p:cNvSpPr txBox="1"/>
          <p:nvPr/>
        </p:nvSpPr>
        <p:spPr>
          <a:xfrm>
            <a:off x="1505049" y="2973067"/>
            <a:ext cx="4896465" cy="4156972"/>
          </a:xfrm>
          <a:prstGeom prst="rect">
            <a:avLst/>
          </a:prstGeom>
          <a:noFill/>
        </p:spPr>
        <p:txBody>
          <a:bodyPr wrap="square">
            <a:spAutoFit/>
          </a:bodyPr>
          <a:lstStyle/>
          <a:p>
            <a:pPr marL="0" indent="0" algn="ctr">
              <a:buNone/>
            </a:pPr>
            <a:r>
              <a:rPr lang="en-US" b="1" dirty="0">
                <a:latin typeface="+mn-lt"/>
              </a:rPr>
              <a:t>Please sign in if you haven’t already:</a:t>
            </a:r>
          </a:p>
          <a:p>
            <a:pPr marL="0" indent="0" algn="ctr">
              <a:buNone/>
            </a:pPr>
            <a:endParaRPr lang="en-US" dirty="0">
              <a:latin typeface="+mn-lt"/>
            </a:endParaRPr>
          </a:p>
          <a:p>
            <a:pPr marL="0" indent="0" algn="ctr">
              <a:buNone/>
            </a:pPr>
            <a:endParaRPr lang="en-US" sz="2400" dirty="0">
              <a:latin typeface="+mn-lt"/>
            </a:endParaRPr>
          </a:p>
          <a:p>
            <a:pPr marL="0" indent="0" algn="ctr">
              <a:buNone/>
            </a:pPr>
            <a:endParaRPr lang="en-US" dirty="0">
              <a:latin typeface="+mn-lt"/>
            </a:endParaRPr>
          </a:p>
          <a:p>
            <a:pPr marL="0" indent="0" algn="ctr">
              <a:buNone/>
            </a:pPr>
            <a:endParaRPr lang="en-US" sz="2400"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sz="2400" dirty="0">
              <a:latin typeface="+mn-lt"/>
            </a:endParaRPr>
          </a:p>
          <a:p>
            <a:pPr marL="0" indent="0" algn="ctr">
              <a:buNone/>
            </a:pPr>
            <a:endParaRPr lang="en-US" dirty="0">
              <a:latin typeface="+mn-lt"/>
            </a:endParaRPr>
          </a:p>
          <a:p>
            <a:pPr marL="0" indent="0" algn="ctr">
              <a:buNone/>
            </a:pPr>
            <a:endParaRPr lang="en-US" sz="2400" dirty="0">
              <a:latin typeface="+mn-lt"/>
            </a:endParaRPr>
          </a:p>
          <a:p>
            <a:pPr marL="0" indent="0" algn="ctr">
              <a:buNone/>
            </a:pPr>
            <a:endParaRPr lang="en-US" sz="2400" dirty="0">
              <a:latin typeface="+mn-lt"/>
            </a:endParaRPr>
          </a:p>
          <a:p>
            <a:pPr marL="0" indent="0" algn="ctr">
              <a:buNone/>
            </a:pPr>
            <a:r>
              <a:rPr lang="en-US" sz="2000" dirty="0">
                <a:latin typeface="+mn-lt"/>
              </a:rPr>
              <a:t>https://</a:t>
            </a:r>
            <a:r>
              <a:rPr lang="en-US" sz="2000" dirty="0" err="1">
                <a:latin typeface="+mn-lt"/>
              </a:rPr>
              <a:t>forms.office.com</a:t>
            </a:r>
            <a:r>
              <a:rPr lang="en-US" sz="2000" dirty="0">
                <a:latin typeface="+mn-lt"/>
              </a:rPr>
              <a:t>/r/WgH4vh6YxH</a:t>
            </a:r>
            <a:endParaRPr lang="en-US" sz="2000" dirty="0"/>
          </a:p>
        </p:txBody>
      </p:sp>
      <p:pic>
        <p:nvPicPr>
          <p:cNvPr id="9" name="Picture 8" descr="A qr code on a green background&#10;&#10;Description automatically generated">
            <a:extLst>
              <a:ext uri="{FF2B5EF4-FFF2-40B4-BE49-F238E27FC236}">
                <a16:creationId xmlns:a16="http://schemas.microsoft.com/office/drawing/2014/main" id="{82737D02-5138-CE87-68A6-8BA674F2DE17}"/>
              </a:ext>
            </a:extLst>
          </p:cNvPr>
          <p:cNvPicPr>
            <a:picLocks noChangeAspect="1"/>
          </p:cNvPicPr>
          <p:nvPr/>
        </p:nvPicPr>
        <p:blipFill>
          <a:blip r:embed="rId2">
            <a:extLst>
              <a:ext uri="{28A0092B-C50C-407E-A947-70E740481C1C}">
                <a14:useLocalDpi xmlns:a14="http://schemas.microsoft.com/office/drawing/2010/main" val="0"/>
              </a:ext>
            </a:extLst>
          </a:blip>
          <a:srcRect l="26446" t="36986" r="26349" b="15432"/>
          <a:stretch/>
        </p:blipFill>
        <p:spPr>
          <a:xfrm>
            <a:off x="2342513" y="3427896"/>
            <a:ext cx="3221536" cy="3247314"/>
          </a:xfrm>
          <a:prstGeom prst="rect">
            <a:avLst/>
          </a:prstGeom>
        </p:spPr>
      </p:pic>
      <p:sp>
        <p:nvSpPr>
          <p:cNvPr id="10" name="TextBox 9">
            <a:extLst>
              <a:ext uri="{FF2B5EF4-FFF2-40B4-BE49-F238E27FC236}">
                <a16:creationId xmlns:a16="http://schemas.microsoft.com/office/drawing/2014/main" id="{C47770A5-4CE1-4DC7-04B3-3626C1DB71F6}"/>
              </a:ext>
            </a:extLst>
          </p:cNvPr>
          <p:cNvSpPr txBox="1"/>
          <p:nvPr/>
        </p:nvSpPr>
        <p:spPr>
          <a:xfrm>
            <a:off x="7032501" y="2974531"/>
            <a:ext cx="5085508" cy="4156972"/>
          </a:xfrm>
          <a:prstGeom prst="rect">
            <a:avLst/>
          </a:prstGeom>
          <a:noFill/>
        </p:spPr>
        <p:txBody>
          <a:bodyPr wrap="square">
            <a:spAutoFit/>
          </a:bodyPr>
          <a:lstStyle/>
          <a:p>
            <a:pPr marL="0" indent="0" algn="ctr">
              <a:buNone/>
            </a:pPr>
            <a:r>
              <a:rPr lang="en-US" b="1" dirty="0">
                <a:latin typeface="+mn-lt"/>
              </a:rPr>
              <a:t>Please complete our feedback survey:</a:t>
            </a:r>
          </a:p>
          <a:p>
            <a:pPr marL="0" indent="0" algn="ctr">
              <a:buNone/>
            </a:pPr>
            <a:endParaRPr lang="en-US" dirty="0">
              <a:latin typeface="+mn-lt"/>
            </a:endParaRPr>
          </a:p>
          <a:p>
            <a:pPr marL="0" indent="0" algn="ctr">
              <a:buNone/>
            </a:pPr>
            <a:endParaRPr lang="en-US" sz="2400" dirty="0">
              <a:latin typeface="+mn-lt"/>
            </a:endParaRPr>
          </a:p>
          <a:p>
            <a:pPr marL="0" indent="0" algn="ctr">
              <a:buNone/>
            </a:pPr>
            <a:endParaRPr lang="en-US" dirty="0">
              <a:latin typeface="+mn-lt"/>
            </a:endParaRPr>
          </a:p>
          <a:p>
            <a:pPr marL="0" indent="0" algn="ctr">
              <a:buNone/>
            </a:pPr>
            <a:endParaRPr lang="en-US" sz="2400" dirty="0">
              <a:latin typeface="+mn-lt"/>
            </a:endParaRPr>
          </a:p>
          <a:p>
            <a:pPr marL="0" indent="0" algn="ctr">
              <a:buNone/>
            </a:pPr>
            <a:endParaRPr lang="en-US" dirty="0">
              <a:latin typeface="+mn-lt"/>
            </a:endParaRPr>
          </a:p>
          <a:p>
            <a:pPr marL="0" indent="0" algn="ctr">
              <a:buNone/>
            </a:pPr>
            <a:endParaRPr lang="en-US" dirty="0">
              <a:latin typeface="+mn-lt"/>
            </a:endParaRPr>
          </a:p>
          <a:p>
            <a:pPr marL="0" indent="0" algn="ctr">
              <a:buNone/>
            </a:pPr>
            <a:endParaRPr lang="en-US" sz="2400" dirty="0">
              <a:latin typeface="+mn-lt"/>
            </a:endParaRPr>
          </a:p>
          <a:p>
            <a:pPr marL="0" indent="0" algn="ctr">
              <a:buNone/>
            </a:pPr>
            <a:endParaRPr lang="en-US" dirty="0">
              <a:latin typeface="+mn-lt"/>
            </a:endParaRPr>
          </a:p>
          <a:p>
            <a:pPr marL="0" indent="0" algn="ctr">
              <a:buNone/>
            </a:pPr>
            <a:endParaRPr lang="en-US" sz="2400" dirty="0">
              <a:latin typeface="+mn-lt"/>
            </a:endParaRPr>
          </a:p>
          <a:p>
            <a:pPr marL="0" indent="0" algn="ctr">
              <a:buNone/>
            </a:pPr>
            <a:endParaRPr lang="en-US" sz="2400" dirty="0">
              <a:latin typeface="+mn-lt"/>
            </a:endParaRPr>
          </a:p>
          <a:p>
            <a:pPr marL="0" indent="0" algn="ctr">
              <a:buNone/>
            </a:pPr>
            <a:r>
              <a:rPr lang="en-US" sz="2000" dirty="0">
                <a:latin typeface="+mn-lt"/>
              </a:rPr>
              <a:t>https://</a:t>
            </a:r>
            <a:r>
              <a:rPr lang="en-US" sz="2000" dirty="0" err="1">
                <a:latin typeface="+mn-lt"/>
              </a:rPr>
              <a:t>forms.office.com</a:t>
            </a:r>
            <a:r>
              <a:rPr lang="en-US" sz="2000" dirty="0">
                <a:latin typeface="+mn-lt"/>
              </a:rPr>
              <a:t>/r/sPHb3fnxjh</a:t>
            </a:r>
            <a:endParaRPr lang="en-US" sz="2000" dirty="0"/>
          </a:p>
        </p:txBody>
      </p:sp>
      <p:pic>
        <p:nvPicPr>
          <p:cNvPr id="12" name="Picture 11" descr="A qr code on a green background&#10;&#10;Description automatically generated">
            <a:extLst>
              <a:ext uri="{FF2B5EF4-FFF2-40B4-BE49-F238E27FC236}">
                <a16:creationId xmlns:a16="http://schemas.microsoft.com/office/drawing/2014/main" id="{66914F73-D53F-6682-6A4D-5B82B85A484E}"/>
              </a:ext>
            </a:extLst>
          </p:cNvPr>
          <p:cNvPicPr>
            <a:picLocks noChangeAspect="1"/>
          </p:cNvPicPr>
          <p:nvPr/>
        </p:nvPicPr>
        <p:blipFill>
          <a:blip r:embed="rId3">
            <a:extLst>
              <a:ext uri="{28A0092B-C50C-407E-A947-70E740481C1C}">
                <a14:useLocalDpi xmlns:a14="http://schemas.microsoft.com/office/drawing/2010/main" val="0"/>
              </a:ext>
            </a:extLst>
          </a:blip>
          <a:srcRect l="26074" t="36705" r="26518" b="15525"/>
          <a:stretch/>
        </p:blipFill>
        <p:spPr>
          <a:xfrm>
            <a:off x="8059009" y="3405076"/>
            <a:ext cx="3221536" cy="3246182"/>
          </a:xfrm>
          <a:prstGeom prst="rect">
            <a:avLst/>
          </a:prstGeom>
        </p:spPr>
      </p:pic>
    </p:spTree>
    <p:extLst>
      <p:ext uri="{BB962C8B-B14F-4D97-AF65-F5344CB8AC3E}">
        <p14:creationId xmlns:p14="http://schemas.microsoft.com/office/powerpoint/2010/main" val="241787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236C11-2F62-9B9A-D12C-C81E00CD649D}"/>
              </a:ext>
            </a:extLst>
          </p:cNvPr>
          <p:cNvSpPr>
            <a:spLocks noGrp="1"/>
          </p:cNvSpPr>
          <p:nvPr>
            <p:ph type="body" sz="quarter" idx="4294967295"/>
          </p:nvPr>
        </p:nvSpPr>
        <p:spPr>
          <a:xfrm>
            <a:off x="10529887" y="6880225"/>
            <a:ext cx="1676400" cy="481012"/>
          </a:xfrm>
        </p:spPr>
        <p:txBody>
          <a:bodyPr>
            <a:noAutofit/>
          </a:bodyPr>
          <a:lstStyle/>
          <a:p>
            <a:pPr marL="0" indent="0" algn="r">
              <a:buNone/>
            </a:pPr>
            <a:r>
              <a:rPr lang="en-US" sz="2400">
                <a:latin typeface="+mn-lt"/>
              </a:rPr>
              <a:t>Throat vote</a:t>
            </a:r>
          </a:p>
        </p:txBody>
      </p:sp>
      <p:graphicFrame>
        <p:nvGraphicFramePr>
          <p:cNvPr id="3" name="Diagram 2">
            <a:extLst>
              <a:ext uri="{FF2B5EF4-FFF2-40B4-BE49-F238E27FC236}">
                <a16:creationId xmlns:a16="http://schemas.microsoft.com/office/drawing/2014/main" id="{300FF260-A936-4942-A208-67F28538C83E}"/>
              </a:ext>
            </a:extLst>
          </p:cNvPr>
          <p:cNvGraphicFramePr/>
          <p:nvPr>
            <p:extLst>
              <p:ext uri="{D42A27DB-BD31-4B8C-83A1-F6EECF244321}">
                <p14:modId xmlns:p14="http://schemas.microsoft.com/office/powerpoint/2010/main" val="1464778063"/>
              </p:ext>
            </p:extLst>
          </p:nvPr>
        </p:nvGraphicFramePr>
        <p:xfrm>
          <a:off x="2051515" y="350837"/>
          <a:ext cx="9336741" cy="1564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Left-Right 6">
            <a:extLst>
              <a:ext uri="{FF2B5EF4-FFF2-40B4-BE49-F238E27FC236}">
                <a16:creationId xmlns:a16="http://schemas.microsoft.com/office/drawing/2014/main" id="{B35B664D-74C0-40AC-969B-26A0E410FA6A}"/>
              </a:ext>
            </a:extLst>
          </p:cNvPr>
          <p:cNvSpPr/>
          <p:nvPr/>
        </p:nvSpPr>
        <p:spPr>
          <a:xfrm>
            <a:off x="2109786" y="2865437"/>
            <a:ext cx="9067800" cy="10667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76AED6A-2C65-42DC-A232-7AC850FD37F5}"/>
              </a:ext>
            </a:extLst>
          </p:cNvPr>
          <p:cNvSpPr txBox="1"/>
          <p:nvPr/>
        </p:nvSpPr>
        <p:spPr>
          <a:xfrm>
            <a:off x="395287" y="4218666"/>
            <a:ext cx="3489070" cy="1466171"/>
          </a:xfrm>
          <a:prstGeom prst="rect">
            <a:avLst/>
          </a:prstGeom>
          <a:noFill/>
        </p:spPr>
        <p:txBody>
          <a:bodyPr wrap="square" rtlCol="0">
            <a:spAutoFit/>
          </a:bodyPr>
          <a:lstStyle/>
          <a:p>
            <a:pPr algn="ctr"/>
            <a:r>
              <a:rPr lang="en-US" sz="3200">
                <a:latin typeface="+mn-lt"/>
              </a:rPr>
              <a:t>Paralyzed with nervousness and/or worry</a:t>
            </a:r>
          </a:p>
        </p:txBody>
      </p:sp>
      <p:sp>
        <p:nvSpPr>
          <p:cNvPr id="9" name="TextBox 8">
            <a:extLst>
              <a:ext uri="{FF2B5EF4-FFF2-40B4-BE49-F238E27FC236}">
                <a16:creationId xmlns:a16="http://schemas.microsoft.com/office/drawing/2014/main" id="{4979CF43-8D95-48D4-914F-55970C888AEC}"/>
              </a:ext>
            </a:extLst>
          </p:cNvPr>
          <p:cNvSpPr txBox="1"/>
          <p:nvPr/>
        </p:nvSpPr>
        <p:spPr>
          <a:xfrm>
            <a:off x="9403017" y="4218665"/>
            <a:ext cx="3489070" cy="1008225"/>
          </a:xfrm>
          <a:prstGeom prst="rect">
            <a:avLst/>
          </a:prstGeom>
          <a:noFill/>
        </p:spPr>
        <p:txBody>
          <a:bodyPr wrap="square" rtlCol="0">
            <a:spAutoFit/>
          </a:bodyPr>
          <a:lstStyle/>
          <a:p>
            <a:pPr algn="ctr"/>
            <a:r>
              <a:rPr lang="en-US" sz="3200">
                <a:latin typeface="+mn-lt"/>
              </a:rPr>
              <a:t>Confident and eager to get started</a:t>
            </a:r>
          </a:p>
        </p:txBody>
      </p:sp>
      <p:sp>
        <p:nvSpPr>
          <p:cNvPr id="2" name="TextBox 1">
            <a:extLst>
              <a:ext uri="{FF2B5EF4-FFF2-40B4-BE49-F238E27FC236}">
                <a16:creationId xmlns:a16="http://schemas.microsoft.com/office/drawing/2014/main" id="{AD9BF681-6289-48EF-B16B-852718F0BB1E}"/>
              </a:ext>
            </a:extLst>
          </p:cNvPr>
          <p:cNvSpPr txBox="1"/>
          <p:nvPr/>
        </p:nvSpPr>
        <p:spPr>
          <a:xfrm>
            <a:off x="1309687" y="3094037"/>
            <a:ext cx="502919" cy="722057"/>
          </a:xfrm>
          <a:prstGeom prst="rect">
            <a:avLst/>
          </a:prstGeom>
          <a:noFill/>
        </p:spPr>
        <p:txBody>
          <a:bodyPr wrap="square" rtlCol="0">
            <a:spAutoFit/>
          </a:bodyPr>
          <a:lstStyle/>
          <a:p>
            <a:r>
              <a:rPr lang="en-US" sz="4400">
                <a:latin typeface="+mn-lt"/>
              </a:rPr>
              <a:t>1</a:t>
            </a:r>
          </a:p>
        </p:txBody>
      </p:sp>
      <p:sp>
        <p:nvSpPr>
          <p:cNvPr id="10" name="TextBox 9">
            <a:extLst>
              <a:ext uri="{FF2B5EF4-FFF2-40B4-BE49-F238E27FC236}">
                <a16:creationId xmlns:a16="http://schemas.microsoft.com/office/drawing/2014/main" id="{93F55633-248D-4128-B22E-39516366BAFC}"/>
              </a:ext>
            </a:extLst>
          </p:cNvPr>
          <p:cNvSpPr txBox="1"/>
          <p:nvPr/>
        </p:nvSpPr>
        <p:spPr>
          <a:xfrm>
            <a:off x="11474766" y="3037777"/>
            <a:ext cx="502919" cy="722057"/>
          </a:xfrm>
          <a:prstGeom prst="rect">
            <a:avLst/>
          </a:prstGeom>
          <a:noFill/>
        </p:spPr>
        <p:txBody>
          <a:bodyPr wrap="square" rtlCol="0">
            <a:spAutoFit/>
          </a:bodyPr>
          <a:lstStyle/>
          <a:p>
            <a:r>
              <a:rPr lang="en-US" sz="4400">
                <a:latin typeface="+mn-lt"/>
              </a:rPr>
              <a:t>4</a:t>
            </a:r>
          </a:p>
        </p:txBody>
      </p:sp>
      <p:sp>
        <p:nvSpPr>
          <p:cNvPr id="4" name="Title 3">
            <a:extLst>
              <a:ext uri="{FF2B5EF4-FFF2-40B4-BE49-F238E27FC236}">
                <a16:creationId xmlns:a16="http://schemas.microsoft.com/office/drawing/2014/main" id="{5BD38890-2DA9-9140-1170-80A81E7595AD}"/>
              </a:ext>
            </a:extLst>
          </p:cNvPr>
          <p:cNvSpPr>
            <a:spLocks noGrp="1"/>
          </p:cNvSpPr>
          <p:nvPr>
            <p:ph type="title"/>
          </p:nvPr>
        </p:nvSpPr>
        <p:spPr>
          <a:xfrm>
            <a:off x="2310288" y="350837"/>
            <a:ext cx="8867298" cy="1447800"/>
          </a:xfrm>
        </p:spPr>
        <p:txBody>
          <a:bodyPr/>
          <a:lstStyle/>
          <a:p>
            <a:r>
              <a:rPr lang="en-US" sz="4000">
                <a:solidFill>
                  <a:schemeClr val="tx1"/>
                </a:solidFill>
              </a:rPr>
              <a:t>How do you feel about the prospect of teaching?</a:t>
            </a:r>
          </a:p>
        </p:txBody>
      </p:sp>
    </p:spTree>
    <p:extLst>
      <p:ext uri="{BB962C8B-B14F-4D97-AF65-F5344CB8AC3E}">
        <p14:creationId xmlns:p14="http://schemas.microsoft.com/office/powerpoint/2010/main" val="195247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3977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3439773" cy="2392057"/>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0045" y="0"/>
            <a:ext cx="4516534" cy="239275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23486" y="-5522821"/>
            <a:ext cx="2392805" cy="13439775"/>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5163" y="384559"/>
            <a:ext cx="10712699" cy="1737739"/>
          </a:xfrm>
        </p:spPr>
        <p:txBody>
          <a:bodyPr anchor="ctr">
            <a:normAutofit fontScale="90000"/>
          </a:bodyPr>
          <a:lstStyle/>
          <a:p>
            <a:r>
              <a:rPr lang="en-US" sz="5400">
                <a:solidFill>
                  <a:srgbClr val="FFFFFF"/>
                </a:solidFill>
              </a:rPr>
              <a:t>Today’s mission: Help you feel more prepared to teach</a:t>
            </a:r>
          </a:p>
        </p:txBody>
      </p:sp>
      <p:graphicFrame>
        <p:nvGraphicFramePr>
          <p:cNvPr id="5" name="Content Placeholder 2">
            <a:extLst>
              <a:ext uri="{FF2B5EF4-FFF2-40B4-BE49-F238E27FC236}">
                <a16:creationId xmlns:a16="http://schemas.microsoft.com/office/drawing/2014/main" id="{D332E1F5-9D39-D6B2-BBB5-401C75374AC7}"/>
              </a:ext>
            </a:extLst>
          </p:cNvPr>
          <p:cNvGraphicFramePr>
            <a:graphicFrameLocks noGrp="1"/>
          </p:cNvGraphicFramePr>
          <p:nvPr>
            <p:ph idx="1"/>
            <p:extLst>
              <p:ext uri="{D42A27DB-BD31-4B8C-83A1-F6EECF244321}">
                <p14:modId xmlns:p14="http://schemas.microsoft.com/office/powerpoint/2010/main" val="1492233136"/>
              </p:ext>
            </p:extLst>
          </p:nvPr>
        </p:nvGraphicFramePr>
        <p:xfrm>
          <a:off x="696775" y="3322637"/>
          <a:ext cx="12046224" cy="4066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1600C68F-2098-4B95-9AFA-7A8D6A925BD4}"/>
              </a:ext>
            </a:extLst>
          </p:cNvPr>
          <p:cNvSpPr/>
          <p:nvPr/>
        </p:nvSpPr>
        <p:spPr>
          <a:xfrm>
            <a:off x="700087" y="2506195"/>
            <a:ext cx="12042912" cy="81503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700"/>
              <a:t>Good teaching defined</a:t>
            </a:r>
          </a:p>
        </p:txBody>
      </p:sp>
    </p:spTree>
    <p:extLst>
      <p:ext uri="{BB962C8B-B14F-4D97-AF65-F5344CB8AC3E}">
        <p14:creationId xmlns:p14="http://schemas.microsoft.com/office/powerpoint/2010/main" val="1195892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DBCD87D-4646-3336-705B-A84F12D0EC85}"/>
              </a:ext>
            </a:extLst>
          </p:cNvPr>
          <p:cNvSpPr>
            <a:spLocks noGrp="1"/>
          </p:cNvSpPr>
          <p:nvPr>
            <p:ph type="body" sz="quarter" idx="4294967295"/>
          </p:nvPr>
        </p:nvSpPr>
        <p:spPr>
          <a:xfrm>
            <a:off x="10529886" y="6882817"/>
            <a:ext cx="1676401" cy="481013"/>
          </a:xfrm>
        </p:spPr>
        <p:txBody>
          <a:bodyPr>
            <a:normAutofit/>
          </a:bodyPr>
          <a:lstStyle/>
          <a:p>
            <a:pPr marL="0" indent="0" algn="r">
              <a:buNone/>
            </a:pPr>
            <a:r>
              <a:rPr lang="en-US" sz="2400">
                <a:latin typeface="+mn-lt"/>
              </a:rPr>
              <a:t>Brainstorm</a:t>
            </a:r>
          </a:p>
        </p:txBody>
      </p:sp>
      <p:graphicFrame>
        <p:nvGraphicFramePr>
          <p:cNvPr id="3" name="Diagram 2">
            <a:extLst>
              <a:ext uri="{FF2B5EF4-FFF2-40B4-BE49-F238E27FC236}">
                <a16:creationId xmlns:a16="http://schemas.microsoft.com/office/drawing/2014/main" id="{4D1BE5F2-BD79-46B9-9F3A-1941DA543564}"/>
              </a:ext>
            </a:extLst>
          </p:cNvPr>
          <p:cNvGraphicFramePr/>
          <p:nvPr>
            <p:extLst>
              <p:ext uri="{D42A27DB-BD31-4B8C-83A1-F6EECF244321}">
                <p14:modId xmlns:p14="http://schemas.microsoft.com/office/powerpoint/2010/main" val="4225439952"/>
              </p:ext>
            </p:extLst>
          </p:nvPr>
        </p:nvGraphicFramePr>
        <p:xfrm>
          <a:off x="2183725" y="534868"/>
          <a:ext cx="9072325" cy="958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4F5390B5-F05F-40E0-B68F-F04171095645}"/>
              </a:ext>
            </a:extLst>
          </p:cNvPr>
          <p:cNvGraphicFramePr/>
          <p:nvPr>
            <p:extLst>
              <p:ext uri="{D42A27DB-BD31-4B8C-83A1-F6EECF244321}">
                <p14:modId xmlns:p14="http://schemas.microsoft.com/office/powerpoint/2010/main" val="1339672795"/>
              </p:ext>
            </p:extLst>
          </p:nvPr>
        </p:nvGraphicFramePr>
        <p:xfrm>
          <a:off x="1840766" y="5610267"/>
          <a:ext cx="9758242" cy="10713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itle 10">
            <a:extLst>
              <a:ext uri="{FF2B5EF4-FFF2-40B4-BE49-F238E27FC236}">
                <a16:creationId xmlns:a16="http://schemas.microsoft.com/office/drawing/2014/main" id="{A5E663EB-9786-F7C3-AAD3-B8EF9DC8A279}"/>
              </a:ext>
            </a:extLst>
          </p:cNvPr>
          <p:cNvSpPr>
            <a:spLocks noGrp="1"/>
          </p:cNvSpPr>
          <p:nvPr>
            <p:ph type="title"/>
          </p:nvPr>
        </p:nvSpPr>
        <p:spPr>
          <a:xfrm>
            <a:off x="671989" y="350843"/>
            <a:ext cx="12095798" cy="990594"/>
          </a:xfrm>
        </p:spPr>
        <p:txBody>
          <a:bodyPr/>
          <a:lstStyle/>
          <a:p>
            <a:r>
              <a:rPr lang="en-US" sz="3600">
                <a:solidFill>
                  <a:schemeClr val="tx1"/>
                </a:solidFill>
              </a:rPr>
              <a:t>What skills does an excellent instructor need?</a:t>
            </a:r>
          </a:p>
        </p:txBody>
      </p:sp>
      <p:sp>
        <p:nvSpPr>
          <p:cNvPr id="5" name="Content Placeholder 2">
            <a:extLst>
              <a:ext uri="{FF2B5EF4-FFF2-40B4-BE49-F238E27FC236}">
                <a16:creationId xmlns:a16="http://schemas.microsoft.com/office/drawing/2014/main" id="{ACD5FA30-FD90-48FC-9285-876C9B34A679}"/>
              </a:ext>
            </a:extLst>
          </p:cNvPr>
          <p:cNvSpPr>
            <a:spLocks noGrp="1"/>
          </p:cNvSpPr>
          <p:nvPr>
            <p:ph idx="1"/>
          </p:nvPr>
        </p:nvSpPr>
        <p:spPr>
          <a:xfrm>
            <a:off x="7139836" y="2227026"/>
            <a:ext cx="5627951" cy="3383240"/>
          </a:xfrm>
        </p:spPr>
        <p:txBody>
          <a:bodyPr numCol="2">
            <a:normAutofit fontScale="92500" lnSpcReduction="10000"/>
          </a:bodyPr>
          <a:lstStyle/>
          <a:p>
            <a:pPr marL="554369">
              <a:spcBef>
                <a:spcPts val="0"/>
              </a:spcBef>
            </a:pPr>
            <a:r>
              <a:rPr lang="en-US" sz="2800" dirty="0">
                <a:ea typeface="Calibri" panose="020F0502020204030204" pitchFamily="34" charset="0"/>
                <a:cs typeface="Times New Roman" panose="02020603050405020304" pitchFamily="18" charset="0"/>
              </a:rPr>
              <a:t>Enthusiastic</a:t>
            </a:r>
          </a:p>
          <a:p>
            <a:pPr marL="554369">
              <a:spcBef>
                <a:spcPts val="0"/>
              </a:spcBef>
            </a:pPr>
            <a:r>
              <a:rPr lang="en-US" sz="2800" dirty="0">
                <a:ea typeface="Calibri" panose="020F0502020204030204" pitchFamily="34" charset="0"/>
                <a:cs typeface="Times New Roman" panose="02020603050405020304" pitchFamily="18" charset="0"/>
              </a:rPr>
              <a:t>Organized</a:t>
            </a:r>
          </a:p>
          <a:p>
            <a:pPr marL="554369">
              <a:spcBef>
                <a:spcPts val="0"/>
              </a:spcBef>
            </a:pPr>
            <a:r>
              <a:rPr lang="en-US" sz="2800" dirty="0">
                <a:ea typeface="Calibri" panose="020F0502020204030204" pitchFamily="34" charset="0"/>
                <a:cs typeface="Times New Roman" panose="02020603050405020304" pitchFamily="18" charset="0"/>
              </a:rPr>
              <a:t>Fair</a:t>
            </a:r>
          </a:p>
          <a:p>
            <a:pPr marL="554369">
              <a:spcBef>
                <a:spcPts val="0"/>
              </a:spcBef>
            </a:pPr>
            <a:r>
              <a:rPr lang="en-US" sz="2800" dirty="0">
                <a:ea typeface="Calibri" panose="020F0502020204030204" pitchFamily="34" charset="0"/>
                <a:cs typeface="Times New Roman" panose="02020603050405020304" pitchFamily="18" charset="0"/>
              </a:rPr>
              <a:t>Responsive</a:t>
            </a:r>
          </a:p>
          <a:p>
            <a:pPr marL="554369">
              <a:spcBef>
                <a:spcPts val="0"/>
              </a:spcBef>
            </a:pPr>
            <a:r>
              <a:rPr lang="en-US" sz="2800" dirty="0">
                <a:ea typeface="Calibri" panose="020F0502020204030204" pitchFamily="34" charset="0"/>
                <a:cs typeface="Times New Roman" panose="02020603050405020304" pitchFamily="18" charset="0"/>
              </a:rPr>
              <a:t>An effective communicator</a:t>
            </a:r>
          </a:p>
          <a:p>
            <a:pPr marL="554369">
              <a:spcBef>
                <a:spcPts val="0"/>
              </a:spcBef>
            </a:pPr>
            <a:r>
              <a:rPr lang="en-US" sz="2800" dirty="0">
                <a:ea typeface="Calibri" panose="020F0502020204030204" pitchFamily="34" charset="0"/>
                <a:cs typeface="Times New Roman" panose="02020603050405020304" pitchFamily="18" charset="0"/>
              </a:rPr>
              <a:t>Perceptive</a:t>
            </a:r>
          </a:p>
          <a:p>
            <a:pPr marL="554369">
              <a:spcBef>
                <a:spcPts val="0"/>
              </a:spcBef>
            </a:pPr>
            <a:r>
              <a:rPr lang="en-US" sz="2800" dirty="0">
                <a:ea typeface="Calibri" panose="020F0502020204030204" pitchFamily="34" charset="0"/>
              </a:rPr>
              <a:t>Safe</a:t>
            </a:r>
            <a:endParaRPr lang="en-US" sz="2800" dirty="0">
              <a:ea typeface="Calibri" panose="020F0502020204030204" pitchFamily="34" charset="0"/>
              <a:cs typeface="Times New Roman" panose="02020603050405020304" pitchFamily="18" charset="0"/>
            </a:endParaRPr>
          </a:p>
          <a:p>
            <a:pPr marL="554369">
              <a:spcBef>
                <a:spcPts val="0"/>
              </a:spcBef>
            </a:pPr>
            <a:endParaRPr lang="en-US" sz="2800" dirty="0">
              <a:ea typeface="Calibri" panose="020F0502020204030204" pitchFamily="34" charset="0"/>
              <a:cs typeface="Times New Roman" panose="02020603050405020304" pitchFamily="18" charset="0"/>
            </a:endParaRPr>
          </a:p>
          <a:p>
            <a:pPr marL="554369">
              <a:spcBef>
                <a:spcPts val="0"/>
              </a:spcBef>
            </a:pPr>
            <a:r>
              <a:rPr lang="en-US" sz="2800" dirty="0">
                <a:ea typeface="Calibri" panose="020F0502020204030204" pitchFamily="34" charset="0"/>
                <a:cs typeface="Times New Roman" panose="02020603050405020304" pitchFamily="18" charset="0"/>
              </a:rPr>
              <a:t>Skilled in guiding students to understanding</a:t>
            </a:r>
          </a:p>
          <a:p>
            <a:pPr marL="554369">
              <a:spcBef>
                <a:spcPts val="0"/>
              </a:spcBef>
            </a:pPr>
            <a:r>
              <a:rPr lang="en-US" sz="2800" dirty="0">
                <a:ea typeface="Calibri" panose="020F0502020204030204" pitchFamily="34" charset="0"/>
                <a:cs typeface="Times New Roman" panose="02020603050405020304" pitchFamily="18" charset="0"/>
              </a:rPr>
              <a:t>Prompt</a:t>
            </a:r>
          </a:p>
          <a:p>
            <a:pPr marL="554369">
              <a:spcBef>
                <a:spcPts val="0"/>
              </a:spcBef>
            </a:pPr>
            <a:r>
              <a:rPr lang="en-US" sz="2800" dirty="0">
                <a:ea typeface="Calibri" panose="020F0502020204030204" pitchFamily="34" charset="0"/>
                <a:cs typeface="Times New Roman" panose="02020603050405020304" pitchFamily="18" charset="0"/>
              </a:rPr>
              <a:t>Empathetic</a:t>
            </a:r>
          </a:p>
          <a:p>
            <a:pPr marL="554369">
              <a:spcBef>
                <a:spcPts val="0"/>
              </a:spcBef>
            </a:pPr>
            <a:r>
              <a:rPr lang="en-US" sz="2800" dirty="0"/>
              <a:t>Students feel they belong</a:t>
            </a:r>
          </a:p>
        </p:txBody>
      </p:sp>
      <p:sp>
        <p:nvSpPr>
          <p:cNvPr id="2" name="Content Placeholder 2">
            <a:extLst>
              <a:ext uri="{FF2B5EF4-FFF2-40B4-BE49-F238E27FC236}">
                <a16:creationId xmlns:a16="http://schemas.microsoft.com/office/drawing/2014/main" id="{1C5EA370-8385-092B-2F51-6B6B5D52E504}"/>
              </a:ext>
            </a:extLst>
          </p:cNvPr>
          <p:cNvSpPr txBox="1">
            <a:spLocks/>
          </p:cNvSpPr>
          <p:nvPr/>
        </p:nvSpPr>
        <p:spPr>
          <a:xfrm>
            <a:off x="579804" y="2227026"/>
            <a:ext cx="5627951" cy="3383241"/>
          </a:xfrm>
          <a:prstGeom prst="rect">
            <a:avLst/>
          </a:prstGeom>
        </p:spPr>
        <p:txBody>
          <a:bodyPr vert="horz" lIns="100761" tIns="50382" rIns="100761" bIns="50382" numCol="2" rtlCol="0">
            <a:normAutofit lnSpcReduction="10000"/>
          </a:bodyPr>
          <a:lstStyle>
            <a:lvl1pPr marL="377873" indent="-377873" algn="l" defTabSz="1007663"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18727" indent="-314893" algn="l" defTabSz="1007663"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59581" indent="-251917" algn="l" defTabSz="1007663"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63411"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7243"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71074"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74906"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8738"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82568" indent="-251917" algn="l" defTabSz="1007663"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554369" fontAlgn="auto">
              <a:lnSpc>
                <a:spcPct val="100000"/>
              </a:lnSpc>
              <a:spcBef>
                <a:spcPts val="0"/>
              </a:spcBef>
              <a:spcAft>
                <a:spcPts val="0"/>
              </a:spcAft>
              <a:buClrTx/>
              <a:buSzTx/>
            </a:pPr>
            <a:r>
              <a:rPr lang="en-US" sz="2800" dirty="0">
                <a:solidFill>
                  <a:schemeClr val="accent4"/>
                </a:solidFill>
                <a:ea typeface="Calibri" panose="020F0502020204030204" pitchFamily="34" charset="0"/>
                <a:cs typeface="Times New Roman" panose="02020603050405020304" pitchFamily="18" charset="0"/>
              </a:rPr>
              <a:t>Patience</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Confidence</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Empathy</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Openness</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Flexibility</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Knowledge, experience</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Humor</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Excited about material</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Variety of activities</a:t>
            </a:r>
          </a:p>
          <a:p>
            <a:pPr marL="554369" fontAlgn="auto">
              <a:lnSpc>
                <a:spcPct val="100000"/>
              </a:lnSpc>
              <a:spcBef>
                <a:spcPts val="0"/>
              </a:spcBef>
              <a:spcAft>
                <a:spcPts val="0"/>
              </a:spcAft>
              <a:buClrTx/>
              <a:buSzTx/>
            </a:pPr>
            <a:r>
              <a:rPr lang="en-US" sz="2800" dirty="0">
                <a:solidFill>
                  <a:schemeClr val="accent4"/>
                </a:solidFill>
                <a:cs typeface="Times New Roman" panose="02020603050405020304" pitchFamily="18" charset="0"/>
              </a:rPr>
              <a:t>Simplicity &amp; Clarity</a:t>
            </a:r>
          </a:p>
          <a:p>
            <a:pPr marL="554369" fontAlgn="auto">
              <a:lnSpc>
                <a:spcPct val="100000"/>
              </a:lnSpc>
              <a:spcBef>
                <a:spcPts val="0"/>
              </a:spcBef>
              <a:spcAft>
                <a:spcPts val="0"/>
              </a:spcAft>
              <a:buClrTx/>
              <a:buSzTx/>
            </a:pPr>
            <a:r>
              <a:rPr lang="en-US" sz="2800" dirty="0">
                <a:solidFill>
                  <a:schemeClr val="accent4"/>
                </a:solidFill>
              </a:rPr>
              <a:t>Pedagogical Knowledge</a:t>
            </a:r>
          </a:p>
        </p:txBody>
      </p:sp>
      <p:sp>
        <p:nvSpPr>
          <p:cNvPr id="7" name="TextBox 6">
            <a:extLst>
              <a:ext uri="{FF2B5EF4-FFF2-40B4-BE49-F238E27FC236}">
                <a16:creationId xmlns:a16="http://schemas.microsoft.com/office/drawing/2014/main" id="{618F55F6-86FE-FF84-BC0F-1734679CC075}"/>
              </a:ext>
            </a:extLst>
          </p:cNvPr>
          <p:cNvSpPr txBox="1"/>
          <p:nvPr/>
        </p:nvSpPr>
        <p:spPr>
          <a:xfrm>
            <a:off x="1120305" y="1723269"/>
            <a:ext cx="4546948" cy="435825"/>
          </a:xfrm>
          <a:prstGeom prst="rect">
            <a:avLst/>
          </a:prstGeom>
          <a:noFill/>
        </p:spPr>
        <p:txBody>
          <a:bodyPr wrap="square" rtlCol="0">
            <a:spAutoFit/>
          </a:bodyPr>
          <a:lstStyle/>
          <a:p>
            <a:pPr algn="ctr"/>
            <a:r>
              <a:rPr lang="en-US" u="sng" dirty="0">
                <a:solidFill>
                  <a:schemeClr val="accent4"/>
                </a:solidFill>
                <a:latin typeface="+mn-lt"/>
              </a:rPr>
              <a:t>Your brainstormed list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436415" cy="755967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54298" y="1554296"/>
            <a:ext cx="7559675" cy="4451083"/>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54299" y="1565470"/>
            <a:ext cx="7559674" cy="4451087"/>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46551" y="3955141"/>
            <a:ext cx="2757969" cy="4451089"/>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53086" y="1068934"/>
            <a:ext cx="4299533" cy="460652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54308" y="1543119"/>
            <a:ext cx="7559678" cy="4451082"/>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596662725"/>
              </p:ext>
            </p:extLst>
          </p:nvPr>
        </p:nvGraphicFramePr>
        <p:xfrm>
          <a:off x="5050638" y="715931"/>
          <a:ext cx="7460449" cy="6113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F8301C6B-4A36-BF1A-09F6-6DB2B3A3881E}"/>
              </a:ext>
            </a:extLst>
          </p:cNvPr>
          <p:cNvSpPr>
            <a:spLocks noGrp="1"/>
          </p:cNvSpPr>
          <p:nvPr>
            <p:ph type="title"/>
          </p:nvPr>
        </p:nvSpPr>
        <p:spPr>
          <a:xfrm>
            <a:off x="623887" y="1306263"/>
            <a:ext cx="2999898" cy="4131868"/>
          </a:xfrm>
        </p:spPr>
        <p:txBody>
          <a:bodyPr>
            <a:noAutofit/>
          </a:bodyPr>
          <a:lstStyle/>
          <a:p>
            <a:pPr algn="r"/>
            <a:r>
              <a:rPr lang="en-US" sz="4800">
                <a:solidFill>
                  <a:schemeClr val="bg1"/>
                </a:solidFill>
              </a:rPr>
              <a:t>UO </a:t>
            </a:r>
            <a:br>
              <a:rPr lang="en-US" sz="4800">
                <a:solidFill>
                  <a:schemeClr val="bg1"/>
                </a:solidFill>
              </a:rPr>
            </a:br>
            <a:r>
              <a:rPr lang="en-US" sz="4800">
                <a:solidFill>
                  <a:schemeClr val="bg1"/>
                </a:solidFill>
              </a:rPr>
              <a:t>defines good teaching 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7FAC-7A1F-47AF-BD0E-9821A685FB38}"/>
              </a:ext>
            </a:extLst>
          </p:cNvPr>
          <p:cNvSpPr>
            <a:spLocks noGrp="1"/>
          </p:cNvSpPr>
          <p:nvPr>
            <p:ph type="title"/>
          </p:nvPr>
        </p:nvSpPr>
        <p:spPr/>
        <p:txBody>
          <a:bodyPr/>
          <a:lstStyle/>
          <a:p>
            <a:r>
              <a:rPr lang="en-US"/>
              <a:t>SWOT your teaching!</a:t>
            </a:r>
          </a:p>
        </p:txBody>
      </p:sp>
      <p:graphicFrame>
        <p:nvGraphicFramePr>
          <p:cNvPr id="8" name="Content Placeholder 7">
            <a:extLst>
              <a:ext uri="{FF2B5EF4-FFF2-40B4-BE49-F238E27FC236}">
                <a16:creationId xmlns:a16="http://schemas.microsoft.com/office/drawing/2014/main" id="{834811BE-5BB1-4AFF-B2F8-8EFE47E065E0}"/>
              </a:ext>
            </a:extLst>
          </p:cNvPr>
          <p:cNvGraphicFramePr>
            <a:graphicFrameLocks noGrp="1"/>
          </p:cNvGraphicFramePr>
          <p:nvPr>
            <p:ph idx="1"/>
            <p:extLst>
              <p:ext uri="{D42A27DB-BD31-4B8C-83A1-F6EECF244321}">
                <p14:modId xmlns:p14="http://schemas.microsoft.com/office/powerpoint/2010/main" val="190585200"/>
              </p:ext>
            </p:extLst>
          </p:nvPr>
        </p:nvGraphicFramePr>
        <p:xfrm>
          <a:off x="996557" y="1112837"/>
          <a:ext cx="11458576" cy="5556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C8C07C54-DD2A-41B8-BA12-64FCCC4F43A5}"/>
              </a:ext>
            </a:extLst>
          </p:cNvPr>
          <p:cNvGrpSpPr/>
          <p:nvPr/>
        </p:nvGrpSpPr>
        <p:grpSpPr>
          <a:xfrm>
            <a:off x="471487" y="1341437"/>
            <a:ext cx="3581400" cy="2133600"/>
            <a:chOff x="3946205" y="493101"/>
            <a:chExt cx="2024311" cy="2024311"/>
          </a:xfrm>
          <a:solidFill>
            <a:schemeClr val="accent2">
              <a:lumMod val="75000"/>
            </a:schemeClr>
          </a:solidFill>
        </p:grpSpPr>
        <p:sp>
          <p:nvSpPr>
            <p:cNvPr id="10" name="Rectangle: Rounded Corners 9">
              <a:extLst>
                <a:ext uri="{FF2B5EF4-FFF2-40B4-BE49-F238E27FC236}">
                  <a16:creationId xmlns:a16="http://schemas.microsoft.com/office/drawing/2014/main" id="{4D5DB422-3518-4517-82C5-673DAB5025AF}"/>
                </a:ext>
              </a:extLst>
            </p:cNvPr>
            <p:cNvSpPr/>
            <p:nvPr/>
          </p:nvSpPr>
          <p:spPr>
            <a:xfrm>
              <a:off x="3946205" y="493101"/>
              <a:ext cx="2024311" cy="2024311"/>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723DC833-6D31-4476-ADD5-AD6D107DFBAF}"/>
                </a:ext>
              </a:extLst>
            </p:cNvPr>
            <p:cNvSpPr txBox="1"/>
            <p:nvPr/>
          </p:nvSpPr>
          <p:spPr>
            <a:xfrm>
              <a:off x="4045024" y="591920"/>
              <a:ext cx="1826673" cy="18266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Aft>
                  <a:spcPct val="35000"/>
                </a:spcAft>
              </a:pPr>
              <a:r>
                <a:rPr lang="en-US">
                  <a:effectLst/>
                  <a:latin typeface="Calibri Light" panose="020F0302020204030204" pitchFamily="34" charset="0"/>
                  <a:ea typeface="Calibri" panose="020F0502020204030204" pitchFamily="34" charset="0"/>
                  <a:cs typeface="Times New Roman" panose="02020603050405020304" pitchFamily="18" charset="0"/>
                </a:rPr>
                <a:t>What aspects of your personality/nature/skills will help you teach well? </a:t>
              </a:r>
              <a:endParaRPr lang="en-US"/>
            </a:p>
          </p:txBody>
        </p:sp>
      </p:grpSp>
      <p:grpSp>
        <p:nvGrpSpPr>
          <p:cNvPr id="12" name="Group 11">
            <a:extLst>
              <a:ext uri="{FF2B5EF4-FFF2-40B4-BE49-F238E27FC236}">
                <a16:creationId xmlns:a16="http://schemas.microsoft.com/office/drawing/2014/main" id="{B8FA3347-EBBE-47FE-B03A-76DA40B83645}"/>
              </a:ext>
            </a:extLst>
          </p:cNvPr>
          <p:cNvGrpSpPr/>
          <p:nvPr/>
        </p:nvGrpSpPr>
        <p:grpSpPr>
          <a:xfrm>
            <a:off x="9386888" y="1440256"/>
            <a:ext cx="3581400" cy="2034781"/>
            <a:chOff x="3946205" y="493101"/>
            <a:chExt cx="2024311" cy="2024311"/>
          </a:xfrm>
          <a:solidFill>
            <a:schemeClr val="accent3">
              <a:lumMod val="75000"/>
            </a:schemeClr>
          </a:solidFill>
        </p:grpSpPr>
        <p:sp>
          <p:nvSpPr>
            <p:cNvPr id="13" name="Rectangle: Rounded Corners 12">
              <a:extLst>
                <a:ext uri="{FF2B5EF4-FFF2-40B4-BE49-F238E27FC236}">
                  <a16:creationId xmlns:a16="http://schemas.microsoft.com/office/drawing/2014/main" id="{5E3B0F24-324F-47F9-ADBD-7B34C8D56201}"/>
                </a:ext>
              </a:extLst>
            </p:cNvPr>
            <p:cNvSpPr/>
            <p:nvPr/>
          </p:nvSpPr>
          <p:spPr>
            <a:xfrm>
              <a:off x="3946205" y="493101"/>
              <a:ext cx="2024311" cy="2024311"/>
            </a:xfrm>
            <a:prstGeom prst="roundRect">
              <a:avLst/>
            </a:prstGeom>
            <a:solidFill>
              <a:srgbClr val="647B32"/>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25F2AE90-A389-4DAF-851B-66291E2927B0}"/>
                </a:ext>
              </a:extLst>
            </p:cNvPr>
            <p:cNvSpPr txBox="1"/>
            <p:nvPr/>
          </p:nvSpPr>
          <p:spPr>
            <a:xfrm>
              <a:off x="4045024" y="546406"/>
              <a:ext cx="1826673" cy="1919456"/>
            </a:xfrm>
            <a:prstGeom prst="rect">
              <a:avLst/>
            </a:prstGeom>
            <a:solidFill>
              <a:srgbClr val="647B32"/>
            </a:solid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Aft>
                  <a:spcPct val="35000"/>
                </a:spcAft>
              </a:pPr>
              <a:r>
                <a:rPr lang="en-US">
                  <a:effectLst/>
                  <a:latin typeface="Calibri Light" panose="020F0302020204030204" pitchFamily="34" charset="0"/>
                  <a:ea typeface="Calibri" panose="020F0502020204030204" pitchFamily="34" charset="0"/>
                </a:rPr>
                <a:t>What aspects of your personality/nature/skills will you need to be conscious of and develop to teach well?</a:t>
              </a:r>
              <a:endParaRPr lang="en-US"/>
            </a:p>
          </p:txBody>
        </p:sp>
      </p:grpSp>
      <p:grpSp>
        <p:nvGrpSpPr>
          <p:cNvPr id="15" name="Group 14">
            <a:extLst>
              <a:ext uri="{FF2B5EF4-FFF2-40B4-BE49-F238E27FC236}">
                <a16:creationId xmlns:a16="http://schemas.microsoft.com/office/drawing/2014/main" id="{25E50CFF-FA3A-479E-969D-745DAD3D0D39}"/>
              </a:ext>
            </a:extLst>
          </p:cNvPr>
          <p:cNvGrpSpPr/>
          <p:nvPr/>
        </p:nvGrpSpPr>
        <p:grpSpPr>
          <a:xfrm>
            <a:off x="471487" y="4238389"/>
            <a:ext cx="3581400" cy="1929384"/>
            <a:chOff x="3946205" y="493101"/>
            <a:chExt cx="2024311" cy="2024311"/>
          </a:xfrm>
          <a:solidFill>
            <a:schemeClr val="accent4">
              <a:lumMod val="75000"/>
            </a:schemeClr>
          </a:solidFill>
        </p:grpSpPr>
        <p:sp>
          <p:nvSpPr>
            <p:cNvPr id="16" name="Rectangle: Rounded Corners 15">
              <a:extLst>
                <a:ext uri="{FF2B5EF4-FFF2-40B4-BE49-F238E27FC236}">
                  <a16:creationId xmlns:a16="http://schemas.microsoft.com/office/drawing/2014/main" id="{D22B6705-29E8-4678-8319-6BF367798C12}"/>
                </a:ext>
              </a:extLst>
            </p:cNvPr>
            <p:cNvSpPr/>
            <p:nvPr/>
          </p:nvSpPr>
          <p:spPr>
            <a:xfrm>
              <a:off x="3946205" y="493101"/>
              <a:ext cx="2024311" cy="2024311"/>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2BF8F9FE-6922-47D2-AE19-1B08653F71C9}"/>
                </a:ext>
              </a:extLst>
            </p:cNvPr>
            <p:cNvSpPr txBox="1"/>
            <p:nvPr/>
          </p:nvSpPr>
          <p:spPr>
            <a:xfrm>
              <a:off x="4045024" y="591920"/>
              <a:ext cx="1826673" cy="18266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Aft>
                  <a:spcPct val="35000"/>
                </a:spcAft>
              </a:pPr>
              <a:r>
                <a:rPr lang="en-US">
                  <a:effectLst/>
                  <a:latin typeface="Calibri Light" panose="020F0302020204030204" pitchFamily="34" charset="0"/>
                  <a:ea typeface="Calibri" panose="020F0502020204030204" pitchFamily="34" charset="0"/>
                </a:rPr>
                <a:t>What knowledge and professional skills will you develop through your GE assignment?</a:t>
              </a:r>
              <a:endParaRPr lang="en-US"/>
            </a:p>
          </p:txBody>
        </p:sp>
      </p:grpSp>
      <p:grpSp>
        <p:nvGrpSpPr>
          <p:cNvPr id="18" name="Group 17">
            <a:extLst>
              <a:ext uri="{FF2B5EF4-FFF2-40B4-BE49-F238E27FC236}">
                <a16:creationId xmlns:a16="http://schemas.microsoft.com/office/drawing/2014/main" id="{453A467A-C9BB-4629-94A6-F777A06D2FC7}"/>
              </a:ext>
            </a:extLst>
          </p:cNvPr>
          <p:cNvGrpSpPr/>
          <p:nvPr/>
        </p:nvGrpSpPr>
        <p:grpSpPr>
          <a:xfrm>
            <a:off x="9386888" y="4223218"/>
            <a:ext cx="3581400" cy="1929384"/>
            <a:chOff x="3946205" y="493101"/>
            <a:chExt cx="2024311" cy="2024311"/>
          </a:xfrm>
          <a:solidFill>
            <a:schemeClr val="accent5">
              <a:lumMod val="75000"/>
            </a:schemeClr>
          </a:solidFill>
        </p:grpSpPr>
        <p:sp>
          <p:nvSpPr>
            <p:cNvPr id="19" name="Rectangle: Rounded Corners 18">
              <a:extLst>
                <a:ext uri="{FF2B5EF4-FFF2-40B4-BE49-F238E27FC236}">
                  <a16:creationId xmlns:a16="http://schemas.microsoft.com/office/drawing/2014/main" id="{B62F44B7-2F60-49AA-BB3E-F0F243667DF0}"/>
                </a:ext>
              </a:extLst>
            </p:cNvPr>
            <p:cNvSpPr/>
            <p:nvPr/>
          </p:nvSpPr>
          <p:spPr>
            <a:xfrm>
              <a:off x="3946205" y="493101"/>
              <a:ext cx="2024311" cy="2024311"/>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01CD6AE1-8F53-44DD-94E5-6E8EBFB3A4B4}"/>
                </a:ext>
              </a:extLst>
            </p:cNvPr>
            <p:cNvSpPr txBox="1"/>
            <p:nvPr/>
          </p:nvSpPr>
          <p:spPr>
            <a:xfrm>
              <a:off x="4045024" y="591920"/>
              <a:ext cx="1826673" cy="17207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Aft>
                  <a:spcPct val="35000"/>
                </a:spcAft>
              </a:pPr>
              <a:r>
                <a:rPr lang="en-US">
                  <a:effectLst/>
                  <a:latin typeface="Calibri Light" panose="020F0302020204030204" pitchFamily="34" charset="0"/>
                  <a:ea typeface="Calibri" panose="020F0502020204030204" pitchFamily="34" charset="0"/>
                </a:rPr>
                <a:t>What outside events or requirements might make it difficult to do your job well?</a:t>
              </a:r>
              <a:endParaRPr lang="en-US"/>
            </a:p>
          </p:txBody>
        </p:sp>
      </p:grpSp>
      <p:sp>
        <p:nvSpPr>
          <p:cNvPr id="21" name="Rectangle 20">
            <a:extLst>
              <a:ext uri="{FF2B5EF4-FFF2-40B4-BE49-F238E27FC236}">
                <a16:creationId xmlns:a16="http://schemas.microsoft.com/office/drawing/2014/main" id="{53365BF0-8062-4D53-B3E9-A694D3B0DD66}"/>
              </a:ext>
            </a:extLst>
          </p:cNvPr>
          <p:cNvSpPr/>
          <p:nvPr/>
        </p:nvSpPr>
        <p:spPr>
          <a:xfrm>
            <a:off x="10579262" y="6900783"/>
            <a:ext cx="1627025" cy="435825"/>
          </a:xfrm>
          <a:prstGeom prst="rect">
            <a:avLst/>
          </a:prstGeom>
        </p:spPr>
        <p:txBody>
          <a:bodyPr wrap="square">
            <a:spAutoFit/>
          </a:bodyPr>
          <a:lstStyle/>
          <a:p>
            <a:pPr algn="ctr"/>
            <a:r>
              <a:rPr lang="en-US">
                <a:latin typeface="+mn-lt"/>
              </a:rPr>
              <a:t>Worksheet</a:t>
            </a:r>
          </a:p>
        </p:txBody>
      </p:sp>
      <p:pic>
        <p:nvPicPr>
          <p:cNvPr id="22" name="Picture 21">
            <a:extLst>
              <a:ext uri="{FF2B5EF4-FFF2-40B4-BE49-F238E27FC236}">
                <a16:creationId xmlns:a16="http://schemas.microsoft.com/office/drawing/2014/main" id="{2E47FE4B-4B02-4052-8A5B-E21FD9AA64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72836" y="6623623"/>
            <a:ext cx="771651" cy="771651"/>
          </a:xfrm>
          <a:prstGeom prst="rect">
            <a:avLst/>
          </a:prstGeom>
        </p:spPr>
      </p:pic>
    </p:spTree>
    <p:extLst>
      <p:ext uri="{BB962C8B-B14F-4D97-AF65-F5344CB8AC3E}">
        <p14:creationId xmlns:p14="http://schemas.microsoft.com/office/powerpoint/2010/main" val="304682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F46B-94DD-449C-8FEE-473521CCF236}"/>
              </a:ext>
            </a:extLst>
          </p:cNvPr>
          <p:cNvSpPr>
            <a:spLocks noGrp="1"/>
          </p:cNvSpPr>
          <p:nvPr>
            <p:ph type="title"/>
          </p:nvPr>
        </p:nvSpPr>
        <p:spPr/>
        <p:txBody>
          <a:bodyPr>
            <a:normAutofit/>
          </a:bodyPr>
          <a:lstStyle/>
          <a:p>
            <a:r>
              <a:rPr lang="en-US" dirty="0"/>
              <a:t>Build community &amp; Sense of belonging</a:t>
            </a:r>
          </a:p>
        </p:txBody>
      </p:sp>
      <p:sp>
        <p:nvSpPr>
          <p:cNvPr id="8" name="Text Placeholder 7">
            <a:extLst>
              <a:ext uri="{FF2B5EF4-FFF2-40B4-BE49-F238E27FC236}">
                <a16:creationId xmlns:a16="http://schemas.microsoft.com/office/drawing/2014/main" id="{6AE7F7D7-81E9-2FD4-CD8A-535CA9E122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674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CA84EF-F373-2E94-4DDF-E74DEBB67F99}"/>
              </a:ext>
            </a:extLst>
          </p:cNvPr>
          <p:cNvSpPr>
            <a:spLocks noGrp="1"/>
          </p:cNvSpPr>
          <p:nvPr>
            <p:ph idx="1"/>
          </p:nvPr>
        </p:nvSpPr>
        <p:spPr>
          <a:xfrm>
            <a:off x="395287" y="2865437"/>
            <a:ext cx="3556122" cy="3335900"/>
          </a:xfrm>
        </p:spPr>
        <p:txBody>
          <a:bodyPr>
            <a:normAutofit/>
          </a:bodyPr>
          <a:lstStyle/>
          <a:p>
            <a:pPr marL="219456" indent="-219456">
              <a:spcBef>
                <a:spcPts val="0"/>
              </a:spcBef>
              <a:buSzPct val="100000"/>
              <a:buFont typeface="Arial" panose="020B0604020202020204" pitchFamily="34" charset="0"/>
              <a:buChar char="•"/>
            </a:pPr>
            <a:r>
              <a:rPr lang="en-US" sz="2600" dirty="0">
                <a:latin typeface="+mn-lt"/>
              </a:rPr>
              <a:t>Easier to ask questions, take risks</a:t>
            </a:r>
          </a:p>
          <a:p>
            <a:pPr marL="219456" indent="-219456">
              <a:spcBef>
                <a:spcPts val="0"/>
              </a:spcBef>
              <a:buSzPct val="100000"/>
              <a:buFont typeface="Arial" panose="020B0604020202020204" pitchFamily="34" charset="0"/>
              <a:buChar char="•"/>
            </a:pPr>
            <a:r>
              <a:rPr lang="en-US" sz="2600" dirty="0">
                <a:latin typeface="+mn-lt"/>
              </a:rPr>
              <a:t>More engaged</a:t>
            </a:r>
          </a:p>
          <a:p>
            <a:pPr marL="219456" indent="-219456">
              <a:spcBef>
                <a:spcPts val="0"/>
              </a:spcBef>
              <a:buSzPct val="100000"/>
              <a:buFont typeface="Arial" panose="020B0604020202020204" pitchFamily="34" charset="0"/>
              <a:buChar char="•"/>
            </a:pPr>
            <a:r>
              <a:rPr lang="en-US" sz="2600" dirty="0">
                <a:latin typeface="+mn-lt"/>
              </a:rPr>
              <a:t>Work harder</a:t>
            </a:r>
          </a:p>
          <a:p>
            <a:pPr marL="219456" indent="-219456">
              <a:spcBef>
                <a:spcPts val="0"/>
              </a:spcBef>
              <a:buSzPct val="100000"/>
              <a:buFont typeface="Arial" panose="020B0604020202020204" pitchFamily="34" charset="0"/>
              <a:buChar char="•"/>
            </a:pPr>
            <a:r>
              <a:rPr lang="en-US" sz="2600" dirty="0">
                <a:latin typeface="+mn-lt"/>
              </a:rPr>
              <a:t>Higher persistence </a:t>
            </a:r>
          </a:p>
          <a:p>
            <a:pPr marL="219456" indent="-219456">
              <a:spcBef>
                <a:spcPts val="0"/>
              </a:spcBef>
              <a:buSzPct val="100000"/>
              <a:buFont typeface="Arial" panose="020B0604020202020204" pitchFamily="34" charset="0"/>
              <a:buChar char="•"/>
            </a:pPr>
            <a:r>
              <a:rPr lang="en-US" sz="2600" dirty="0">
                <a:latin typeface="+mn-lt"/>
              </a:rPr>
              <a:t>Harder to be dishonest</a:t>
            </a:r>
          </a:p>
        </p:txBody>
      </p:sp>
      <p:graphicFrame>
        <p:nvGraphicFramePr>
          <p:cNvPr id="4" name="Diagram 3">
            <a:extLst>
              <a:ext uri="{FF2B5EF4-FFF2-40B4-BE49-F238E27FC236}">
                <a16:creationId xmlns:a16="http://schemas.microsoft.com/office/drawing/2014/main" id="{F17CF575-3204-4E28-BA54-4054CED69E7C}"/>
              </a:ext>
            </a:extLst>
          </p:cNvPr>
          <p:cNvGraphicFramePr/>
          <p:nvPr>
            <p:extLst>
              <p:ext uri="{D42A27DB-BD31-4B8C-83A1-F6EECF244321}">
                <p14:modId xmlns:p14="http://schemas.microsoft.com/office/powerpoint/2010/main" val="1917902421"/>
              </p:ext>
            </p:extLst>
          </p:nvPr>
        </p:nvGraphicFramePr>
        <p:xfrm>
          <a:off x="76200" y="1578137"/>
          <a:ext cx="4662487" cy="105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21A88EB-0A9C-44BA-A0EF-99D19BB1B2C5}"/>
              </a:ext>
            </a:extLst>
          </p:cNvPr>
          <p:cNvSpPr txBox="1"/>
          <p:nvPr/>
        </p:nvSpPr>
        <p:spPr>
          <a:xfrm>
            <a:off x="4228110" y="1639438"/>
            <a:ext cx="7110474" cy="836511"/>
          </a:xfrm>
          <a:prstGeom prst="rect">
            <a:avLst/>
          </a:prstGeom>
          <a:noFill/>
        </p:spPr>
        <p:txBody>
          <a:bodyPr wrap="square" rtlCol="0">
            <a:spAutoFit/>
          </a:bodyPr>
          <a:lstStyle/>
          <a:p>
            <a:pPr marL="219456" indent="-219456">
              <a:buSzPct val="100000"/>
              <a:buFont typeface="Arial" panose="020B0604020202020204" pitchFamily="34" charset="0"/>
              <a:buChar char="•"/>
            </a:pPr>
            <a:r>
              <a:rPr lang="en-US" sz="2600">
                <a:latin typeface="+mn-lt"/>
              </a:rPr>
              <a:t>Discuss with someone you haven’t talked to yet.</a:t>
            </a:r>
          </a:p>
          <a:p>
            <a:pPr marL="219456" indent="-219456">
              <a:buSzPct val="100000"/>
              <a:buFont typeface="Arial" panose="020B0604020202020204" pitchFamily="34" charset="0"/>
              <a:buChar char="•"/>
            </a:pPr>
            <a:r>
              <a:rPr lang="en-US" sz="2600">
                <a:latin typeface="+mn-lt"/>
              </a:rPr>
              <a:t>Be prepared to share ideas</a:t>
            </a:r>
          </a:p>
        </p:txBody>
      </p:sp>
      <p:sp>
        <p:nvSpPr>
          <p:cNvPr id="7" name="TextBox 6">
            <a:extLst>
              <a:ext uri="{FF2B5EF4-FFF2-40B4-BE49-F238E27FC236}">
                <a16:creationId xmlns:a16="http://schemas.microsoft.com/office/drawing/2014/main" id="{FB5DB150-72DF-049A-73BE-F66D5A291EA5}"/>
              </a:ext>
            </a:extLst>
          </p:cNvPr>
          <p:cNvSpPr txBox="1"/>
          <p:nvPr/>
        </p:nvSpPr>
        <p:spPr>
          <a:xfrm>
            <a:off x="872489" y="247664"/>
            <a:ext cx="12095798" cy="865173"/>
          </a:xfrm>
          <a:prstGeom prst="rect">
            <a:avLst/>
          </a:prstGeom>
          <a:noFill/>
        </p:spPr>
        <p:txBody>
          <a:bodyPr wrap="square">
            <a:spAutoFit/>
          </a:bodyPr>
          <a:lstStyle/>
          <a:p>
            <a:r>
              <a:rPr lang="en-US" sz="5400">
                <a:solidFill>
                  <a:srgbClr val="415F8E"/>
                </a:solidFill>
                <a:latin typeface="+mj-lt"/>
              </a:rPr>
              <a:t>Building Community &amp; Sense of Belonging</a:t>
            </a:r>
          </a:p>
        </p:txBody>
      </p:sp>
      <p:sp>
        <p:nvSpPr>
          <p:cNvPr id="2" name="Title 1">
            <a:extLst>
              <a:ext uri="{FF2B5EF4-FFF2-40B4-BE49-F238E27FC236}">
                <a16:creationId xmlns:a16="http://schemas.microsoft.com/office/drawing/2014/main" id="{12E2D543-5E76-45AD-817C-4904DA8EBFA4}"/>
              </a:ext>
            </a:extLst>
          </p:cNvPr>
          <p:cNvSpPr>
            <a:spLocks noGrp="1"/>
          </p:cNvSpPr>
          <p:nvPr>
            <p:ph type="title"/>
          </p:nvPr>
        </p:nvSpPr>
        <p:spPr>
          <a:xfrm>
            <a:off x="1600285" y="1493837"/>
            <a:ext cx="1690602" cy="990594"/>
          </a:xfrm>
        </p:spPr>
        <p:txBody>
          <a:bodyPr/>
          <a:lstStyle/>
          <a:p>
            <a:r>
              <a:rPr lang="en-US" sz="4000">
                <a:solidFill>
                  <a:schemeClr val="tx1"/>
                </a:solidFill>
              </a:rPr>
              <a:t>Why?</a:t>
            </a:r>
          </a:p>
        </p:txBody>
      </p:sp>
      <p:sp>
        <p:nvSpPr>
          <p:cNvPr id="12" name="Text Placeholder 11">
            <a:extLst>
              <a:ext uri="{FF2B5EF4-FFF2-40B4-BE49-F238E27FC236}">
                <a16:creationId xmlns:a16="http://schemas.microsoft.com/office/drawing/2014/main" id="{9D0A5609-D01C-4E40-B496-4323B54A5705}"/>
              </a:ext>
            </a:extLst>
          </p:cNvPr>
          <p:cNvSpPr>
            <a:spLocks noGrp="1"/>
          </p:cNvSpPr>
          <p:nvPr>
            <p:ph type="body" sz="quarter" idx="10"/>
          </p:nvPr>
        </p:nvSpPr>
        <p:spPr>
          <a:xfrm>
            <a:off x="9691687" y="6830998"/>
            <a:ext cx="2413711" cy="481013"/>
          </a:xfrm>
        </p:spPr>
        <p:txBody>
          <a:bodyPr/>
          <a:lstStyle/>
          <a:p>
            <a:r>
              <a:rPr lang="en-US"/>
              <a:t>Think-pair-share</a:t>
            </a:r>
          </a:p>
        </p:txBody>
      </p:sp>
      <p:sp>
        <p:nvSpPr>
          <p:cNvPr id="3" name="TextBox 2">
            <a:extLst>
              <a:ext uri="{FF2B5EF4-FFF2-40B4-BE49-F238E27FC236}">
                <a16:creationId xmlns:a16="http://schemas.microsoft.com/office/drawing/2014/main" id="{C7D2B6FE-7056-4241-60E2-26418EE94ADF}"/>
              </a:ext>
            </a:extLst>
          </p:cNvPr>
          <p:cNvSpPr txBox="1"/>
          <p:nvPr/>
        </p:nvSpPr>
        <p:spPr>
          <a:xfrm>
            <a:off x="5185776" y="3002550"/>
            <a:ext cx="6513534" cy="2153282"/>
          </a:xfrm>
          <a:prstGeom prst="rect">
            <a:avLst/>
          </a:prstGeom>
          <a:noFill/>
        </p:spPr>
        <p:txBody>
          <a:bodyPr wrap="square" rtlCol="0">
            <a:spAutoFit/>
          </a:bodyPr>
          <a:lstStyle/>
          <a:p>
            <a:r>
              <a:rPr lang="en-US" dirty="0">
                <a:solidFill>
                  <a:schemeClr val="accent4"/>
                </a:solidFill>
                <a:latin typeface="+mn-lt"/>
              </a:rPr>
              <a:t>Give space to ask questions and to ask “dumb” questions</a:t>
            </a:r>
          </a:p>
          <a:p>
            <a:r>
              <a:rPr lang="en-US" dirty="0">
                <a:solidFill>
                  <a:schemeClr val="accent4"/>
                </a:solidFill>
                <a:latin typeface="+mn-lt"/>
              </a:rPr>
              <a:t>Identify knowledge gaps</a:t>
            </a:r>
          </a:p>
          <a:p>
            <a:r>
              <a:rPr lang="en-US" dirty="0">
                <a:solidFill>
                  <a:schemeClr val="accent4"/>
                </a:solidFill>
                <a:latin typeface="+mn-lt"/>
              </a:rPr>
              <a:t>Avoid stereotype threat</a:t>
            </a:r>
          </a:p>
          <a:p>
            <a:r>
              <a:rPr lang="en-US" dirty="0">
                <a:solidFill>
                  <a:schemeClr val="accent4"/>
                </a:solidFill>
                <a:latin typeface="+mn-lt"/>
              </a:rPr>
              <a:t>Helps students with life transitions (first-year students, for example)</a:t>
            </a:r>
          </a:p>
        </p:txBody>
      </p:sp>
      <p:sp>
        <p:nvSpPr>
          <p:cNvPr id="5" name="TextBox 4">
            <a:extLst>
              <a:ext uri="{FF2B5EF4-FFF2-40B4-BE49-F238E27FC236}">
                <a16:creationId xmlns:a16="http://schemas.microsoft.com/office/drawing/2014/main" id="{379C2318-A42E-1029-A1A6-A0959D80EDA3}"/>
              </a:ext>
            </a:extLst>
          </p:cNvPr>
          <p:cNvSpPr txBox="1"/>
          <p:nvPr/>
        </p:nvSpPr>
        <p:spPr>
          <a:xfrm>
            <a:off x="5973054" y="2570090"/>
            <a:ext cx="4546948" cy="435825"/>
          </a:xfrm>
          <a:prstGeom prst="rect">
            <a:avLst/>
          </a:prstGeom>
          <a:noFill/>
        </p:spPr>
        <p:txBody>
          <a:bodyPr wrap="square" rtlCol="0">
            <a:spAutoFit/>
          </a:bodyPr>
          <a:lstStyle/>
          <a:p>
            <a:pPr algn="ctr"/>
            <a:r>
              <a:rPr lang="en-US" u="sng" dirty="0">
                <a:solidFill>
                  <a:schemeClr val="accent4"/>
                </a:solidFill>
                <a:latin typeface="+mn-lt"/>
              </a:rPr>
              <a:t>Your brainstormed list</a:t>
            </a:r>
          </a:p>
        </p:txBody>
      </p:sp>
    </p:spTree>
    <p:extLst>
      <p:ext uri="{BB962C8B-B14F-4D97-AF65-F5344CB8AC3E}">
        <p14:creationId xmlns:p14="http://schemas.microsoft.com/office/powerpoint/2010/main" val="6380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9B26173-419D-4F5D-8288-4FA1A6B1994A}">
  <we:reference id="2316f4a4-e734-4e90-ac62-c83f30603c77" version="1.0.0.0" store="EXCatalog" storeType="EXCatalog"/>
  <we:alternateReferences>
    <we:reference id="WA200003220" version="1.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6D311AC00BED439834020FC60D3B2A" ma:contentTypeVersion="16" ma:contentTypeDescription="Create a new document." ma:contentTypeScope="" ma:versionID="7f6372a6a339bd4a1a82667887faf34b">
  <xsd:schema xmlns:xsd="http://www.w3.org/2001/XMLSchema" xmlns:xs="http://www.w3.org/2001/XMLSchema" xmlns:p="http://schemas.microsoft.com/office/2006/metadata/properties" xmlns:ns2="361f0c6e-13ac-45ad-87b6-173c45bbaa8c" xmlns:ns3="659c2dde-9534-40ea-bbdf-076f8a30aa24" targetNamespace="http://schemas.microsoft.com/office/2006/metadata/properties" ma:root="true" ma:fieldsID="6ead97278fa41f82a5d94f068b37e518" ns2:_="" ns3:_="">
    <xsd:import namespace="361f0c6e-13ac-45ad-87b6-173c45bbaa8c"/>
    <xsd:import namespace="659c2dde-9534-40ea-bbdf-076f8a30aa2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f0c6e-13ac-45ad-87b6-173c45bbaa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1a9775-3525-4bf8-b88d-b7eef9d67d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9c2dde-9534-40ea-bbdf-076f8a30aa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4c9ed9-71e4-4a5e-baf7-1d85500f989d}" ma:internalName="TaxCatchAll" ma:showField="CatchAllData" ma:web="659c2dde-9534-40ea-bbdf-076f8a30aa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61f0c6e-13ac-45ad-87b6-173c45bbaa8c">
      <Terms xmlns="http://schemas.microsoft.com/office/infopath/2007/PartnerControls"/>
    </lcf76f155ced4ddcb4097134ff3c332f>
    <TaxCatchAll xmlns="659c2dde-9534-40ea-bbdf-076f8a30aa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C3B6C6-64F9-4B5A-B455-9D3440A3C187}">
  <ds:schemaRefs>
    <ds:schemaRef ds:uri="361f0c6e-13ac-45ad-87b6-173c45bbaa8c"/>
    <ds:schemaRef ds:uri="659c2dde-9534-40ea-bbdf-076f8a30aa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A78D25-35B9-47C7-B9D4-89F0755A24E6}">
  <ds:schemaRefs>
    <ds:schemaRef ds:uri="http://purl.org/dc/dcmitype/"/>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documentManagement/types"/>
    <ds:schemaRef ds:uri="http://purl.org/dc/terms/"/>
    <ds:schemaRef ds:uri="659c2dde-9534-40ea-bbdf-076f8a30aa24"/>
    <ds:schemaRef ds:uri="361f0c6e-13ac-45ad-87b6-173c45bbaa8c"/>
    <ds:schemaRef ds:uri="http://schemas.microsoft.com/office/2006/metadata/properties"/>
  </ds:schemaRefs>
</ds:datastoreItem>
</file>

<file path=customXml/itemProps3.xml><?xml version="1.0" encoding="utf-8"?>
<ds:datastoreItem xmlns:ds="http://schemas.openxmlformats.org/officeDocument/2006/customXml" ds:itemID="{6ADD69C7-5447-4525-8C83-6F97DCF0BD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598</TotalTime>
  <Words>2018</Words>
  <Application>Microsoft Macintosh PowerPoint</Application>
  <PresentationFormat>Custom</PresentationFormat>
  <Paragraphs>346</Paragraphs>
  <Slides>29</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Black</vt:lpstr>
      <vt:lpstr>Calibri</vt:lpstr>
      <vt:lpstr>Calibri Light</vt:lpstr>
      <vt:lpstr>Comic Sans MS</vt:lpstr>
      <vt:lpstr>Cooper Black</vt:lpstr>
      <vt:lpstr>Helvetica</vt:lpstr>
      <vt:lpstr>Times New Roman</vt:lpstr>
      <vt:lpstr>Trattatello</vt:lpstr>
      <vt:lpstr>Wingdings</vt:lpstr>
      <vt:lpstr>Office Theme</vt:lpstr>
      <vt:lpstr>Leading Labs</vt:lpstr>
      <vt:lpstr>Talk with a few neighbors</vt:lpstr>
      <vt:lpstr>How do you feel about the prospect of teaching?</vt:lpstr>
      <vt:lpstr>Today’s mission: Help you feel more prepared to teach</vt:lpstr>
      <vt:lpstr>What skills does an excellent instructor need?</vt:lpstr>
      <vt:lpstr>UO  defines good teaching as…</vt:lpstr>
      <vt:lpstr>SWOT your teaching!</vt:lpstr>
      <vt:lpstr>Build community &amp; Sense of belonging</vt:lpstr>
      <vt:lpstr>Why?</vt:lpstr>
      <vt:lpstr>How?</vt:lpstr>
      <vt:lpstr>What aspects of identity affect how students engage with your class?</vt:lpstr>
      <vt:lpstr>Your students may not be like you!</vt:lpstr>
      <vt:lpstr>Learning in Lab</vt:lpstr>
      <vt:lpstr>Constructivism</vt:lpstr>
      <vt:lpstr>When Asking Questions</vt:lpstr>
      <vt:lpstr>Spur Critical Thinking in Your Students</vt:lpstr>
      <vt:lpstr>Help students grow content knowledge in lab</vt:lpstr>
      <vt:lpstr>Answering questions</vt:lpstr>
      <vt:lpstr>Challenging Situations</vt:lpstr>
      <vt:lpstr>Scenario E</vt:lpstr>
      <vt:lpstr>Preparing FOR and Wrapping Up Labs</vt:lpstr>
      <vt:lpstr>Getting Ready</vt:lpstr>
      <vt:lpstr>Getting ready: Working in a teaching team </vt:lpstr>
      <vt:lpstr>Grading &amp; Feedback</vt:lpstr>
      <vt:lpstr>Teaching support resources</vt:lpstr>
      <vt:lpstr>Teaching : You are not alone!</vt:lpstr>
      <vt:lpstr>On the Shoulders of Giants</vt:lpstr>
      <vt:lpstr>What can you do next to support your professional teaching development?</vt:lpstr>
      <vt:lpstr>Wrapping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Mueller</dc:creator>
  <cp:lastModifiedBy>Richard Wagner</cp:lastModifiedBy>
  <cp:revision>3</cp:revision>
  <dcterms:created xsi:type="dcterms:W3CDTF">2023-09-14T05:00:07Z</dcterms:created>
  <dcterms:modified xsi:type="dcterms:W3CDTF">2024-09-27T15:17:05Z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0x0101006D6D311AC00BED439834020FC60D3B2A</vt:lpwstr>
  </property>
  <property fmtid="{D5CDD505-2E9C-101B-9397-08002B2CF9AE}" pid="3" name="MediaServiceImageTags">
    <vt:lpwstr/>
  </property>
</Properties>
</file>