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98" r:id="rId5"/>
    <p:sldId id="296" r:id="rId6"/>
    <p:sldId id="273" r:id="rId7"/>
    <p:sldId id="294" r:id="rId8"/>
    <p:sldId id="295" r:id="rId9"/>
    <p:sldId id="267" r:id="rId10"/>
    <p:sldId id="266" r:id="rId11"/>
    <p:sldId id="269" r:id="rId12"/>
    <p:sldId id="265" r:id="rId13"/>
    <p:sldId id="293" r:id="rId14"/>
    <p:sldId id="29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D2F"/>
    <a:srgbClr val="F9E21B"/>
    <a:srgbClr val="007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3"/>
    <p:restoredTop sz="95499"/>
  </p:normalViewPr>
  <p:slideViewPr>
    <p:cSldViewPr snapToGrid="0">
      <p:cViewPr varScale="1">
        <p:scale>
          <a:sx n="183" d="100"/>
          <a:sy n="183" d="100"/>
        </p:scale>
        <p:origin x="224" y="4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Sorg" userId="84ae3479-9db1-4f7a-beb9-35c24eff2fcc" providerId="ADAL" clId="{AC12AC9A-BAC9-564D-BAA6-8BB14A7AE246}"/>
    <pc:docChg chg="modShowInfo">
      <pc:chgData name="Tim Sorg" userId="84ae3479-9db1-4f7a-beb9-35c24eff2fcc" providerId="ADAL" clId="{AC12AC9A-BAC9-564D-BAA6-8BB14A7AE246}" dt="2022-11-21T23:08:12.406" v="0" actId="2744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ACB72-F541-3140-B9A3-28DE28456AD4}" type="datetimeFigureOut">
              <a:rPr lang="en-US" smtClean="0"/>
              <a:t>9/25/24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10BE7-8B26-3144-922F-03CD3F35E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96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52C29B-0625-D449-A9A3-8E855D4044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02514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52C29B-0625-D449-A9A3-8E855D4044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03726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52C29B-0625-D449-A9A3-8E855D4044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70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2C29B-0625-D449-A9A3-8E855D4044E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1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Premise 1 (a negative statement)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10BE7-8B26-3144-922F-03CD3F35E7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10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Premise 1 (a negative statement)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10BE7-8B26-3144-922F-03CD3F35E7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2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Premise 1 (a negative statement)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10BE7-8B26-3144-922F-03CD3F35E7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27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 won’t be doing in this session: going over every detail and button click in Canvas</a:t>
            </a:r>
          </a:p>
          <a:p>
            <a:endParaRPr lang="en-US" dirty="0"/>
          </a:p>
          <a:p>
            <a:r>
              <a:rPr lang="en-US" dirty="0"/>
              <a:t>Not only would this be subjecting you all to a rather unpleasant firehouse of boring information, but it also wouldn’t be modeling good teaching</a:t>
            </a:r>
          </a:p>
          <a:p>
            <a:endParaRPr lang="en-US" dirty="0"/>
          </a:p>
          <a:p>
            <a:r>
              <a:rPr lang="en-US" dirty="0"/>
              <a:t>Rather, we have tons of resources, how-to guides, and support services to help </a:t>
            </a:r>
            <a:r>
              <a:rPr lang="en-US"/>
              <a:t>you whenever you need.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10BE7-8B26-3144-922F-03CD3F35E7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48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going to be your bread and butter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10BE7-8B26-3144-922F-03CD3F35E7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23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10BE7-8B26-3144-922F-03CD3F35E74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788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10BE7-8B26-3144-922F-03CD3F35E74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87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CC5B0-0183-CE0E-560B-D31619DBD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14087B-F873-BFB2-FA33-5E881189C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579C2-D25C-9BA2-CA94-74A825CD0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3C7B-1C3C-8445-AF4B-F1448792F0F0}" type="datetimeFigureOut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8665E-7524-35FC-249F-A9285444D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41306-8CF9-4111-5098-9854669D5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D4A6-8649-8F4D-8B25-7C77BD905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8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21EE6-5A19-0920-FD56-D317C3E0F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BB0047-7779-AAAC-26D9-C2F75CB9B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DFB81-B4A3-4BD0-5E2C-BD632F663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3C7B-1C3C-8445-AF4B-F1448792F0F0}" type="datetimeFigureOut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AB7E9-4CD3-9DE2-8E0A-CD41F9759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69B46-4A6E-97AB-E823-A41008939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D4A6-8649-8F4D-8B25-7C77BD905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71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9ABCEE-C05A-D3D4-856A-F41A7E7EC8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EDC45A-AA5E-489D-829C-20F776534B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A7C5F-0AA4-6737-418F-6A50C7D2B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3C7B-1C3C-8445-AF4B-F1448792F0F0}" type="datetimeFigureOut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55633-7E3E-084D-DECA-A25BCF518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3A909-99D4-F1D3-2976-0811A5F28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D4A6-8649-8F4D-8B25-7C77BD905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3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Option 1 — UO Gre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B7443B6-44A9-90AC-9DAD-B065161EE0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2949" y="762401"/>
            <a:ext cx="10706101" cy="192039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lnSpc>
                <a:spcPct val="80000"/>
              </a:lnSpc>
              <a:defRPr sz="5000" b="1" i="0">
                <a:solidFill>
                  <a:schemeClr val="bg2"/>
                </a:solidFill>
                <a:latin typeface="Source Sans Pro Black" panose="020B0503030403020204" pitchFamily="34" charset="0"/>
              </a:defRPr>
            </a:lvl1pPr>
          </a:lstStyle>
          <a:p>
            <a:r>
              <a:rPr lang="en-US" dirty="0"/>
              <a:t>UO Presentation Headline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481D98FB-BF12-3D10-68F2-B7117A79E3C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42950" y="2788420"/>
            <a:ext cx="10706100" cy="8312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000" b="0" i="0">
                <a:solidFill>
                  <a:schemeClr val="bg2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en-US" dirty="0"/>
              <a:t>Presentation sub-headline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9870E1DA-05DA-91D0-330A-1CEAE1BE401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2950" y="3868096"/>
            <a:ext cx="10706100" cy="381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2300" b="0" i="0">
                <a:solidFill>
                  <a:schemeClr val="bg2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en-US" dirty="0"/>
              <a:t>Presenter Name and Title</a:t>
            </a: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D3A98DA2-8FC1-7F06-DE4C-C18206EFC8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2950" y="4338104"/>
            <a:ext cx="10706100" cy="22160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chemeClr val="bg2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en-US" dirty="0"/>
              <a:t>Month XX, XXXX</a:t>
            </a:r>
          </a:p>
        </p:txBody>
      </p:sp>
      <p:pic>
        <p:nvPicPr>
          <p:cNvPr id="13" name="Picture 12" descr="University of Oregon Logo">
            <a:extLst>
              <a:ext uri="{FF2B5EF4-FFF2-40B4-BE49-F238E27FC236}">
                <a16:creationId xmlns:a16="http://schemas.microsoft.com/office/drawing/2014/main" id="{8AB01874-7900-8159-E8AE-C4066F269A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5590764"/>
            <a:ext cx="2389549" cy="50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558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480">
          <p15:clr>
            <a:srgbClr val="FBAE40"/>
          </p15:clr>
        </p15:guide>
        <p15:guide id="4" pos="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DB26F-3E4D-46E4-AD02-76037511E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78844-21CD-0D4E-9625-9D6566CE2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2CFFD-A16A-9642-B69A-8F1B14363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3C7B-1C3C-8445-AF4B-F1448792F0F0}" type="datetimeFigureOut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406D2-9CFC-E99F-3F22-9430806BB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38286-CC13-3034-671C-18C810454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D4A6-8649-8F4D-8B25-7C77BD905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39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F4732-9075-B3F2-BA3D-1A54CABFC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D860E7-FF86-6A2E-AD20-508786E89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09AEB-F933-7948-508A-3D6BC28FA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3C7B-1C3C-8445-AF4B-F1448792F0F0}" type="datetimeFigureOut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51825-C8FB-C8F4-6ED1-93FBB92A4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94570-7A59-350D-9D4B-DDA900748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D4A6-8649-8F4D-8B25-7C77BD905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52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25E88-2917-71C7-F44B-3A2B50F42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31264-106E-E94F-171C-FC2137780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01E24F-4A8D-01E3-697B-C42D956FAC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BB49D-7BB8-6623-A4AF-18D3A75B9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3C7B-1C3C-8445-AF4B-F1448792F0F0}" type="datetimeFigureOut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7F012-BBC1-4B5D-77C3-E786F4C86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36DC1-03F0-625D-E0EF-F6FF263E5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D4A6-8649-8F4D-8B25-7C77BD905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69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B948E-76DB-1C03-0ECF-6B5D5F66E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203B6-6470-1776-2243-F806CB820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68DF1-D7BB-00B0-8047-FFCB316B3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582D25-4596-371C-9F8A-18CABC2AFE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CE2AB8-DD4F-06BE-4C27-D81C6B228E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2862A7-4FEE-68C6-6E15-859182173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3C7B-1C3C-8445-AF4B-F1448792F0F0}" type="datetimeFigureOut">
              <a:rPr lang="en-US" smtClean="0"/>
              <a:t>9/25/24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5CE7B5-9869-6E65-7EEE-DE71A66FE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0A77D5-7A63-9140-71C7-948F56D44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D4A6-8649-8F4D-8B25-7C77BD905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8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DBD9D-0418-2514-9A5B-0BC2FF240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48B292-1DC6-A017-83AE-C31B6B4BE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3C7B-1C3C-8445-AF4B-F1448792F0F0}" type="datetimeFigureOut">
              <a:rPr lang="en-US" smtClean="0"/>
              <a:t>9/25/24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3CA723-B932-B8DB-A406-66C7CC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785553-C9F7-C34A-F9C8-BB102C6EA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D4A6-8649-8F4D-8B25-7C77BD905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03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A63082-6CC8-F027-9547-C920453C8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3C7B-1C3C-8445-AF4B-F1448792F0F0}" type="datetimeFigureOut">
              <a:rPr lang="en-US" smtClean="0"/>
              <a:t>9/25/24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A31F90-0AF6-559C-B204-DF4A8C72C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A13318-1859-8D0A-CF45-42F78F175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D4A6-8649-8F4D-8B25-7C77BD905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31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0982E-8B2F-069E-F759-532AB0C7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5C360-01E9-7D12-DDF8-1B3B7011F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1412C-80DA-D460-7D55-EC7068224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78FBFC-70D6-ABCD-25FB-696E49F6E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3C7B-1C3C-8445-AF4B-F1448792F0F0}" type="datetimeFigureOut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7AF92-6F6A-B9B1-CD09-2931C06E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F2AC78-AE9A-75E7-5FC8-EBFB4AE79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D4A6-8649-8F4D-8B25-7C77BD905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1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948BA-8748-BC1E-FE15-E95A80727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530F7F-C815-1F88-A13B-7EECCF6733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B27DF2-7CD8-A3FF-6926-DFA481CB9A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DE7595-A129-217C-4EBE-A0FD158FE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3C7B-1C3C-8445-AF4B-F1448792F0F0}" type="datetimeFigureOut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7CA275-0756-4DA3-068F-B87C4A24B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39580-A973-A0DD-ED3B-3BB80F618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D4A6-8649-8F4D-8B25-7C77BD905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6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62FEDB-3EC8-BE1B-C6E5-2B7293293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E8119-E895-623E-EBD3-E9D5D71EC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F7E5A-63BD-4E41-E362-669CDD132E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13C7B-1C3C-8445-AF4B-F1448792F0F0}" type="datetimeFigureOut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D8823-7C8F-FE03-ED04-606C1E3AA0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25A7C-0F64-8025-5330-B0B8246811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5D4A6-8649-8F4D-8B25-7C77BD905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924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D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08385980-B338-5199-2367-0CCCCEBDF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49" y="947596"/>
            <a:ext cx="10912757" cy="200394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8000" dirty="0">
                <a:solidFill>
                  <a:srgbClr val="F9E21B"/>
                </a:solidFill>
                <a:latin typeface="Source Sans Pro SemiBold" panose="020B0503030403020204" pitchFamily="34" charset="0"/>
              </a:rPr>
              <a:t>GE Day of Teaching</a:t>
            </a:r>
            <a:br>
              <a:rPr lang="en-US" sz="6000" dirty="0">
                <a:solidFill>
                  <a:srgbClr val="F9E21B"/>
                </a:solidFill>
                <a:latin typeface="Source Sans Pro SemiBold" panose="020B0503030403020204" pitchFamily="34" charset="0"/>
              </a:rPr>
            </a:br>
            <a:r>
              <a:rPr lang="en-US" sz="4000" dirty="0">
                <a:solidFill>
                  <a:srgbClr val="F9E21B"/>
                </a:solidFill>
                <a:latin typeface="Source Sans Pro SemiBold" panose="020B0503030403020204" pitchFamily="34" charset="0"/>
              </a:rPr>
              <a:t>Canvas Features and Tools</a:t>
            </a:r>
            <a:endParaRPr lang="en-US" sz="3600" dirty="0">
              <a:solidFill>
                <a:srgbClr val="F9E21B"/>
              </a:solidFill>
              <a:latin typeface="Source Sans Pro SemiBold" panose="020B0503030403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E3CFD4-2817-D33D-647B-F54C272BD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8412" y="0"/>
            <a:ext cx="2033588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C34AF01-FE66-3295-FF0D-0336ABF55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7200" y="5410200"/>
            <a:ext cx="2952750" cy="1009650"/>
          </a:xfrm>
          <a:prstGeom prst="rect">
            <a:avLst/>
          </a:prstGeom>
          <a:solidFill>
            <a:srgbClr val="006D2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AD137FF-1F99-2465-FEAB-344386ACC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80705" y="3475633"/>
            <a:ext cx="2494238" cy="2395465"/>
            <a:chOff x="742950" y="3632439"/>
            <a:chExt cx="2647294" cy="256087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DE3820A-F5F9-8DCE-8B12-FF50A4EF6085}"/>
                </a:ext>
              </a:extLst>
            </p:cNvPr>
            <p:cNvSpPr/>
            <p:nvPr/>
          </p:nvSpPr>
          <p:spPr>
            <a:xfrm>
              <a:off x="742950" y="3632439"/>
              <a:ext cx="2647294" cy="256087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A qr code with black squares&#10;&#10;Description automatically generated">
              <a:extLst>
                <a:ext uri="{FF2B5EF4-FFF2-40B4-BE49-F238E27FC236}">
                  <a16:creationId xmlns:a16="http://schemas.microsoft.com/office/drawing/2014/main" id="{436FA0E8-5977-8C2C-151E-FAD948E292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96006" y="3784839"/>
              <a:ext cx="2341838" cy="2236663"/>
            </a:xfrm>
            <a:prstGeom prst="rect">
              <a:avLst/>
            </a:prstGeom>
          </p:spPr>
        </p:pic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9B291A42-53F8-53DF-2CED-F92B5762297E}"/>
              </a:ext>
            </a:extLst>
          </p:cNvPr>
          <p:cNvSpPr txBox="1">
            <a:spLocks/>
          </p:cNvSpPr>
          <p:nvPr/>
        </p:nvSpPr>
        <p:spPr>
          <a:xfrm>
            <a:off x="802318" y="3513733"/>
            <a:ext cx="5331782" cy="200394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b="1" i="0" kern="1200">
                <a:solidFill>
                  <a:schemeClr val="bg2"/>
                </a:solidFill>
                <a:latin typeface="Source Sans Pro Black" panose="020B0503030403020204" pitchFamily="34" charset="0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3600" b="0" i="1" dirty="0">
                <a:solidFill>
                  <a:schemeClr val="bg1"/>
                </a:solidFill>
                <a:latin typeface="Source Sans Pro" panose="020B0503030403020204" pitchFamily="34" charset="0"/>
                <a:cs typeface="Calibri Light"/>
              </a:rPr>
              <a:t>Please sign in with QR code </a:t>
            </a:r>
          </a:p>
          <a:p>
            <a:pPr>
              <a:lnSpc>
                <a:spcPct val="90000"/>
              </a:lnSpc>
            </a:pPr>
            <a:r>
              <a:rPr lang="en-US" sz="3600" b="0" i="1" dirty="0">
                <a:solidFill>
                  <a:schemeClr val="bg1"/>
                </a:solidFill>
                <a:latin typeface="Source Sans Pro" panose="020B0503030403020204" pitchFamily="34" charset="0"/>
                <a:cs typeface="Calibri Light"/>
              </a:rPr>
              <a:t>or add your info to the sign-in sheet</a:t>
            </a:r>
            <a:endParaRPr lang="en-US" sz="3600" b="0" i="1" dirty="0">
              <a:solidFill>
                <a:schemeClr val="bg1"/>
              </a:solidFill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339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D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08385980-B338-5199-2367-0CCCCEBDF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49" y="947596"/>
            <a:ext cx="10912757" cy="200394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8000" dirty="0">
                <a:solidFill>
                  <a:srgbClr val="F9E21B"/>
                </a:solidFill>
                <a:latin typeface="Source Sans Pro SemiBold" panose="020B0503030403020204" pitchFamily="34" charset="0"/>
              </a:rPr>
              <a:t>Thank you!</a:t>
            </a:r>
            <a:endParaRPr lang="en-US" sz="3600" dirty="0">
              <a:solidFill>
                <a:srgbClr val="F9E21B"/>
              </a:solidFill>
              <a:latin typeface="Source Sans Pro SemiBold" panose="020B0503030403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090BCB-78EC-8B12-1EC8-6A2FBEA88C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2950" y="3659752"/>
            <a:ext cx="10706100" cy="381000"/>
          </a:xfrm>
        </p:spPr>
        <p:txBody>
          <a:bodyPr/>
          <a:lstStyle/>
          <a:p>
            <a:r>
              <a:rPr lang="en-US" dirty="0"/>
              <a:t>Tim Sorg   |  </a:t>
            </a:r>
            <a:r>
              <a:rPr lang="en-US" i="1" dirty="0" err="1"/>
              <a:t>tsorg@uoregon.edu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F2C2EDF-EE60-AEAD-9518-382B804241C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September 25, 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E3CFD4-2817-D33D-647B-F54C272BD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8412" y="0"/>
            <a:ext cx="20335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475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D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08385980-B338-5199-2367-0CCCCEBDF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49" y="947596"/>
            <a:ext cx="10912757" cy="200394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8000" dirty="0">
                <a:solidFill>
                  <a:srgbClr val="F9E21B"/>
                </a:solidFill>
                <a:latin typeface="Source Sans Pro SemiBold" panose="020B0503030403020204" pitchFamily="34" charset="0"/>
              </a:rPr>
              <a:t>GE Day of Teaching</a:t>
            </a:r>
            <a:br>
              <a:rPr lang="en-US" sz="6000" dirty="0">
                <a:solidFill>
                  <a:srgbClr val="F9E21B"/>
                </a:solidFill>
                <a:latin typeface="Source Sans Pro SemiBold" panose="020B0503030403020204" pitchFamily="34" charset="0"/>
              </a:rPr>
            </a:br>
            <a:r>
              <a:rPr lang="en-US" sz="4000" dirty="0">
                <a:solidFill>
                  <a:srgbClr val="F9E21B"/>
                </a:solidFill>
                <a:latin typeface="Source Sans Pro SemiBold" panose="020B0503030403020204" pitchFamily="34" charset="0"/>
              </a:rPr>
              <a:t>Canvas Features and Tools</a:t>
            </a:r>
            <a:endParaRPr lang="en-US" sz="3600" dirty="0">
              <a:solidFill>
                <a:srgbClr val="F9E21B"/>
              </a:solidFill>
              <a:latin typeface="Source Sans Pro SemiBold" panose="020B0503030403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E3CFD4-2817-D33D-647B-F54C272BD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8412" y="0"/>
            <a:ext cx="2033588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C34AF01-FE66-3295-FF0D-0336ABF55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7200" y="5410200"/>
            <a:ext cx="2952750" cy="1009650"/>
          </a:xfrm>
          <a:prstGeom prst="rect">
            <a:avLst/>
          </a:prstGeom>
          <a:solidFill>
            <a:srgbClr val="006D2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AD137FF-1F99-2465-FEAB-344386ACC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80705" y="3475633"/>
            <a:ext cx="2494238" cy="2395465"/>
            <a:chOff x="742950" y="3632439"/>
            <a:chExt cx="2647294" cy="256087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DE3820A-F5F9-8DCE-8B12-FF50A4EF6085}"/>
                </a:ext>
              </a:extLst>
            </p:cNvPr>
            <p:cNvSpPr/>
            <p:nvPr/>
          </p:nvSpPr>
          <p:spPr>
            <a:xfrm>
              <a:off x="742950" y="3632439"/>
              <a:ext cx="2647294" cy="256087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" name="Picture 8" descr="A qr code with black squares&#10;&#10;Description automatically generated">
              <a:extLst>
                <a:ext uri="{FF2B5EF4-FFF2-40B4-BE49-F238E27FC236}">
                  <a16:creationId xmlns:a16="http://schemas.microsoft.com/office/drawing/2014/main" id="{436FA0E8-5977-8C2C-151E-FAD948E292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96006" y="3784839"/>
              <a:ext cx="2341838" cy="2236663"/>
            </a:xfrm>
            <a:prstGeom prst="rect">
              <a:avLst/>
            </a:prstGeom>
          </p:spPr>
        </p:pic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9B291A42-53F8-53DF-2CED-F92B5762297E}"/>
              </a:ext>
            </a:extLst>
          </p:cNvPr>
          <p:cNvSpPr txBox="1">
            <a:spLocks/>
          </p:cNvSpPr>
          <p:nvPr/>
        </p:nvSpPr>
        <p:spPr>
          <a:xfrm>
            <a:off x="802318" y="3513733"/>
            <a:ext cx="5331782" cy="200394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b="1" i="0" kern="1200">
                <a:solidFill>
                  <a:schemeClr val="bg2"/>
                </a:solidFill>
                <a:latin typeface="Source Sans Pro Black" panose="020B0503030403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ans Pro" panose="020B0503030403020204" pitchFamily="34" charset="0"/>
                <a:ea typeface="+mj-ea"/>
                <a:cs typeface="Calibri Light"/>
              </a:rPr>
              <a:t>Please sign in with QR code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ans Pro" panose="020B0503030403020204" pitchFamily="34" charset="0"/>
                <a:ea typeface="+mj-ea"/>
                <a:cs typeface="Calibri Light"/>
              </a:rPr>
              <a:t>or add your info to the sign-in sheet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 panose="020B0503030403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89215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D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08385980-B338-5199-2367-0CCCCEBDF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49" y="947596"/>
            <a:ext cx="10912757" cy="200394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8000" dirty="0">
                <a:solidFill>
                  <a:srgbClr val="F9E21B"/>
                </a:solidFill>
                <a:latin typeface="Source Sans Pro SemiBold" panose="020B0503030403020204" pitchFamily="34" charset="0"/>
              </a:rPr>
              <a:t>GE Day of Teaching</a:t>
            </a:r>
            <a:br>
              <a:rPr lang="en-US" sz="6000" dirty="0">
                <a:solidFill>
                  <a:srgbClr val="F9E21B"/>
                </a:solidFill>
                <a:latin typeface="Source Sans Pro SemiBold" panose="020B0503030403020204" pitchFamily="34" charset="0"/>
              </a:rPr>
            </a:br>
            <a:r>
              <a:rPr lang="en-US" sz="4000" dirty="0">
                <a:solidFill>
                  <a:srgbClr val="F9E21B"/>
                </a:solidFill>
                <a:latin typeface="Source Sans Pro SemiBold" panose="020B0503030403020204" pitchFamily="34" charset="0"/>
              </a:rPr>
              <a:t>Canvas Features and Tools</a:t>
            </a:r>
            <a:endParaRPr lang="en-US" sz="3600" dirty="0">
              <a:solidFill>
                <a:srgbClr val="F9E21B"/>
              </a:solidFill>
              <a:latin typeface="Source Sans Pro SemiBold" panose="020B0503030403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090BCB-78EC-8B12-1EC8-6A2FBEA88C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2950" y="3659752"/>
            <a:ext cx="10706100" cy="381000"/>
          </a:xfrm>
        </p:spPr>
        <p:txBody>
          <a:bodyPr/>
          <a:lstStyle/>
          <a:p>
            <a:r>
              <a:rPr lang="en-US" dirty="0"/>
              <a:t>Tim Sorg   |  </a:t>
            </a:r>
            <a:r>
              <a:rPr lang="en-US" i="1" dirty="0" err="1"/>
              <a:t>tsorg@uoregon.edu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F2C2EDF-EE60-AEAD-9518-382B804241C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September 25, 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E3CFD4-2817-D33D-647B-F54C272BD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8412" y="0"/>
            <a:ext cx="20335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26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2EA7E-0471-98A2-4AE7-E3C5B00A2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4120" y="2148564"/>
            <a:ext cx="5592489" cy="2560872"/>
          </a:xfrm>
        </p:spPr>
        <p:txBody>
          <a:bodyPr>
            <a:normAutofit/>
          </a:bodyPr>
          <a:lstStyle/>
          <a:p>
            <a:pPr algn="just"/>
            <a:r>
              <a:rPr lang="en-US" sz="4000" dirty="0">
                <a:latin typeface="Montserrat" pitchFamily="2" charset="77"/>
                <a:cs typeface="Calibri Light"/>
              </a:rPr>
              <a:t>Canvas should never get in the way of you having fun with your teaching</a:t>
            </a:r>
            <a:endParaRPr lang="en-US" sz="4000" dirty="0">
              <a:latin typeface="Montserrat" pitchFamily="2" charset="77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456041-5A3E-8157-3DF9-EDEEB02683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rcRect l="-331"/>
          <a:stretch/>
        </p:blipFill>
        <p:spPr>
          <a:xfrm>
            <a:off x="10162903" y="0"/>
            <a:ext cx="2029097" cy="68580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7C8606D-6572-6DFF-69FE-4794C15ED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2834636" y="2416629"/>
            <a:ext cx="0" cy="19724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7B520D3-CE63-A8DE-3ECF-4A4AE7D03C4D}"/>
              </a:ext>
            </a:extLst>
          </p:cNvPr>
          <p:cNvSpPr txBox="1"/>
          <p:nvPr/>
        </p:nvSpPr>
        <p:spPr>
          <a:xfrm>
            <a:off x="1746745" y="2741154"/>
            <a:ext cx="74294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0" dirty="0">
                <a:solidFill>
                  <a:srgbClr val="006D2F"/>
                </a:solidFill>
                <a:latin typeface="Source Sans Pro" panose="020B0503030403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52967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7456041-5A3E-8157-3DF9-EDEEB02683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rcRect l="-331"/>
          <a:stretch/>
        </p:blipFill>
        <p:spPr>
          <a:xfrm>
            <a:off x="10162903" y="0"/>
            <a:ext cx="2029097" cy="68580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7C8606D-6572-6DFF-69FE-4794C15ED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834636" y="2416629"/>
            <a:ext cx="0" cy="19724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7B520D3-CE63-A8DE-3ECF-4A4AE7D03C4D}"/>
              </a:ext>
            </a:extLst>
          </p:cNvPr>
          <p:cNvSpPr txBox="1"/>
          <p:nvPr/>
        </p:nvSpPr>
        <p:spPr>
          <a:xfrm>
            <a:off x="1746745" y="2741154"/>
            <a:ext cx="74294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0" dirty="0">
                <a:solidFill>
                  <a:srgbClr val="006D2F"/>
                </a:solidFill>
                <a:latin typeface="Source Sans Pro" panose="020B0503030403020204" pitchFamily="34" charset="0"/>
              </a:rPr>
              <a:t>2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E22CACA-52DD-311B-9C43-377683BCFD9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303580" y="1593118"/>
            <a:ext cx="4853320" cy="36717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77"/>
                <a:ea typeface="+mj-ea"/>
                <a:cs typeface="Calibri Light"/>
              </a:rPr>
              <a:t>Canvas should do work for us so we can focus on what really matters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tserrat" pitchFamily="2" charset="77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0247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7456041-5A3E-8157-3DF9-EDEEB02683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rcRect l="-331"/>
          <a:stretch/>
        </p:blipFill>
        <p:spPr>
          <a:xfrm>
            <a:off x="10162903" y="0"/>
            <a:ext cx="2029097" cy="68580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7C8606D-6572-6DFF-69FE-4794C15ED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834636" y="1867989"/>
            <a:ext cx="0" cy="3122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7B520D3-CE63-A8DE-3ECF-4A4AE7D03C4D}"/>
              </a:ext>
            </a:extLst>
          </p:cNvPr>
          <p:cNvSpPr txBox="1"/>
          <p:nvPr/>
        </p:nvSpPr>
        <p:spPr>
          <a:xfrm>
            <a:off x="1746745" y="2741154"/>
            <a:ext cx="74294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0" dirty="0">
                <a:solidFill>
                  <a:srgbClr val="006D2F"/>
                </a:solidFill>
                <a:latin typeface="Source Sans Pro" panose="020B0503030403020204" pitchFamily="34" charset="0"/>
              </a:rPr>
              <a:t>3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292EA7E-0471-98A2-4AE7-E3C5B00A2CD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81057" y="1165633"/>
            <a:ext cx="5229885" cy="452673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77"/>
                <a:ea typeface="+mj-ea"/>
                <a:cs typeface="Calibri Light"/>
              </a:rPr>
              <a:t>It takes a village to teach. And we are here to help!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77"/>
                <a:ea typeface="+mj-ea"/>
                <a:cs typeface="Calibri Light"/>
              </a:rPr>
            </a:b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77"/>
                <a:ea typeface="+mj-ea"/>
                <a:cs typeface="Calibri Light"/>
              </a:rPr>
            </a:b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77"/>
                <a:ea typeface="Source Sans Pro" panose="020B0503030403020204" pitchFamily="34" charset="0"/>
                <a:cs typeface="+mj-cs"/>
              </a:rPr>
              <a:t>uoonline@uoregon.edu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77"/>
                <a:ea typeface="Source Sans Pro" panose="020B0503030403020204" pitchFamily="34" charset="0"/>
                <a:cs typeface="+mj-cs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77"/>
                <a:ea typeface="Source Sans Pro" panose="020B0503030403020204" pitchFamily="34" charset="0"/>
                <a:cs typeface="+mj-cs"/>
              </a:rPr>
              <a:t> 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77"/>
                <a:ea typeface="Source Sans Pro" panose="020B0503030403020204" pitchFamily="34" charset="0"/>
                <a:cs typeface="+mj-cs"/>
              </a:rPr>
            </a:b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77"/>
                <a:ea typeface="Source Sans Pro" panose="020B0503030403020204" pitchFamily="34" charset="0"/>
                <a:cs typeface="+mj-cs"/>
              </a:rPr>
              <a:t>PLC 68 | (541) 346-1942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tserrat" pitchFamily="2" charset="77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0541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5058A-D046-1565-74BB-70EC0BCAC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763" y="368149"/>
            <a:ext cx="11301354" cy="73628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Montserrat" pitchFamily="2" charset="77"/>
                <a:ea typeface="Calibri Light"/>
                <a:cs typeface="Calibri Light"/>
              </a:rPr>
              <a:t>Canvas helps you focus on what’s important</a:t>
            </a:r>
          </a:p>
        </p:txBody>
      </p:sp>
      <p:pic>
        <p:nvPicPr>
          <p:cNvPr id="4" name="Picture 3" descr="Topographic map with layers">
            <a:extLst>
              <a:ext uri="{FF2B5EF4-FFF2-40B4-BE49-F238E27FC236}">
                <a16:creationId xmlns:a16="http://schemas.microsoft.com/office/drawing/2014/main" id="{31E2E869-1C5F-381E-5D6C-C84556EF111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 t="7258" b="27695"/>
          <a:stretch/>
        </p:blipFill>
        <p:spPr>
          <a:xfrm>
            <a:off x="1" y="1466338"/>
            <a:ext cx="12191999" cy="3925324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4DC434A8-B659-A3BE-7184-478C6A79024D}"/>
              </a:ext>
            </a:extLst>
          </p:cNvPr>
          <p:cNvSpPr txBox="1">
            <a:spLocks/>
          </p:cNvSpPr>
          <p:nvPr/>
        </p:nvSpPr>
        <p:spPr>
          <a:xfrm>
            <a:off x="385763" y="5753568"/>
            <a:ext cx="11532968" cy="7362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dirty="0">
                <a:latin typeface="Montserrat" pitchFamily="2" charset="77"/>
                <a:ea typeface="Calibri Light"/>
                <a:cs typeface="Calibri Light"/>
              </a:rPr>
              <a:t>The key is to understand why before we ask how</a:t>
            </a:r>
          </a:p>
        </p:txBody>
      </p:sp>
    </p:spTree>
    <p:extLst>
      <p:ext uri="{BB962C8B-B14F-4D97-AF65-F5344CB8AC3E}">
        <p14:creationId xmlns:p14="http://schemas.microsoft.com/office/powerpoint/2010/main" val="458266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FA57BE7-C8D6-574A-1861-5BD9C3D1A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013930" y="2069045"/>
            <a:ext cx="5684304" cy="2894245"/>
            <a:chOff x="1765737" y="3511216"/>
            <a:chExt cx="10131973" cy="2125819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27FBBE8-4269-0744-1316-9CA334AA5F7A}"/>
                </a:ext>
              </a:extLst>
            </p:cNvPr>
            <p:cNvSpPr txBox="1"/>
            <p:nvPr/>
          </p:nvSpPr>
          <p:spPr>
            <a:xfrm>
              <a:off x="1765737" y="3511216"/>
              <a:ext cx="10131969" cy="474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Montserrat" pitchFamily="2" charset="77"/>
                  <a:ea typeface="Source Sans Pro" panose="020F0502020204030204" pitchFamily="34" charset="0"/>
                </a:rPr>
                <a:t>1. Gradebook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DDBADB1-E4A9-9FB0-FA24-9F36B60F149D}"/>
                </a:ext>
              </a:extLst>
            </p:cNvPr>
            <p:cNvSpPr txBox="1"/>
            <p:nvPr/>
          </p:nvSpPr>
          <p:spPr>
            <a:xfrm>
              <a:off x="1765737" y="4065214"/>
              <a:ext cx="10131969" cy="474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Montserrat" pitchFamily="2" charset="77"/>
                  <a:ea typeface="Source Sans Pro" panose="020F0502020204030204" pitchFamily="34" charset="0"/>
                </a:rPr>
                <a:t>2. </a:t>
              </a:r>
              <a:r>
                <a:rPr lang="en-US" sz="3600" dirty="0" err="1">
                  <a:latin typeface="Montserrat" pitchFamily="2" charset="77"/>
                  <a:ea typeface="Source Sans Pro" panose="020F0502020204030204" pitchFamily="34" charset="0"/>
                </a:rPr>
                <a:t>SpeedGrader</a:t>
              </a:r>
              <a:endParaRPr lang="en-US" sz="3600" dirty="0">
                <a:latin typeface="Montserrat" pitchFamily="2" charset="77"/>
                <a:ea typeface="Source Sans Pro" panose="020F050202020403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9406FFC-17CA-6539-DE59-191C6D94DAA0}"/>
                </a:ext>
              </a:extLst>
            </p:cNvPr>
            <p:cNvSpPr txBox="1"/>
            <p:nvPr/>
          </p:nvSpPr>
          <p:spPr>
            <a:xfrm>
              <a:off x="1765737" y="4613759"/>
              <a:ext cx="10131969" cy="474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Montserrat" pitchFamily="2" charset="77"/>
                  <a:ea typeface="Source Sans Pro" panose="020F0502020204030204" pitchFamily="34" charset="0"/>
                </a:rPr>
                <a:t>3. Discussions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4A865F0-509D-D665-40C8-85D7468C679A}"/>
                </a:ext>
              </a:extLst>
            </p:cNvPr>
            <p:cNvSpPr txBox="1"/>
            <p:nvPr/>
          </p:nvSpPr>
          <p:spPr>
            <a:xfrm>
              <a:off x="1765741" y="5162306"/>
              <a:ext cx="10131969" cy="474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Montserrat" pitchFamily="2" charset="77"/>
                  <a:ea typeface="Source Sans Pro" panose="020F0502020204030204" pitchFamily="34" charset="0"/>
                </a:rPr>
                <a:t>4. Group Sets</a:t>
              </a:r>
            </a:p>
          </p:txBody>
        </p:sp>
      </p:grpSp>
      <p:sp>
        <p:nvSpPr>
          <p:cNvPr id="8" name="Title 7">
            <a:extLst>
              <a:ext uri="{FF2B5EF4-FFF2-40B4-BE49-F238E27FC236}">
                <a16:creationId xmlns:a16="http://schemas.microsoft.com/office/drawing/2014/main" id="{91ED19A5-CC18-3C04-F09A-D1E4C261BD3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977129" y="1956787"/>
            <a:ext cx="3932493" cy="313932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77"/>
                <a:ea typeface="Source Sans Pro" panose="020F0502020204030204" pitchFamily="34" charset="0"/>
                <a:cs typeface="+mn-cs"/>
              </a:rPr>
              <a:t>Canvas Tools &amp; Features</a:t>
            </a:r>
            <a:endParaRPr kumimoji="0" lang="en-US" sz="66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tserrat" pitchFamily="2" charset="77"/>
              <a:ea typeface="Source Sans Pro" panose="020F0502020204030204" pitchFamily="34" charset="0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6BE4F9-E09B-5917-B549-ABEDB54166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415856" y="2232082"/>
            <a:ext cx="0" cy="25852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90F7DE10-2878-D807-0D69-6CA1A4B9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rcRect l="33854"/>
          <a:stretch/>
        </p:blipFill>
        <p:spPr>
          <a:xfrm>
            <a:off x="0" y="0"/>
            <a:ext cx="13377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91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6EBCDCE-71A2-6479-94D9-DAAB8510A39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728788" y="304501"/>
            <a:ext cx="10186986" cy="80021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77"/>
                <a:ea typeface="Source Sans Pro" panose="020F0502020204030204" pitchFamily="34" charset="0"/>
                <a:cs typeface="+mn-cs"/>
              </a:rPr>
              <a:t>UO Online Canvas How-to-Guides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87F40EC-774C-2892-2E6B-CE45B74F2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28788" y="3871714"/>
            <a:ext cx="10186987" cy="2581670"/>
            <a:chOff x="1719384" y="1740205"/>
            <a:chExt cx="10186987" cy="258167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45DCB4B-E594-A94E-BCD3-4185DB3FE182}"/>
                </a:ext>
              </a:extLst>
            </p:cNvPr>
            <p:cNvSpPr/>
            <p:nvPr/>
          </p:nvSpPr>
          <p:spPr>
            <a:xfrm>
              <a:off x="1719384" y="1740205"/>
              <a:ext cx="10186987" cy="2581670"/>
            </a:xfrm>
            <a:prstGeom prst="rect">
              <a:avLst/>
            </a:prstGeom>
            <a:solidFill>
              <a:schemeClr val="dk1">
                <a:alpha val="6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25159D8-ED08-F6AB-C66C-70D4C42040EB}"/>
                </a:ext>
              </a:extLst>
            </p:cNvPr>
            <p:cNvSpPr txBox="1"/>
            <p:nvPr/>
          </p:nvSpPr>
          <p:spPr>
            <a:xfrm>
              <a:off x="1719384" y="1979070"/>
              <a:ext cx="101869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Montserrat" pitchFamily="2" charset="77"/>
                  <a:ea typeface="Source Sans Pro" panose="020F0502020204030204" pitchFamily="34" charset="0"/>
                </a:rPr>
                <a:t>Announcements &amp; Email  |  Assignments |  Discussions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A501456-8ECC-91E9-76C0-24CC3620B9C6}"/>
                </a:ext>
              </a:extLst>
            </p:cNvPr>
            <p:cNvSpPr txBox="1"/>
            <p:nvPr/>
          </p:nvSpPr>
          <p:spPr>
            <a:xfrm>
              <a:off x="1870195" y="2780416"/>
              <a:ext cx="98742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Montserrat" pitchFamily="2" charset="77"/>
                  <a:ea typeface="Source Sans Pro" panose="020F0502020204030204" pitchFamily="34" charset="0"/>
                </a:rPr>
                <a:t>Navigation  |  Files, Modules, &amp; Pages  |  Gradebook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DC943F0-9424-25CF-8F9F-5902F8E0487E}"/>
                </a:ext>
              </a:extLst>
            </p:cNvPr>
            <p:cNvSpPr txBox="1"/>
            <p:nvPr/>
          </p:nvSpPr>
          <p:spPr>
            <a:xfrm>
              <a:off x="1840030" y="3519184"/>
              <a:ext cx="99043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Montserrat" pitchFamily="2" charset="77"/>
                  <a:ea typeface="Source Sans Pro" panose="020F0502020204030204" pitchFamily="34" charset="0"/>
                </a:rPr>
                <a:t>Groups &amp; People  | Panopto Videos  |  Quizzes  |  Zoom</a:t>
              </a:r>
            </a:p>
          </p:txBody>
        </p:sp>
      </p:grpSp>
      <p:pic>
        <p:nvPicPr>
          <p:cNvPr id="41" name="Picture 40">
            <a:extLst>
              <a:ext uri="{FF2B5EF4-FFF2-40B4-BE49-F238E27FC236}">
                <a16:creationId xmlns:a16="http://schemas.microsoft.com/office/drawing/2014/main" id="{056D00FD-D951-4934-D265-49710360D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38" t="3110" r="3231" b="2565"/>
          <a:stretch/>
        </p:blipFill>
        <p:spPr>
          <a:xfrm>
            <a:off x="1728788" y="1348385"/>
            <a:ext cx="2190899" cy="2190712"/>
          </a:xfrm>
          <a:prstGeom prst="rect">
            <a:avLst/>
          </a:prstGeom>
        </p:spPr>
      </p:pic>
      <p:pic>
        <p:nvPicPr>
          <p:cNvPr id="6" name="Picture 5" descr="UO teaching support and innovation home page, with focus on “browse resources”">
            <a:extLst>
              <a:ext uri="{FF2B5EF4-FFF2-40B4-BE49-F238E27FC236}">
                <a16:creationId xmlns:a16="http://schemas.microsoft.com/office/drawing/2014/main" id="{D9941FFC-DE72-010E-4C87-1239CB83C75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7684" r="961" b="8364"/>
          <a:stretch/>
        </p:blipFill>
        <p:spPr>
          <a:xfrm>
            <a:off x="4220328" y="1343586"/>
            <a:ext cx="7667702" cy="17501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EA7AFA1-E15F-ADAD-5B5F-8273DF96E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59644" y="2589291"/>
            <a:ext cx="1883120" cy="3893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4F224A-47E6-B5EB-D8A5-DDEA75CB7535}"/>
              </a:ext>
            </a:extLst>
          </p:cNvPr>
          <p:cNvSpPr txBox="1"/>
          <p:nvPr/>
        </p:nvSpPr>
        <p:spPr>
          <a:xfrm>
            <a:off x="4220328" y="3119411"/>
            <a:ext cx="10011625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50" i="1" dirty="0" err="1">
                <a:latin typeface="Montserrat" pitchFamily="2" charset="77"/>
                <a:ea typeface="Source Sans Pro" panose="020F0502020204030204" pitchFamily="34" charset="0"/>
              </a:rPr>
              <a:t>teaching.uoregon.edu</a:t>
            </a:r>
            <a:r>
              <a:rPr lang="en-US" sz="1950" i="1" dirty="0">
                <a:latin typeface="Montserrat" pitchFamily="2" charset="77"/>
                <a:ea typeface="Source Sans Pro" panose="020F0502020204030204" pitchFamily="34" charset="0"/>
              </a:rPr>
              <a:t>/resources/browse-canvas-how-topics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456041-5A3E-8157-3DF9-EDEEB02683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rcRect l="33854"/>
          <a:stretch/>
        </p:blipFill>
        <p:spPr>
          <a:xfrm>
            <a:off x="0" y="0"/>
            <a:ext cx="13377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805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6AC6DA9-F07E-6CF8-F7E3-5BBF6B9CEB2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965160" y="247349"/>
            <a:ext cx="9654138" cy="86177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77"/>
                <a:ea typeface="Source Sans Pro" panose="020F0502020204030204" pitchFamily="34" charset="0"/>
                <a:cs typeface="+mn-cs"/>
              </a:rPr>
              <a:t>UO Online Support Services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E6AF3E-898F-2EC0-A30C-373F8E07457E}"/>
              </a:ext>
            </a:extLst>
          </p:cNvPr>
          <p:cNvSpPr txBox="1"/>
          <p:nvPr/>
        </p:nvSpPr>
        <p:spPr>
          <a:xfrm>
            <a:off x="2014531" y="3234237"/>
            <a:ext cx="7400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Montserrat" pitchFamily="2" charset="77"/>
                <a:ea typeface="Source Sans Pro" panose="020F0502020204030204" pitchFamily="34" charset="0"/>
              </a:rPr>
              <a:t>Media Services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DB0CC1-1801-F8C7-2525-6A93C26F6D9C}"/>
              </a:ext>
            </a:extLst>
          </p:cNvPr>
          <p:cNvSpPr txBox="1"/>
          <p:nvPr/>
        </p:nvSpPr>
        <p:spPr>
          <a:xfrm>
            <a:off x="2027646" y="3783454"/>
            <a:ext cx="793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latin typeface="Montserrat" pitchFamily="2" charset="77"/>
                <a:ea typeface="Source Sans Pro Light" panose="020B0503030403020204" pitchFamily="34" charset="0"/>
              </a:rPr>
              <a:t>Work with Jack Kemp, our Online Education Media Producer, to create unique and professional learning videos using state-of-the-art recording equipment.</a:t>
            </a:r>
            <a:endParaRPr lang="en-US" sz="2400" dirty="0">
              <a:latin typeface="Montserrat" pitchFamily="2" charset="77"/>
              <a:ea typeface="Source Sans Pro Light" panose="020B0503030403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9DAF108-DBA4-64E8-E66E-4692A226F4B1}"/>
              </a:ext>
            </a:extLst>
          </p:cNvPr>
          <p:cNvSpPr txBox="1"/>
          <p:nvPr/>
        </p:nvSpPr>
        <p:spPr>
          <a:xfrm>
            <a:off x="4445268" y="3270532"/>
            <a:ext cx="330146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Montserrat" pitchFamily="2" charset="77"/>
                <a:ea typeface="Source Sans Pro" panose="020B0503030403020204" pitchFamily="34" charset="0"/>
              </a:rPr>
              <a:t>|  </a:t>
            </a:r>
            <a:r>
              <a:rPr lang="en-US" sz="1900" dirty="0" err="1">
                <a:latin typeface="Montserrat" pitchFamily="2" charset="77"/>
                <a:ea typeface="Source Sans Pro" panose="020B0503030403020204" pitchFamily="34" charset="0"/>
              </a:rPr>
              <a:t>jkemp@uoregon.edu</a:t>
            </a:r>
            <a:endParaRPr lang="en-US" sz="1900" dirty="0">
              <a:latin typeface="Montserrat" pitchFamily="2" charset="77"/>
              <a:ea typeface="Source Sans Pro" panose="020B0503030403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64F312F-2039-7E10-2E69-F75E75320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840031" y="4890338"/>
            <a:ext cx="9904396" cy="1578544"/>
          </a:xfrm>
          <a:prstGeom prst="rect">
            <a:avLst/>
          </a:prstGeom>
          <a:solidFill>
            <a:schemeClr val="dk1">
              <a:alpha val="6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4EAAFD8-03EC-9309-9DA3-AF035922233D}"/>
              </a:ext>
            </a:extLst>
          </p:cNvPr>
          <p:cNvSpPr txBox="1"/>
          <p:nvPr/>
        </p:nvSpPr>
        <p:spPr>
          <a:xfrm>
            <a:off x="2035387" y="5007244"/>
            <a:ext cx="7400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Montserrat" pitchFamily="2" charset="77"/>
                <a:ea typeface="Source Sans Pro" panose="020F0502020204030204" pitchFamily="34" charset="0"/>
              </a:rPr>
              <a:t>Canvas Support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41F0BC4-98EF-A5B8-8FA0-BC738499361D}"/>
              </a:ext>
            </a:extLst>
          </p:cNvPr>
          <p:cNvSpPr txBox="1"/>
          <p:nvPr/>
        </p:nvSpPr>
        <p:spPr>
          <a:xfrm>
            <a:off x="2048502" y="5556461"/>
            <a:ext cx="7934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latin typeface="Montserrat" pitchFamily="2" charset="77"/>
                <a:ea typeface="Source Sans Pro Light" panose="020B0503030403020204" pitchFamily="34" charset="0"/>
              </a:rPr>
              <a:t>Contact our technology support team for help using Canvas, guidance for advanced features, or ideas for addressing teaching challenges.</a:t>
            </a:r>
            <a:endParaRPr lang="en-US" sz="2400" dirty="0">
              <a:latin typeface="Montserrat" pitchFamily="2" charset="77"/>
              <a:ea typeface="Source Sans Pro Light" panose="020B0503030403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33C3DA0-A7EB-DD72-5FA3-4F640075A922}"/>
              </a:ext>
            </a:extLst>
          </p:cNvPr>
          <p:cNvSpPr txBox="1"/>
          <p:nvPr/>
        </p:nvSpPr>
        <p:spPr>
          <a:xfrm>
            <a:off x="4566214" y="5076493"/>
            <a:ext cx="613303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Montserrat" pitchFamily="2" charset="77"/>
                <a:ea typeface="Source Sans Pro" panose="020B0503030403020204" pitchFamily="34" charset="0"/>
              </a:rPr>
              <a:t>|  PLC 68  |  (541) 346-1942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DD7A9A1-B5AA-64B1-B0D0-EA6074614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819175" y="1333392"/>
            <a:ext cx="9904396" cy="1578544"/>
          </a:xfrm>
          <a:prstGeom prst="rect">
            <a:avLst/>
          </a:prstGeom>
          <a:solidFill>
            <a:schemeClr val="dk1">
              <a:alpha val="6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BA28A33-9FFC-EB8B-21C8-36D8D49048E6}"/>
              </a:ext>
            </a:extLst>
          </p:cNvPr>
          <p:cNvSpPr txBox="1"/>
          <p:nvPr/>
        </p:nvSpPr>
        <p:spPr>
          <a:xfrm>
            <a:off x="2014531" y="1450674"/>
            <a:ext cx="7400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Montserrat" pitchFamily="2" charset="77"/>
                <a:ea typeface="Source Sans Pro" panose="020F0502020204030204" pitchFamily="34" charset="0"/>
              </a:rPr>
              <a:t>Instructional Design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CB404F0-CC36-E09E-6D96-A52B513BF682}"/>
              </a:ext>
            </a:extLst>
          </p:cNvPr>
          <p:cNvSpPr txBox="1"/>
          <p:nvPr/>
        </p:nvSpPr>
        <p:spPr>
          <a:xfrm>
            <a:off x="2035387" y="2039801"/>
            <a:ext cx="7934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latin typeface="Montserrat" pitchFamily="2" charset="77"/>
                <a:ea typeface="Source Sans Pro Light" panose="020B0503030403020204" pitchFamily="34" charset="0"/>
              </a:rPr>
              <a:t>Team up with an Instructional Designer for help planning and designing your online course.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5BCD9A6-D605-90D2-8E9B-39CC5D035602}"/>
              </a:ext>
            </a:extLst>
          </p:cNvPr>
          <p:cNvSpPr txBox="1"/>
          <p:nvPr/>
        </p:nvSpPr>
        <p:spPr>
          <a:xfrm>
            <a:off x="5232032" y="1484501"/>
            <a:ext cx="330146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Montserrat" pitchFamily="2" charset="77"/>
                <a:ea typeface="Source Sans Pro" panose="020B0503030403020204" pitchFamily="34" charset="0"/>
              </a:rPr>
              <a:t>|  </a:t>
            </a:r>
            <a:r>
              <a:rPr lang="en-US" sz="1900" dirty="0" err="1">
                <a:latin typeface="Montserrat" pitchFamily="2" charset="77"/>
                <a:ea typeface="Source Sans Pro" panose="020B0503030403020204" pitchFamily="34" charset="0"/>
              </a:rPr>
              <a:t>uoonline@uoregon.edu</a:t>
            </a:r>
            <a:endParaRPr lang="en-US" sz="1900" dirty="0">
              <a:latin typeface="Montserrat" pitchFamily="2" charset="77"/>
              <a:ea typeface="Source Sans Pro" panose="020B0503030403020204" pitchFamily="34" charset="0"/>
            </a:endParaRPr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987FA64F-76D1-0944-F92D-5BD2BB046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658" t="21799" r="20218" b="19725"/>
          <a:stretch/>
        </p:blipFill>
        <p:spPr>
          <a:xfrm>
            <a:off x="10152249" y="4987645"/>
            <a:ext cx="1422933" cy="1383931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4DEB2CD3-1797-7288-A3E3-DBB3E422BD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9134" t="15176" r="8558" b="16015"/>
          <a:stretch/>
        </p:blipFill>
        <p:spPr>
          <a:xfrm>
            <a:off x="10152249" y="3210423"/>
            <a:ext cx="1546102" cy="1471283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E9F5E392-FF01-96B8-8D7B-248A74D0F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8462" t="13485" r="9580" b="17002"/>
          <a:stretch/>
        </p:blipFill>
        <p:spPr>
          <a:xfrm>
            <a:off x="10152249" y="1450674"/>
            <a:ext cx="1417678" cy="136952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D7BB5E4-EE4A-E4A1-B6E2-2208C1D3D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/>
          <a:srcRect l="33854"/>
          <a:stretch/>
        </p:blipFill>
        <p:spPr>
          <a:xfrm>
            <a:off x="0" y="0"/>
            <a:ext cx="13377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587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c10bfdb-be30-4e8a-aac5-a97d5296c11f">
      <Terms xmlns="http://schemas.microsoft.com/office/infopath/2007/PartnerControls"/>
    </lcf76f155ced4ddcb4097134ff3c332f>
    <TaxCatchAll xmlns="bdbe7f48-6437-4e3f-a3f8-b319cb7eb87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23C6A3043EA243A5269DA29CAEAD70" ma:contentTypeVersion="18" ma:contentTypeDescription="Create a new document." ma:contentTypeScope="" ma:versionID="bacb64e2fa29177eda99e0d0cc5a91b8">
  <xsd:schema xmlns:xsd="http://www.w3.org/2001/XMLSchema" xmlns:xs="http://www.w3.org/2001/XMLSchema" xmlns:p="http://schemas.microsoft.com/office/2006/metadata/properties" xmlns:ns2="3c10bfdb-be30-4e8a-aac5-a97d5296c11f" xmlns:ns3="bdbe7f48-6437-4e3f-a3f8-b319cb7eb873" targetNamespace="http://schemas.microsoft.com/office/2006/metadata/properties" ma:root="true" ma:fieldsID="fbb074b4136cb7f436d360cb7d32c47d" ns2:_="" ns3:_="">
    <xsd:import namespace="3c10bfdb-be30-4e8a-aac5-a97d5296c11f"/>
    <xsd:import namespace="bdbe7f48-6437-4e3f-a3f8-b319cb7eb8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10bfdb-be30-4e8a-aac5-a97d5296c1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91a9775-3525-4bf8-b88d-b7eef9d67d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be7f48-6437-4e3f-a3f8-b319cb7eb87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6c2eae6-eb92-4f16-9d3f-5d6f411e0702}" ma:internalName="TaxCatchAll" ma:showField="CatchAllData" ma:web="bdbe7f48-6437-4e3f-a3f8-b319cb7eb8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BEF2B4-C851-4CB8-B542-43B49EE04432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  <ds:schemaRef ds:uri="bdbe7f48-6437-4e3f-a3f8-b319cb7eb873"/>
    <ds:schemaRef ds:uri="http://schemas.microsoft.com/office/2006/documentManagement/types"/>
    <ds:schemaRef ds:uri="http://purl.org/dc/dcmitype/"/>
    <ds:schemaRef ds:uri="3c10bfdb-be30-4e8a-aac5-a97d5296c11f"/>
    <ds:schemaRef ds:uri="http://www.w3.org/XML/1998/namespace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25DD1730-9194-4D60-857D-C91B4CB8C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10bfdb-be30-4e8a-aac5-a97d5296c11f"/>
    <ds:schemaRef ds:uri="bdbe7f48-6437-4e3f-a3f8-b319cb7eb8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E94AB7-0E8D-4B13-805A-925FEE8406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413</Words>
  <Application>Microsoft Macintosh PowerPoint</Application>
  <PresentationFormat>Widescreen</PresentationFormat>
  <Paragraphs>60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Montserrat</vt:lpstr>
      <vt:lpstr>Source Sans Pro</vt:lpstr>
      <vt:lpstr>Source Sans Pro Black</vt:lpstr>
      <vt:lpstr>Source Sans Pro SemiBold</vt:lpstr>
      <vt:lpstr>Office Theme</vt:lpstr>
      <vt:lpstr>GE Day of Teaching Canvas Features and Tools</vt:lpstr>
      <vt:lpstr>GE Day of Teaching Canvas Features and Tools</vt:lpstr>
      <vt:lpstr>Canvas should never get in the way of you having fun with your teaching</vt:lpstr>
      <vt:lpstr>Canvas should do work for us so we can focus on what really matters</vt:lpstr>
      <vt:lpstr>It takes a village to teach. And we are here to help!  uoonline@uoregon.edu   PLC 68 | (541) 346-1942</vt:lpstr>
      <vt:lpstr>Canvas helps you focus on what’s important</vt:lpstr>
      <vt:lpstr>Canvas Tools &amp; Features</vt:lpstr>
      <vt:lpstr>UO Online Canvas How-to-Guides</vt:lpstr>
      <vt:lpstr>UO Online Support Services</vt:lpstr>
      <vt:lpstr>Thank you!</vt:lpstr>
      <vt:lpstr>GE Day of Teaching Canvas Features and Tools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Sorg</dc:creator>
  <cp:lastModifiedBy>Tim Sorg</cp:lastModifiedBy>
  <cp:revision>39</cp:revision>
  <cp:lastPrinted>2024-09-12T18:12:43Z</cp:lastPrinted>
  <dcterms:created xsi:type="dcterms:W3CDTF">2022-08-18T20:31:48Z</dcterms:created>
  <dcterms:modified xsi:type="dcterms:W3CDTF">2024-09-25T16:18:09Z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0x0101006F23C6A3043EA243A5269DA29CAEAD70</vt:lpwstr>
  </property>
  <property fmtid="{D5CDD505-2E9C-101B-9397-08002B2CF9AE}" pid="3" name="MediaServiceImageTags">
    <vt:lpwstr/>
  </property>
</Properties>
</file>