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2" r:id="rId4"/>
    <p:sldMasterId id="2147483736" r:id="rId5"/>
    <p:sldMasterId id="2147483808" r:id="rId6"/>
    <p:sldMasterId id="2147483821" r:id="rId7"/>
    <p:sldMasterId id="2147483846" r:id="rId8"/>
    <p:sldMasterId id="2147483870" r:id="rId9"/>
    <p:sldMasterId id="2147483896" r:id="rId10"/>
  </p:sldMasterIdLst>
  <p:notesMasterIdLst>
    <p:notesMasterId r:id="rId50"/>
  </p:notesMasterIdLst>
  <p:sldIdLst>
    <p:sldId id="664" r:id="rId11"/>
    <p:sldId id="518" r:id="rId12"/>
    <p:sldId id="262" r:id="rId13"/>
    <p:sldId id="257" r:id="rId14"/>
    <p:sldId id="513" r:id="rId15"/>
    <p:sldId id="347" r:id="rId16"/>
    <p:sldId id="348" r:id="rId17"/>
    <p:sldId id="667" r:id="rId18"/>
    <p:sldId id="665" r:id="rId19"/>
    <p:sldId id="648" r:id="rId20"/>
    <p:sldId id="647" r:id="rId21"/>
    <p:sldId id="268" r:id="rId22"/>
    <p:sldId id="646" r:id="rId23"/>
    <p:sldId id="628" r:id="rId24"/>
    <p:sldId id="260" r:id="rId25"/>
    <p:sldId id="284" r:id="rId26"/>
    <p:sldId id="259" r:id="rId27"/>
    <p:sldId id="286" r:id="rId28"/>
    <p:sldId id="287" r:id="rId29"/>
    <p:sldId id="640" r:id="rId30"/>
    <p:sldId id="538" r:id="rId31"/>
    <p:sldId id="539" r:id="rId32"/>
    <p:sldId id="657" r:id="rId33"/>
    <p:sldId id="269" r:id="rId34"/>
    <p:sldId id="658" r:id="rId35"/>
    <p:sldId id="258" r:id="rId36"/>
    <p:sldId id="354" r:id="rId37"/>
    <p:sldId id="659" r:id="rId38"/>
    <p:sldId id="543" r:id="rId39"/>
    <p:sldId id="275" r:id="rId40"/>
    <p:sldId id="635" r:id="rId41"/>
    <p:sldId id="536" r:id="rId42"/>
    <p:sldId id="668" r:id="rId43"/>
    <p:sldId id="551" r:id="rId44"/>
    <p:sldId id="293" r:id="rId45"/>
    <p:sldId id="527" r:id="rId46"/>
    <p:sldId id="279" r:id="rId47"/>
    <p:sldId id="562" r:id="rId48"/>
    <p:sldId id="32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D29BC3-1666-4DAA-9A6A-143020EE6199}">
          <p14:sldIdLst>
            <p14:sldId id="664"/>
            <p14:sldId id="518"/>
            <p14:sldId id="262"/>
            <p14:sldId id="257"/>
            <p14:sldId id="513"/>
            <p14:sldId id="347"/>
            <p14:sldId id="348"/>
            <p14:sldId id="667"/>
            <p14:sldId id="665"/>
            <p14:sldId id="648"/>
            <p14:sldId id="647"/>
            <p14:sldId id="268"/>
            <p14:sldId id="646"/>
            <p14:sldId id="628"/>
            <p14:sldId id="260"/>
            <p14:sldId id="284"/>
            <p14:sldId id="259"/>
            <p14:sldId id="286"/>
            <p14:sldId id="287"/>
            <p14:sldId id="640"/>
            <p14:sldId id="538"/>
            <p14:sldId id="539"/>
            <p14:sldId id="657"/>
            <p14:sldId id="269"/>
            <p14:sldId id="658"/>
            <p14:sldId id="258"/>
            <p14:sldId id="354"/>
            <p14:sldId id="659"/>
            <p14:sldId id="543"/>
            <p14:sldId id="275"/>
            <p14:sldId id="635"/>
            <p14:sldId id="536"/>
            <p14:sldId id="668"/>
            <p14:sldId id="551"/>
            <p14:sldId id="293"/>
            <p14:sldId id="527"/>
            <p14:sldId id="279"/>
            <p14:sldId id="562"/>
            <p14:sldId id="323"/>
          </p14:sldIdLst>
        </p14:section>
        <p14:section name="Untitled Section" id="{47ABA63A-6F4D-4207-834D-4AD9D8D39AF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734"/>
    <a:srgbClr val="006600"/>
    <a:srgbClr val="B87B43"/>
    <a:srgbClr val="32849C"/>
    <a:srgbClr val="596070"/>
    <a:srgbClr val="ABC813"/>
    <a:srgbClr val="0000CC"/>
    <a:srgbClr val="000066"/>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6357" autoAdjust="0"/>
  </p:normalViewPr>
  <p:slideViewPr>
    <p:cSldViewPr snapToGrid="0" snapToObjects="1">
      <p:cViewPr varScale="1">
        <p:scale>
          <a:sx n="64" d="100"/>
          <a:sy n="64" d="100"/>
        </p:scale>
        <p:origin x="472"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4A8FD-72B9-4AEF-85B5-55DCAFC73CD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B60C5E9-C20E-4F6E-BBAD-61458AC077D8}">
      <dgm:prSet custT="1"/>
      <dgm:spPr/>
      <dgm:t>
        <a:bodyPr/>
        <a:lstStyle/>
        <a:p>
          <a:r>
            <a:rPr lang="en-US" sz="2500" b="1" dirty="0">
              <a:solidFill>
                <a:srgbClr val="002060"/>
              </a:solidFill>
            </a:rPr>
            <a:t>Who am I?               </a:t>
          </a:r>
          <a:r>
            <a:rPr lang="en-US" sz="2200" dirty="0">
              <a:solidFill>
                <a:srgbClr val="002060"/>
              </a:solidFill>
            </a:rPr>
            <a:t>What assumptions do I make about teaching and learning?</a:t>
          </a:r>
        </a:p>
      </dgm:t>
    </dgm:pt>
    <dgm:pt modelId="{A1D0D64F-106F-49A9-B52F-F51783D615F0}" type="parTrans" cxnId="{A520D5A4-C429-402B-B059-C070626D72A5}">
      <dgm:prSet/>
      <dgm:spPr/>
      <dgm:t>
        <a:bodyPr/>
        <a:lstStyle/>
        <a:p>
          <a:endParaRPr lang="en-US"/>
        </a:p>
      </dgm:t>
    </dgm:pt>
    <dgm:pt modelId="{28FAC353-5CED-4174-AC37-B3DF1EDEE9B3}" type="sibTrans" cxnId="{A520D5A4-C429-402B-B059-C070626D72A5}">
      <dgm:prSet/>
      <dgm:spPr/>
      <dgm:t>
        <a:bodyPr/>
        <a:lstStyle/>
        <a:p>
          <a:endParaRPr lang="en-US"/>
        </a:p>
      </dgm:t>
    </dgm:pt>
    <dgm:pt modelId="{4E147A12-B8C9-4FB2-BE7B-CA77437D8F8C}">
      <dgm:prSet custT="1"/>
      <dgm:spPr/>
      <dgm:t>
        <a:bodyPr/>
        <a:lstStyle/>
        <a:p>
          <a:r>
            <a:rPr lang="en-US" sz="2500" b="1" dirty="0">
              <a:solidFill>
                <a:srgbClr val="002060"/>
              </a:solidFill>
            </a:rPr>
            <a:t>Who are my students? </a:t>
          </a:r>
          <a:r>
            <a:rPr lang="en-US" sz="2200" dirty="0">
              <a:solidFill>
                <a:srgbClr val="002060"/>
              </a:solidFill>
            </a:rPr>
            <a:t>What strengths, anxieties, identities, etc. do they bring?</a:t>
          </a:r>
        </a:p>
      </dgm:t>
    </dgm:pt>
    <dgm:pt modelId="{3EFD2736-4A44-4C77-950C-E7667C06CF51}" type="parTrans" cxnId="{5C6DE39D-E174-4D32-9A2D-7F67C89445C4}">
      <dgm:prSet/>
      <dgm:spPr/>
      <dgm:t>
        <a:bodyPr/>
        <a:lstStyle/>
        <a:p>
          <a:endParaRPr lang="en-US"/>
        </a:p>
      </dgm:t>
    </dgm:pt>
    <dgm:pt modelId="{671982FB-8F29-407D-B50C-D15CFE56FDC7}" type="sibTrans" cxnId="{5C6DE39D-E174-4D32-9A2D-7F67C89445C4}">
      <dgm:prSet/>
      <dgm:spPr/>
      <dgm:t>
        <a:bodyPr/>
        <a:lstStyle/>
        <a:p>
          <a:endParaRPr lang="en-US"/>
        </a:p>
      </dgm:t>
    </dgm:pt>
    <dgm:pt modelId="{3E922470-FA63-49D7-9AB9-1A421D67FFC9}">
      <dgm:prSet custT="1"/>
      <dgm:spPr/>
      <dgm:t>
        <a:bodyPr/>
        <a:lstStyle/>
        <a:p>
          <a:r>
            <a:rPr lang="en-US" sz="2400" b="1" dirty="0">
              <a:solidFill>
                <a:srgbClr val="002060"/>
              </a:solidFill>
            </a:rPr>
            <a:t>What content will I convey?                        </a:t>
          </a:r>
          <a:r>
            <a:rPr lang="en-US" sz="2200" b="0" dirty="0">
              <a:solidFill>
                <a:srgbClr val="002060"/>
              </a:solidFill>
            </a:rPr>
            <a:t>Does my course reflect the diversity of the field, discipline, etc.?</a:t>
          </a:r>
        </a:p>
      </dgm:t>
    </dgm:pt>
    <dgm:pt modelId="{E70C979A-2ECA-4F00-B0F7-3EBC15568B20}" type="parTrans" cxnId="{BA97916A-65B2-4C5B-8334-0B8FFE0DC045}">
      <dgm:prSet/>
      <dgm:spPr/>
      <dgm:t>
        <a:bodyPr/>
        <a:lstStyle/>
        <a:p>
          <a:endParaRPr lang="en-US"/>
        </a:p>
      </dgm:t>
    </dgm:pt>
    <dgm:pt modelId="{5C9E3054-87A3-42B5-BA1C-9619155A5BC2}" type="sibTrans" cxnId="{BA97916A-65B2-4C5B-8334-0B8FFE0DC045}">
      <dgm:prSet/>
      <dgm:spPr/>
      <dgm:t>
        <a:bodyPr/>
        <a:lstStyle/>
        <a:p>
          <a:endParaRPr lang="en-US"/>
        </a:p>
      </dgm:t>
    </dgm:pt>
    <dgm:pt modelId="{3BF1BE94-E450-4BF9-BACD-DAFAD79A4C25}">
      <dgm:prSet custT="1"/>
      <dgm:spPr/>
      <dgm:t>
        <a:bodyPr/>
        <a:lstStyle/>
        <a:p>
          <a:r>
            <a:rPr lang="en-US" sz="2500" b="1" dirty="0">
              <a:solidFill>
                <a:srgbClr val="002060"/>
              </a:solidFill>
            </a:rPr>
            <a:t>What teaching methods will I employ? </a:t>
          </a:r>
          <a:r>
            <a:rPr lang="en-US" sz="2200" b="0" dirty="0">
              <a:solidFill>
                <a:srgbClr val="002060"/>
              </a:solidFill>
            </a:rPr>
            <a:t>Am I using a range of strategies to engage students?</a:t>
          </a:r>
        </a:p>
      </dgm:t>
    </dgm:pt>
    <dgm:pt modelId="{BB764044-9869-483F-83A0-C12A28F141AA}" type="parTrans" cxnId="{EFD5155F-3AFF-4091-AD9F-4BAA9BE45BC9}">
      <dgm:prSet/>
      <dgm:spPr/>
      <dgm:t>
        <a:bodyPr/>
        <a:lstStyle/>
        <a:p>
          <a:endParaRPr lang="en-US"/>
        </a:p>
      </dgm:t>
    </dgm:pt>
    <dgm:pt modelId="{FF35FB54-FE76-410E-913A-00336EABA5BD}" type="sibTrans" cxnId="{EFD5155F-3AFF-4091-AD9F-4BAA9BE45BC9}">
      <dgm:prSet/>
      <dgm:spPr/>
      <dgm:t>
        <a:bodyPr/>
        <a:lstStyle/>
        <a:p>
          <a:endParaRPr lang="en-US"/>
        </a:p>
      </dgm:t>
    </dgm:pt>
    <dgm:pt modelId="{C21A1807-66BD-4BE9-91A3-43BD50DAEB92}">
      <dgm:prSet custT="1"/>
      <dgm:spPr/>
      <dgm:t>
        <a:bodyPr/>
        <a:lstStyle/>
        <a:p>
          <a:r>
            <a:rPr lang="en-US" sz="2500" b="1" dirty="0">
              <a:solidFill>
                <a:srgbClr val="002060"/>
              </a:solidFill>
            </a:rPr>
            <a:t>How are relevant contexts shaping my course?                       </a:t>
          </a:r>
          <a:r>
            <a:rPr lang="en-US" sz="2200" b="0" dirty="0">
              <a:solidFill>
                <a:srgbClr val="002060"/>
              </a:solidFill>
            </a:rPr>
            <a:t>How should I bring such contexts into the class?</a:t>
          </a:r>
        </a:p>
      </dgm:t>
    </dgm:pt>
    <dgm:pt modelId="{0477C265-777B-46EE-A801-9A2F3151AB13}" type="parTrans" cxnId="{D3733C43-E38D-49C3-AEA3-1839339D48C3}">
      <dgm:prSet/>
      <dgm:spPr/>
      <dgm:t>
        <a:bodyPr/>
        <a:lstStyle/>
        <a:p>
          <a:endParaRPr lang="en-US"/>
        </a:p>
      </dgm:t>
    </dgm:pt>
    <dgm:pt modelId="{8FF316C3-FB72-4E71-A877-ADC890924D8A}" type="sibTrans" cxnId="{D3733C43-E38D-49C3-AEA3-1839339D48C3}">
      <dgm:prSet/>
      <dgm:spPr/>
      <dgm:t>
        <a:bodyPr/>
        <a:lstStyle/>
        <a:p>
          <a:endParaRPr lang="en-US"/>
        </a:p>
      </dgm:t>
    </dgm:pt>
    <dgm:pt modelId="{5F77BD6A-E260-4B41-8665-96C7CD2CB46C}">
      <dgm:prSet custT="1"/>
      <dgm:spPr/>
      <dgm:t>
        <a:bodyPr/>
        <a:lstStyle/>
        <a:p>
          <a:r>
            <a:rPr lang="en-US" sz="2400" b="1" dirty="0">
              <a:solidFill>
                <a:srgbClr val="002060"/>
              </a:solidFill>
            </a:rPr>
            <a:t>What do I know and believe about power, inequality, and equity in education?</a:t>
          </a:r>
        </a:p>
      </dgm:t>
    </dgm:pt>
    <dgm:pt modelId="{11C3BECD-E100-4A46-90AC-95B26EA5630C}" type="parTrans" cxnId="{F4A7B5CF-E47F-40AD-BC7B-1E9EE299CD96}">
      <dgm:prSet/>
      <dgm:spPr/>
      <dgm:t>
        <a:bodyPr/>
        <a:lstStyle/>
        <a:p>
          <a:endParaRPr lang="en-US"/>
        </a:p>
      </dgm:t>
    </dgm:pt>
    <dgm:pt modelId="{87A53F69-43A1-4480-89C6-268373F513A6}" type="sibTrans" cxnId="{F4A7B5CF-E47F-40AD-BC7B-1E9EE299CD96}">
      <dgm:prSet/>
      <dgm:spPr/>
      <dgm:t>
        <a:bodyPr/>
        <a:lstStyle/>
        <a:p>
          <a:endParaRPr lang="en-US"/>
        </a:p>
      </dgm:t>
    </dgm:pt>
    <dgm:pt modelId="{63C39F19-F603-4644-A65F-93D205054715}" type="pres">
      <dgm:prSet presAssocID="{7A54A8FD-72B9-4AEF-85B5-55DCAFC73CD5}" presName="diagram" presStyleCnt="0">
        <dgm:presLayoutVars>
          <dgm:dir/>
          <dgm:resizeHandles val="exact"/>
        </dgm:presLayoutVars>
      </dgm:prSet>
      <dgm:spPr/>
    </dgm:pt>
    <dgm:pt modelId="{ADD570FD-AB24-D247-8F61-393E71E65E91}" type="pres">
      <dgm:prSet presAssocID="{2B60C5E9-C20E-4F6E-BBAD-61458AC077D8}" presName="node" presStyleLbl="node1" presStyleIdx="0" presStyleCnt="6">
        <dgm:presLayoutVars>
          <dgm:bulletEnabled val="1"/>
        </dgm:presLayoutVars>
      </dgm:prSet>
      <dgm:spPr/>
    </dgm:pt>
    <dgm:pt modelId="{9A9F104F-6DE2-F24D-B01B-01417A730E17}" type="pres">
      <dgm:prSet presAssocID="{28FAC353-5CED-4174-AC37-B3DF1EDEE9B3}" presName="sibTrans" presStyleCnt="0"/>
      <dgm:spPr/>
    </dgm:pt>
    <dgm:pt modelId="{6B682F95-860D-A34D-9CB7-957F54201201}" type="pres">
      <dgm:prSet presAssocID="{4E147A12-B8C9-4FB2-BE7B-CA77437D8F8C}" presName="node" presStyleLbl="node1" presStyleIdx="1" presStyleCnt="6">
        <dgm:presLayoutVars>
          <dgm:bulletEnabled val="1"/>
        </dgm:presLayoutVars>
      </dgm:prSet>
      <dgm:spPr/>
    </dgm:pt>
    <dgm:pt modelId="{933B8EC4-C211-314C-84F7-E528AC746EA1}" type="pres">
      <dgm:prSet presAssocID="{671982FB-8F29-407D-B50C-D15CFE56FDC7}" presName="sibTrans" presStyleCnt="0"/>
      <dgm:spPr/>
    </dgm:pt>
    <dgm:pt modelId="{028B4F67-E0A8-634B-B0FD-1B3215326D2D}" type="pres">
      <dgm:prSet presAssocID="{3E922470-FA63-49D7-9AB9-1A421D67FFC9}" presName="node" presStyleLbl="node1" presStyleIdx="2" presStyleCnt="6">
        <dgm:presLayoutVars>
          <dgm:bulletEnabled val="1"/>
        </dgm:presLayoutVars>
      </dgm:prSet>
      <dgm:spPr/>
    </dgm:pt>
    <dgm:pt modelId="{FEEAD16A-22E7-F743-B341-8EA1260E0DF9}" type="pres">
      <dgm:prSet presAssocID="{5C9E3054-87A3-42B5-BA1C-9619155A5BC2}" presName="sibTrans" presStyleCnt="0"/>
      <dgm:spPr/>
    </dgm:pt>
    <dgm:pt modelId="{D36733D7-D508-764E-8E80-69B5C214DA47}" type="pres">
      <dgm:prSet presAssocID="{3BF1BE94-E450-4BF9-BACD-DAFAD79A4C25}" presName="node" presStyleLbl="node1" presStyleIdx="3" presStyleCnt="6">
        <dgm:presLayoutVars>
          <dgm:bulletEnabled val="1"/>
        </dgm:presLayoutVars>
      </dgm:prSet>
      <dgm:spPr/>
    </dgm:pt>
    <dgm:pt modelId="{D2907381-8DC5-5E4D-8AD5-DD0047AA9CED}" type="pres">
      <dgm:prSet presAssocID="{FF35FB54-FE76-410E-913A-00336EABA5BD}" presName="sibTrans" presStyleCnt="0"/>
      <dgm:spPr/>
    </dgm:pt>
    <dgm:pt modelId="{A5590F50-9A5C-5B41-9D8D-A861BB9CDF50}" type="pres">
      <dgm:prSet presAssocID="{C21A1807-66BD-4BE9-91A3-43BD50DAEB92}" presName="node" presStyleLbl="node1" presStyleIdx="4" presStyleCnt="6">
        <dgm:presLayoutVars>
          <dgm:bulletEnabled val="1"/>
        </dgm:presLayoutVars>
      </dgm:prSet>
      <dgm:spPr/>
    </dgm:pt>
    <dgm:pt modelId="{E0DE849A-47BC-3042-A378-BFD832A94784}" type="pres">
      <dgm:prSet presAssocID="{8FF316C3-FB72-4E71-A877-ADC890924D8A}" presName="sibTrans" presStyleCnt="0"/>
      <dgm:spPr/>
    </dgm:pt>
    <dgm:pt modelId="{C1EAAC2C-46A6-244A-B0C1-0106132256BE}" type="pres">
      <dgm:prSet presAssocID="{5F77BD6A-E260-4B41-8665-96C7CD2CB46C}" presName="node" presStyleLbl="node1" presStyleIdx="5" presStyleCnt="6">
        <dgm:presLayoutVars>
          <dgm:bulletEnabled val="1"/>
        </dgm:presLayoutVars>
      </dgm:prSet>
      <dgm:spPr/>
    </dgm:pt>
  </dgm:ptLst>
  <dgm:cxnLst>
    <dgm:cxn modelId="{EFD5155F-3AFF-4091-AD9F-4BAA9BE45BC9}" srcId="{7A54A8FD-72B9-4AEF-85B5-55DCAFC73CD5}" destId="{3BF1BE94-E450-4BF9-BACD-DAFAD79A4C25}" srcOrd="3" destOrd="0" parTransId="{BB764044-9869-483F-83A0-C12A28F141AA}" sibTransId="{FF35FB54-FE76-410E-913A-00336EABA5BD}"/>
    <dgm:cxn modelId="{D3733C43-E38D-49C3-AEA3-1839339D48C3}" srcId="{7A54A8FD-72B9-4AEF-85B5-55DCAFC73CD5}" destId="{C21A1807-66BD-4BE9-91A3-43BD50DAEB92}" srcOrd="4" destOrd="0" parTransId="{0477C265-777B-46EE-A801-9A2F3151AB13}" sibTransId="{8FF316C3-FB72-4E71-A877-ADC890924D8A}"/>
    <dgm:cxn modelId="{BA97916A-65B2-4C5B-8334-0B8FFE0DC045}" srcId="{7A54A8FD-72B9-4AEF-85B5-55DCAFC73CD5}" destId="{3E922470-FA63-49D7-9AB9-1A421D67FFC9}" srcOrd="2" destOrd="0" parTransId="{E70C979A-2ECA-4F00-B0F7-3EBC15568B20}" sibTransId="{5C9E3054-87A3-42B5-BA1C-9619155A5BC2}"/>
    <dgm:cxn modelId="{78CECA4D-7998-6F41-94D7-1518EC72ACD1}" type="presOf" srcId="{C21A1807-66BD-4BE9-91A3-43BD50DAEB92}" destId="{A5590F50-9A5C-5B41-9D8D-A861BB9CDF50}" srcOrd="0" destOrd="0" presId="urn:microsoft.com/office/officeart/2005/8/layout/default"/>
    <dgm:cxn modelId="{BE8E4354-73B1-BD4B-B596-5BF5F216680F}" type="presOf" srcId="{2B60C5E9-C20E-4F6E-BBAD-61458AC077D8}" destId="{ADD570FD-AB24-D247-8F61-393E71E65E91}" srcOrd="0" destOrd="0" presId="urn:microsoft.com/office/officeart/2005/8/layout/default"/>
    <dgm:cxn modelId="{5C6DE39D-E174-4D32-9A2D-7F67C89445C4}" srcId="{7A54A8FD-72B9-4AEF-85B5-55DCAFC73CD5}" destId="{4E147A12-B8C9-4FB2-BE7B-CA77437D8F8C}" srcOrd="1" destOrd="0" parTransId="{3EFD2736-4A44-4C77-950C-E7667C06CF51}" sibTransId="{671982FB-8F29-407D-B50C-D15CFE56FDC7}"/>
    <dgm:cxn modelId="{A520D5A4-C429-402B-B059-C070626D72A5}" srcId="{7A54A8FD-72B9-4AEF-85B5-55DCAFC73CD5}" destId="{2B60C5E9-C20E-4F6E-BBAD-61458AC077D8}" srcOrd="0" destOrd="0" parTransId="{A1D0D64F-106F-49A9-B52F-F51783D615F0}" sibTransId="{28FAC353-5CED-4174-AC37-B3DF1EDEE9B3}"/>
    <dgm:cxn modelId="{30B5F1CC-BC4F-674E-A59B-2869508B9504}" type="presOf" srcId="{4E147A12-B8C9-4FB2-BE7B-CA77437D8F8C}" destId="{6B682F95-860D-A34D-9CB7-957F54201201}" srcOrd="0" destOrd="0" presId="urn:microsoft.com/office/officeart/2005/8/layout/default"/>
    <dgm:cxn modelId="{F4A7B5CF-E47F-40AD-BC7B-1E9EE299CD96}" srcId="{7A54A8FD-72B9-4AEF-85B5-55DCAFC73CD5}" destId="{5F77BD6A-E260-4B41-8665-96C7CD2CB46C}" srcOrd="5" destOrd="0" parTransId="{11C3BECD-E100-4A46-90AC-95B26EA5630C}" sibTransId="{87A53F69-43A1-4480-89C6-268373F513A6}"/>
    <dgm:cxn modelId="{EAFEB9D2-BF22-E842-BB6E-78CB1A63EBE4}" type="presOf" srcId="{7A54A8FD-72B9-4AEF-85B5-55DCAFC73CD5}" destId="{63C39F19-F603-4644-A65F-93D205054715}" srcOrd="0" destOrd="0" presId="urn:microsoft.com/office/officeart/2005/8/layout/default"/>
    <dgm:cxn modelId="{EB473ADD-50CD-FD46-8A2A-A463A3C76024}" type="presOf" srcId="{3E922470-FA63-49D7-9AB9-1A421D67FFC9}" destId="{028B4F67-E0A8-634B-B0FD-1B3215326D2D}" srcOrd="0" destOrd="0" presId="urn:microsoft.com/office/officeart/2005/8/layout/default"/>
    <dgm:cxn modelId="{C2C812E6-502C-ED4C-9292-4C6691D159EB}" type="presOf" srcId="{3BF1BE94-E450-4BF9-BACD-DAFAD79A4C25}" destId="{D36733D7-D508-764E-8E80-69B5C214DA47}" srcOrd="0" destOrd="0" presId="urn:microsoft.com/office/officeart/2005/8/layout/default"/>
    <dgm:cxn modelId="{84B9D9E9-D99E-FC47-B245-38729850A51B}" type="presOf" srcId="{5F77BD6A-E260-4B41-8665-96C7CD2CB46C}" destId="{C1EAAC2C-46A6-244A-B0C1-0106132256BE}" srcOrd="0" destOrd="0" presId="urn:microsoft.com/office/officeart/2005/8/layout/default"/>
    <dgm:cxn modelId="{BB7AECF0-2ED0-A74F-A1C3-71E1B71FB052}" type="presParOf" srcId="{63C39F19-F603-4644-A65F-93D205054715}" destId="{ADD570FD-AB24-D247-8F61-393E71E65E91}" srcOrd="0" destOrd="0" presId="urn:microsoft.com/office/officeart/2005/8/layout/default"/>
    <dgm:cxn modelId="{21473C2D-1F30-5345-9CCE-1297FF6335F2}" type="presParOf" srcId="{63C39F19-F603-4644-A65F-93D205054715}" destId="{9A9F104F-6DE2-F24D-B01B-01417A730E17}" srcOrd="1" destOrd="0" presId="urn:microsoft.com/office/officeart/2005/8/layout/default"/>
    <dgm:cxn modelId="{23FC7B53-C5B3-DC48-8E6A-DF0514FCF22D}" type="presParOf" srcId="{63C39F19-F603-4644-A65F-93D205054715}" destId="{6B682F95-860D-A34D-9CB7-957F54201201}" srcOrd="2" destOrd="0" presId="urn:microsoft.com/office/officeart/2005/8/layout/default"/>
    <dgm:cxn modelId="{4573F9B0-C49B-8445-A207-D4BBF1A06723}" type="presParOf" srcId="{63C39F19-F603-4644-A65F-93D205054715}" destId="{933B8EC4-C211-314C-84F7-E528AC746EA1}" srcOrd="3" destOrd="0" presId="urn:microsoft.com/office/officeart/2005/8/layout/default"/>
    <dgm:cxn modelId="{6C707DEC-BD1B-6649-B17D-53F5577E3A40}" type="presParOf" srcId="{63C39F19-F603-4644-A65F-93D205054715}" destId="{028B4F67-E0A8-634B-B0FD-1B3215326D2D}" srcOrd="4" destOrd="0" presId="urn:microsoft.com/office/officeart/2005/8/layout/default"/>
    <dgm:cxn modelId="{E385961B-2D99-2044-BE55-661E4510AAAF}" type="presParOf" srcId="{63C39F19-F603-4644-A65F-93D205054715}" destId="{FEEAD16A-22E7-F743-B341-8EA1260E0DF9}" srcOrd="5" destOrd="0" presId="urn:microsoft.com/office/officeart/2005/8/layout/default"/>
    <dgm:cxn modelId="{866CED8B-0071-9C40-B4D8-CBC27844D1A5}" type="presParOf" srcId="{63C39F19-F603-4644-A65F-93D205054715}" destId="{D36733D7-D508-764E-8E80-69B5C214DA47}" srcOrd="6" destOrd="0" presId="urn:microsoft.com/office/officeart/2005/8/layout/default"/>
    <dgm:cxn modelId="{5D261C12-1F2C-DE49-8666-E0172F504C25}" type="presParOf" srcId="{63C39F19-F603-4644-A65F-93D205054715}" destId="{D2907381-8DC5-5E4D-8AD5-DD0047AA9CED}" srcOrd="7" destOrd="0" presId="urn:microsoft.com/office/officeart/2005/8/layout/default"/>
    <dgm:cxn modelId="{02359285-F968-C84B-806A-D773FFFE05B0}" type="presParOf" srcId="{63C39F19-F603-4644-A65F-93D205054715}" destId="{A5590F50-9A5C-5B41-9D8D-A861BB9CDF50}" srcOrd="8" destOrd="0" presId="urn:microsoft.com/office/officeart/2005/8/layout/default"/>
    <dgm:cxn modelId="{EEB22082-B90D-074A-B5E8-D6674030DA9E}" type="presParOf" srcId="{63C39F19-F603-4644-A65F-93D205054715}" destId="{E0DE849A-47BC-3042-A378-BFD832A94784}" srcOrd="9" destOrd="0" presId="urn:microsoft.com/office/officeart/2005/8/layout/default"/>
    <dgm:cxn modelId="{817DA9E6-3862-4049-B589-803D0E4E20B2}" type="presParOf" srcId="{63C39F19-F603-4644-A65F-93D205054715}" destId="{C1EAAC2C-46A6-244A-B0C1-0106132256B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4A735-45D7-BF4F-975D-7730F5E0CA29}" type="doc">
      <dgm:prSet loTypeId="urn:microsoft.com/office/officeart/2005/8/layout/hProcess9" loCatId="" qsTypeId="urn:microsoft.com/office/officeart/2005/8/quickstyle/simple1" qsCatId="simple" csTypeId="urn:microsoft.com/office/officeart/2005/8/colors/colorful1" csCatId="colorful" phldr="1"/>
      <dgm:spPr/>
    </dgm:pt>
    <dgm:pt modelId="{17AF5A60-A5D1-7941-9F58-ECF89FF50A2A}">
      <dgm:prSet phldrT="[Text]"/>
      <dgm:spPr>
        <a:solidFill>
          <a:schemeClr val="accent2">
            <a:hueOff val="0"/>
            <a:satOff val="0"/>
            <a:lumOff val="0"/>
            <a:alpha val="80000"/>
          </a:schemeClr>
        </a:solidFill>
      </dgm:spPr>
      <dgm:t>
        <a:bodyPr/>
        <a:lstStyle/>
        <a:p>
          <a:r>
            <a:rPr lang="en-US" b="1" dirty="0">
              <a:solidFill>
                <a:schemeClr val="tx1"/>
              </a:solidFill>
            </a:rPr>
            <a:t>Goals</a:t>
          </a:r>
        </a:p>
        <a:p>
          <a:r>
            <a:rPr lang="en-US" b="0" dirty="0">
              <a:solidFill>
                <a:schemeClr val="tx1"/>
              </a:solidFill>
            </a:rPr>
            <a:t>What will students learn?</a:t>
          </a:r>
        </a:p>
        <a:p>
          <a:endParaRPr lang="en-US" b="0" dirty="0">
            <a:solidFill>
              <a:schemeClr val="tx1"/>
            </a:solidFill>
          </a:endParaRPr>
        </a:p>
      </dgm:t>
    </dgm:pt>
    <dgm:pt modelId="{CC77DD59-284F-8D44-82A6-B12E3D376C28}" type="parTrans" cxnId="{29E854CC-9CB5-714C-9F24-1AFAE01DEA9E}">
      <dgm:prSet/>
      <dgm:spPr/>
      <dgm:t>
        <a:bodyPr/>
        <a:lstStyle/>
        <a:p>
          <a:endParaRPr lang="en-US"/>
        </a:p>
      </dgm:t>
    </dgm:pt>
    <dgm:pt modelId="{A22D0F2E-5A34-394A-8D45-452399EA2705}" type="sibTrans" cxnId="{29E854CC-9CB5-714C-9F24-1AFAE01DEA9E}">
      <dgm:prSet/>
      <dgm:spPr/>
      <dgm:t>
        <a:bodyPr/>
        <a:lstStyle/>
        <a:p>
          <a:endParaRPr lang="en-US"/>
        </a:p>
      </dgm:t>
    </dgm:pt>
    <dgm:pt modelId="{662689E2-D63E-0C45-8324-E599B6107B36}">
      <dgm:prSet phldrT="[Text]"/>
      <dgm:spPr>
        <a:solidFill>
          <a:schemeClr val="accent3">
            <a:hueOff val="0"/>
            <a:satOff val="0"/>
            <a:lumOff val="0"/>
            <a:alpha val="80000"/>
          </a:schemeClr>
        </a:solidFill>
      </dgm:spPr>
      <dgm:t>
        <a:bodyPr/>
        <a:lstStyle/>
        <a:p>
          <a:r>
            <a:rPr lang="en-US" b="1" dirty="0">
              <a:solidFill>
                <a:schemeClr val="tx1"/>
              </a:solidFill>
            </a:rPr>
            <a:t>Learning Outcomes</a:t>
          </a:r>
        </a:p>
        <a:p>
          <a:r>
            <a:rPr lang="en-US" b="0" dirty="0">
              <a:solidFill>
                <a:schemeClr val="tx1"/>
              </a:solidFill>
            </a:rPr>
            <a:t>What should students know or be able to do?</a:t>
          </a:r>
          <a:endParaRPr lang="en-US" dirty="0">
            <a:solidFill>
              <a:schemeClr val="tx1"/>
            </a:solidFill>
          </a:endParaRPr>
        </a:p>
      </dgm:t>
    </dgm:pt>
    <dgm:pt modelId="{C3723DFA-F4A2-7D44-9904-9B42558F34C7}" type="parTrans" cxnId="{4D2B8D40-CC14-BE45-8DDE-64EDC8BB84DF}">
      <dgm:prSet/>
      <dgm:spPr/>
      <dgm:t>
        <a:bodyPr/>
        <a:lstStyle/>
        <a:p>
          <a:endParaRPr lang="en-US"/>
        </a:p>
      </dgm:t>
    </dgm:pt>
    <dgm:pt modelId="{48887E16-37DC-E742-A628-AD8DE740915D}" type="sibTrans" cxnId="{4D2B8D40-CC14-BE45-8DDE-64EDC8BB84DF}">
      <dgm:prSet/>
      <dgm:spPr/>
      <dgm:t>
        <a:bodyPr/>
        <a:lstStyle/>
        <a:p>
          <a:endParaRPr lang="en-US"/>
        </a:p>
      </dgm:t>
    </dgm:pt>
    <dgm:pt modelId="{F16B1C43-4225-E640-9039-0010357F7B0E}">
      <dgm:prSet phldrT="[Text]"/>
      <dgm:spPr>
        <a:solidFill>
          <a:schemeClr val="accent4">
            <a:hueOff val="0"/>
            <a:satOff val="0"/>
            <a:lumOff val="0"/>
            <a:alpha val="80000"/>
          </a:schemeClr>
        </a:solidFill>
      </dgm:spPr>
      <dgm:t>
        <a:bodyPr/>
        <a:lstStyle/>
        <a:p>
          <a:r>
            <a:rPr lang="en-US" b="1" dirty="0">
              <a:solidFill>
                <a:schemeClr val="tx1"/>
              </a:solidFill>
            </a:rPr>
            <a:t>Summative Assessment</a:t>
          </a:r>
        </a:p>
        <a:p>
          <a:r>
            <a:rPr lang="en-US" b="0" dirty="0">
              <a:solidFill>
                <a:schemeClr val="tx1"/>
              </a:solidFill>
            </a:rPr>
            <a:t>What evidence will demonstrate student learning?</a:t>
          </a:r>
          <a:endParaRPr lang="en-US" dirty="0">
            <a:solidFill>
              <a:schemeClr val="tx1"/>
            </a:solidFill>
          </a:endParaRPr>
        </a:p>
      </dgm:t>
    </dgm:pt>
    <dgm:pt modelId="{486798B0-E73E-5445-9554-FC5C15E907A8}" type="parTrans" cxnId="{06669B47-0CDB-2F4E-8395-9F8DE954590B}">
      <dgm:prSet/>
      <dgm:spPr/>
      <dgm:t>
        <a:bodyPr/>
        <a:lstStyle/>
        <a:p>
          <a:endParaRPr lang="en-US"/>
        </a:p>
      </dgm:t>
    </dgm:pt>
    <dgm:pt modelId="{C6895F96-88E8-574D-A341-56FA495635B5}" type="sibTrans" cxnId="{06669B47-0CDB-2F4E-8395-9F8DE954590B}">
      <dgm:prSet/>
      <dgm:spPr/>
      <dgm:t>
        <a:bodyPr/>
        <a:lstStyle/>
        <a:p>
          <a:endParaRPr lang="en-US"/>
        </a:p>
      </dgm:t>
    </dgm:pt>
    <dgm:pt modelId="{3AC2E5DF-67FB-C441-9C86-25B212DA8C1D}">
      <dgm:prSet phldrT="[Text]"/>
      <dgm:spPr>
        <a:solidFill>
          <a:schemeClr val="accent5">
            <a:hueOff val="0"/>
            <a:satOff val="0"/>
            <a:lumOff val="0"/>
            <a:alpha val="80000"/>
          </a:schemeClr>
        </a:solidFill>
      </dgm:spPr>
      <dgm:t>
        <a:bodyPr/>
        <a:lstStyle/>
        <a:p>
          <a:r>
            <a:rPr lang="en-US" b="1" dirty="0">
              <a:solidFill>
                <a:schemeClr val="tx1"/>
              </a:solidFill>
            </a:rPr>
            <a:t>Formative Assessment</a:t>
          </a:r>
        </a:p>
        <a:p>
          <a:r>
            <a:rPr lang="en-US" b="0" dirty="0">
              <a:solidFill>
                <a:schemeClr val="tx1"/>
              </a:solidFill>
            </a:rPr>
            <a:t>How can students get feedback about their learning?</a:t>
          </a:r>
          <a:endParaRPr lang="en-US" dirty="0">
            <a:solidFill>
              <a:schemeClr val="tx1"/>
            </a:solidFill>
          </a:endParaRPr>
        </a:p>
      </dgm:t>
    </dgm:pt>
    <dgm:pt modelId="{8A2DEFE6-4234-3D40-B8E6-5375B5D57F3B}" type="parTrans" cxnId="{97229C1F-56B2-504B-9CF6-49F610376656}">
      <dgm:prSet/>
      <dgm:spPr/>
      <dgm:t>
        <a:bodyPr/>
        <a:lstStyle/>
        <a:p>
          <a:endParaRPr lang="en-US"/>
        </a:p>
      </dgm:t>
    </dgm:pt>
    <dgm:pt modelId="{2C986801-8585-EF48-9CE2-2315744A3ADE}" type="sibTrans" cxnId="{97229C1F-56B2-504B-9CF6-49F610376656}">
      <dgm:prSet/>
      <dgm:spPr/>
      <dgm:t>
        <a:bodyPr/>
        <a:lstStyle/>
        <a:p>
          <a:endParaRPr lang="en-US"/>
        </a:p>
      </dgm:t>
    </dgm:pt>
    <dgm:pt modelId="{92CE80A4-C81D-4745-8EE2-D420DE267C39}">
      <dgm:prSet phldrT="[Text]"/>
      <dgm:spPr>
        <a:solidFill>
          <a:schemeClr val="accent6">
            <a:hueOff val="0"/>
            <a:satOff val="0"/>
            <a:lumOff val="0"/>
            <a:alpha val="80000"/>
          </a:schemeClr>
        </a:solidFill>
      </dgm:spPr>
      <dgm:t>
        <a:bodyPr/>
        <a:lstStyle/>
        <a:p>
          <a:r>
            <a:rPr lang="en-US" b="1" dirty="0">
              <a:solidFill>
                <a:schemeClr val="tx1"/>
              </a:solidFill>
            </a:rPr>
            <a:t>Activities</a:t>
          </a:r>
        </a:p>
        <a:p>
          <a:r>
            <a:rPr lang="en-US" b="0" dirty="0">
              <a:solidFill>
                <a:schemeClr val="tx1"/>
              </a:solidFill>
            </a:rPr>
            <a:t>How will you help students meet goals?</a:t>
          </a:r>
          <a:endParaRPr lang="en-US" dirty="0">
            <a:solidFill>
              <a:schemeClr val="tx1"/>
            </a:solidFill>
          </a:endParaRPr>
        </a:p>
      </dgm:t>
    </dgm:pt>
    <dgm:pt modelId="{5900A173-6F68-FF49-9869-4A09C50C5E06}" type="parTrans" cxnId="{4E3032A6-0199-3843-8250-467957267179}">
      <dgm:prSet/>
      <dgm:spPr/>
      <dgm:t>
        <a:bodyPr/>
        <a:lstStyle/>
        <a:p>
          <a:endParaRPr lang="en-US"/>
        </a:p>
      </dgm:t>
    </dgm:pt>
    <dgm:pt modelId="{B8E65837-61C8-214A-A674-CA934CC88D84}" type="sibTrans" cxnId="{4E3032A6-0199-3843-8250-467957267179}">
      <dgm:prSet/>
      <dgm:spPr/>
      <dgm:t>
        <a:bodyPr/>
        <a:lstStyle/>
        <a:p>
          <a:endParaRPr lang="en-US"/>
        </a:p>
      </dgm:t>
    </dgm:pt>
    <dgm:pt modelId="{BBEF9D89-BDFD-BF43-B287-ACCEC5ACA9C5}" type="pres">
      <dgm:prSet presAssocID="{B0A4A735-45D7-BF4F-975D-7730F5E0CA29}" presName="CompostProcess" presStyleCnt="0">
        <dgm:presLayoutVars>
          <dgm:dir/>
          <dgm:resizeHandles val="exact"/>
        </dgm:presLayoutVars>
      </dgm:prSet>
      <dgm:spPr/>
    </dgm:pt>
    <dgm:pt modelId="{11CEBC92-6C14-4F49-83DB-9D19F97BEA6E}" type="pres">
      <dgm:prSet presAssocID="{B0A4A735-45D7-BF4F-975D-7730F5E0CA29}" presName="arrow" presStyleLbl="bgShp" presStyleIdx="0" presStyleCnt="1"/>
      <dgm:spPr>
        <a:solidFill>
          <a:schemeClr val="accent2">
            <a:lumMod val="60000"/>
            <a:lumOff val="40000"/>
          </a:schemeClr>
        </a:solidFill>
      </dgm:spPr>
    </dgm:pt>
    <dgm:pt modelId="{A6F657B9-B73C-7944-B0B3-D48A63A22928}" type="pres">
      <dgm:prSet presAssocID="{B0A4A735-45D7-BF4F-975D-7730F5E0CA29}" presName="linearProcess" presStyleCnt="0"/>
      <dgm:spPr/>
    </dgm:pt>
    <dgm:pt modelId="{492DBE78-00F3-3741-912C-546018106ACB}" type="pres">
      <dgm:prSet presAssocID="{17AF5A60-A5D1-7941-9F58-ECF89FF50A2A}" presName="textNode" presStyleLbl="node1" presStyleIdx="0" presStyleCnt="5">
        <dgm:presLayoutVars>
          <dgm:bulletEnabled val="1"/>
        </dgm:presLayoutVars>
      </dgm:prSet>
      <dgm:spPr/>
    </dgm:pt>
    <dgm:pt modelId="{8CD0E01E-BA4D-B24E-9F86-751417DFBA7E}" type="pres">
      <dgm:prSet presAssocID="{A22D0F2E-5A34-394A-8D45-452399EA2705}" presName="sibTrans" presStyleCnt="0"/>
      <dgm:spPr/>
    </dgm:pt>
    <dgm:pt modelId="{F4280658-4B3B-7F45-8834-C472C83D87A1}" type="pres">
      <dgm:prSet presAssocID="{662689E2-D63E-0C45-8324-E599B6107B36}" presName="textNode" presStyleLbl="node1" presStyleIdx="1" presStyleCnt="5">
        <dgm:presLayoutVars>
          <dgm:bulletEnabled val="1"/>
        </dgm:presLayoutVars>
      </dgm:prSet>
      <dgm:spPr/>
    </dgm:pt>
    <dgm:pt modelId="{8D4EA171-5BCC-234A-8F88-169F8A5F243C}" type="pres">
      <dgm:prSet presAssocID="{48887E16-37DC-E742-A628-AD8DE740915D}" presName="sibTrans" presStyleCnt="0"/>
      <dgm:spPr/>
    </dgm:pt>
    <dgm:pt modelId="{2D599038-7392-FE46-984C-08B38B4CFEB9}" type="pres">
      <dgm:prSet presAssocID="{F16B1C43-4225-E640-9039-0010357F7B0E}" presName="textNode" presStyleLbl="node1" presStyleIdx="2" presStyleCnt="5">
        <dgm:presLayoutVars>
          <dgm:bulletEnabled val="1"/>
        </dgm:presLayoutVars>
      </dgm:prSet>
      <dgm:spPr/>
    </dgm:pt>
    <dgm:pt modelId="{2CFF389C-7054-C34D-96AE-75935F17BD4F}" type="pres">
      <dgm:prSet presAssocID="{C6895F96-88E8-574D-A341-56FA495635B5}" presName="sibTrans" presStyleCnt="0"/>
      <dgm:spPr/>
    </dgm:pt>
    <dgm:pt modelId="{8A5D4F35-189A-1542-A89E-3FA6EE4304B9}" type="pres">
      <dgm:prSet presAssocID="{3AC2E5DF-67FB-C441-9C86-25B212DA8C1D}" presName="textNode" presStyleLbl="node1" presStyleIdx="3" presStyleCnt="5">
        <dgm:presLayoutVars>
          <dgm:bulletEnabled val="1"/>
        </dgm:presLayoutVars>
      </dgm:prSet>
      <dgm:spPr/>
    </dgm:pt>
    <dgm:pt modelId="{EF7E2D35-10FB-6A4D-9F33-EE4D568BB5BE}" type="pres">
      <dgm:prSet presAssocID="{2C986801-8585-EF48-9CE2-2315744A3ADE}" presName="sibTrans" presStyleCnt="0"/>
      <dgm:spPr/>
    </dgm:pt>
    <dgm:pt modelId="{4B89A815-DE07-DC47-9768-3417EA31F85B}" type="pres">
      <dgm:prSet presAssocID="{92CE80A4-C81D-4745-8EE2-D420DE267C39}" presName="textNode" presStyleLbl="node1" presStyleIdx="4" presStyleCnt="5">
        <dgm:presLayoutVars>
          <dgm:bulletEnabled val="1"/>
        </dgm:presLayoutVars>
      </dgm:prSet>
      <dgm:spPr/>
    </dgm:pt>
  </dgm:ptLst>
  <dgm:cxnLst>
    <dgm:cxn modelId="{97229C1F-56B2-504B-9CF6-49F610376656}" srcId="{B0A4A735-45D7-BF4F-975D-7730F5E0CA29}" destId="{3AC2E5DF-67FB-C441-9C86-25B212DA8C1D}" srcOrd="3" destOrd="0" parTransId="{8A2DEFE6-4234-3D40-B8E6-5375B5D57F3B}" sibTransId="{2C986801-8585-EF48-9CE2-2315744A3ADE}"/>
    <dgm:cxn modelId="{4D2B8D40-CC14-BE45-8DDE-64EDC8BB84DF}" srcId="{B0A4A735-45D7-BF4F-975D-7730F5E0CA29}" destId="{662689E2-D63E-0C45-8324-E599B6107B36}" srcOrd="1" destOrd="0" parTransId="{C3723DFA-F4A2-7D44-9904-9B42558F34C7}" sibTransId="{48887E16-37DC-E742-A628-AD8DE740915D}"/>
    <dgm:cxn modelId="{02AC6144-8205-3E47-8D65-BF44BEE270D0}" type="presOf" srcId="{92CE80A4-C81D-4745-8EE2-D420DE267C39}" destId="{4B89A815-DE07-DC47-9768-3417EA31F85B}" srcOrd="0" destOrd="0" presId="urn:microsoft.com/office/officeart/2005/8/layout/hProcess9"/>
    <dgm:cxn modelId="{06669B47-0CDB-2F4E-8395-9F8DE954590B}" srcId="{B0A4A735-45D7-BF4F-975D-7730F5E0CA29}" destId="{F16B1C43-4225-E640-9039-0010357F7B0E}" srcOrd="2" destOrd="0" parTransId="{486798B0-E73E-5445-9554-FC5C15E907A8}" sibTransId="{C6895F96-88E8-574D-A341-56FA495635B5}"/>
    <dgm:cxn modelId="{8BEA6649-695A-3A4C-9132-653C98FD1BF7}" type="presOf" srcId="{17AF5A60-A5D1-7941-9F58-ECF89FF50A2A}" destId="{492DBE78-00F3-3741-912C-546018106ACB}" srcOrd="0" destOrd="0" presId="urn:microsoft.com/office/officeart/2005/8/layout/hProcess9"/>
    <dgm:cxn modelId="{0219C073-97BB-804C-B599-1874970AF807}" type="presOf" srcId="{3AC2E5DF-67FB-C441-9C86-25B212DA8C1D}" destId="{8A5D4F35-189A-1542-A89E-3FA6EE4304B9}" srcOrd="0" destOrd="0" presId="urn:microsoft.com/office/officeart/2005/8/layout/hProcess9"/>
    <dgm:cxn modelId="{8C765559-F627-1243-85C8-E1C891BB9A57}" type="presOf" srcId="{662689E2-D63E-0C45-8324-E599B6107B36}" destId="{F4280658-4B3B-7F45-8834-C472C83D87A1}" srcOrd="0" destOrd="0" presId="urn:microsoft.com/office/officeart/2005/8/layout/hProcess9"/>
    <dgm:cxn modelId="{4E3032A6-0199-3843-8250-467957267179}" srcId="{B0A4A735-45D7-BF4F-975D-7730F5E0CA29}" destId="{92CE80A4-C81D-4745-8EE2-D420DE267C39}" srcOrd="4" destOrd="0" parTransId="{5900A173-6F68-FF49-9869-4A09C50C5E06}" sibTransId="{B8E65837-61C8-214A-A674-CA934CC88D84}"/>
    <dgm:cxn modelId="{7AA0DEB5-535E-0F47-825A-0B1C5B6863F5}" type="presOf" srcId="{B0A4A735-45D7-BF4F-975D-7730F5E0CA29}" destId="{BBEF9D89-BDFD-BF43-B287-ACCEC5ACA9C5}" srcOrd="0" destOrd="0" presId="urn:microsoft.com/office/officeart/2005/8/layout/hProcess9"/>
    <dgm:cxn modelId="{29E854CC-9CB5-714C-9F24-1AFAE01DEA9E}" srcId="{B0A4A735-45D7-BF4F-975D-7730F5E0CA29}" destId="{17AF5A60-A5D1-7941-9F58-ECF89FF50A2A}" srcOrd="0" destOrd="0" parTransId="{CC77DD59-284F-8D44-82A6-B12E3D376C28}" sibTransId="{A22D0F2E-5A34-394A-8D45-452399EA2705}"/>
    <dgm:cxn modelId="{8B8097DC-8AD1-9544-BC02-DD307DA9FB9D}" type="presOf" srcId="{F16B1C43-4225-E640-9039-0010357F7B0E}" destId="{2D599038-7392-FE46-984C-08B38B4CFEB9}" srcOrd="0" destOrd="0" presId="urn:microsoft.com/office/officeart/2005/8/layout/hProcess9"/>
    <dgm:cxn modelId="{FEDFCA26-9C1C-0743-9EB7-CF882B73194E}" type="presParOf" srcId="{BBEF9D89-BDFD-BF43-B287-ACCEC5ACA9C5}" destId="{11CEBC92-6C14-4F49-83DB-9D19F97BEA6E}" srcOrd="0" destOrd="0" presId="urn:microsoft.com/office/officeart/2005/8/layout/hProcess9"/>
    <dgm:cxn modelId="{845D8C65-1D5A-DD4C-8DAD-93EBDF3C0796}" type="presParOf" srcId="{BBEF9D89-BDFD-BF43-B287-ACCEC5ACA9C5}" destId="{A6F657B9-B73C-7944-B0B3-D48A63A22928}" srcOrd="1" destOrd="0" presId="urn:microsoft.com/office/officeart/2005/8/layout/hProcess9"/>
    <dgm:cxn modelId="{CD210041-7895-AB44-9C06-5C31519E8E49}" type="presParOf" srcId="{A6F657B9-B73C-7944-B0B3-D48A63A22928}" destId="{492DBE78-00F3-3741-912C-546018106ACB}" srcOrd="0" destOrd="0" presId="urn:microsoft.com/office/officeart/2005/8/layout/hProcess9"/>
    <dgm:cxn modelId="{69C28A78-AAC4-394F-8B5D-1B5FF463C95D}" type="presParOf" srcId="{A6F657B9-B73C-7944-B0B3-D48A63A22928}" destId="{8CD0E01E-BA4D-B24E-9F86-751417DFBA7E}" srcOrd="1" destOrd="0" presId="urn:microsoft.com/office/officeart/2005/8/layout/hProcess9"/>
    <dgm:cxn modelId="{CDD99ADD-CF24-7B42-AD10-34376E72F42F}" type="presParOf" srcId="{A6F657B9-B73C-7944-B0B3-D48A63A22928}" destId="{F4280658-4B3B-7F45-8834-C472C83D87A1}" srcOrd="2" destOrd="0" presId="urn:microsoft.com/office/officeart/2005/8/layout/hProcess9"/>
    <dgm:cxn modelId="{8921B2CD-BB80-5C4D-9085-744CFC5544D1}" type="presParOf" srcId="{A6F657B9-B73C-7944-B0B3-D48A63A22928}" destId="{8D4EA171-5BCC-234A-8F88-169F8A5F243C}" srcOrd="3" destOrd="0" presId="urn:microsoft.com/office/officeart/2005/8/layout/hProcess9"/>
    <dgm:cxn modelId="{6A985F3E-21E3-2B4A-B548-A61E03DC3FB5}" type="presParOf" srcId="{A6F657B9-B73C-7944-B0B3-D48A63A22928}" destId="{2D599038-7392-FE46-984C-08B38B4CFEB9}" srcOrd="4" destOrd="0" presId="urn:microsoft.com/office/officeart/2005/8/layout/hProcess9"/>
    <dgm:cxn modelId="{589D9CAF-40E3-4040-A0FD-941ED216A6C9}" type="presParOf" srcId="{A6F657B9-B73C-7944-B0B3-D48A63A22928}" destId="{2CFF389C-7054-C34D-96AE-75935F17BD4F}" srcOrd="5" destOrd="0" presId="urn:microsoft.com/office/officeart/2005/8/layout/hProcess9"/>
    <dgm:cxn modelId="{3563E895-3210-B648-89E7-C7D0A50FDE04}" type="presParOf" srcId="{A6F657B9-B73C-7944-B0B3-D48A63A22928}" destId="{8A5D4F35-189A-1542-A89E-3FA6EE4304B9}" srcOrd="6" destOrd="0" presId="urn:microsoft.com/office/officeart/2005/8/layout/hProcess9"/>
    <dgm:cxn modelId="{C5DC4E2F-9833-384D-9B1B-0586CCEEB9DB}" type="presParOf" srcId="{A6F657B9-B73C-7944-B0B3-D48A63A22928}" destId="{EF7E2D35-10FB-6A4D-9F33-EE4D568BB5BE}" srcOrd="7" destOrd="0" presId="urn:microsoft.com/office/officeart/2005/8/layout/hProcess9"/>
    <dgm:cxn modelId="{303EDC52-8889-1141-ADBB-98FE0940D538}" type="presParOf" srcId="{A6F657B9-B73C-7944-B0B3-D48A63A22928}" destId="{4B89A815-DE07-DC47-9768-3417EA31F85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570FD-AB24-D247-8F61-393E71E65E91}">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60"/>
              </a:solidFill>
            </a:rPr>
            <a:t>Who am I?               </a:t>
          </a:r>
          <a:r>
            <a:rPr lang="en-US" sz="2200" kern="1200" dirty="0">
              <a:solidFill>
                <a:srgbClr val="002060"/>
              </a:solidFill>
            </a:rPr>
            <a:t>What assumptions do I make about teaching and learning?</a:t>
          </a:r>
        </a:p>
      </dsp:txBody>
      <dsp:txXfrm>
        <a:off x="0" y="39687"/>
        <a:ext cx="3286125" cy="1971675"/>
      </dsp:txXfrm>
    </dsp:sp>
    <dsp:sp modelId="{6B682F95-860D-A34D-9CB7-957F54201201}">
      <dsp:nvSpPr>
        <dsp:cNvPr id="0" name=""/>
        <dsp:cNvSpPr/>
      </dsp:nvSpPr>
      <dsp:spPr>
        <a:xfrm>
          <a:off x="3614737" y="39687"/>
          <a:ext cx="3286125" cy="1971675"/>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60"/>
              </a:solidFill>
            </a:rPr>
            <a:t>Who are my students? </a:t>
          </a:r>
          <a:r>
            <a:rPr lang="en-US" sz="2200" kern="1200" dirty="0">
              <a:solidFill>
                <a:srgbClr val="002060"/>
              </a:solidFill>
            </a:rPr>
            <a:t>What strengths, anxieties, identities, etc. do they bring?</a:t>
          </a:r>
        </a:p>
      </dsp:txBody>
      <dsp:txXfrm>
        <a:off x="3614737" y="39687"/>
        <a:ext cx="3286125" cy="1971675"/>
      </dsp:txXfrm>
    </dsp:sp>
    <dsp:sp modelId="{028B4F67-E0A8-634B-B0FD-1B3215326D2D}">
      <dsp:nvSpPr>
        <dsp:cNvPr id="0" name=""/>
        <dsp:cNvSpPr/>
      </dsp:nvSpPr>
      <dsp:spPr>
        <a:xfrm>
          <a:off x="7229475" y="39687"/>
          <a:ext cx="3286125" cy="1971675"/>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rPr>
            <a:t>What content will I convey?                        </a:t>
          </a:r>
          <a:r>
            <a:rPr lang="en-US" sz="2200" b="0" kern="1200" dirty="0">
              <a:solidFill>
                <a:srgbClr val="002060"/>
              </a:solidFill>
            </a:rPr>
            <a:t>Does my course reflect the diversity of the field, discipline, etc.?</a:t>
          </a:r>
        </a:p>
      </dsp:txBody>
      <dsp:txXfrm>
        <a:off x="7229475" y="39687"/>
        <a:ext cx="3286125" cy="1971675"/>
      </dsp:txXfrm>
    </dsp:sp>
    <dsp:sp modelId="{D36733D7-D508-764E-8E80-69B5C214DA47}">
      <dsp:nvSpPr>
        <dsp:cNvPr id="0" name=""/>
        <dsp:cNvSpPr/>
      </dsp:nvSpPr>
      <dsp:spPr>
        <a:xfrm>
          <a:off x="0" y="2339975"/>
          <a:ext cx="3286125" cy="1971675"/>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60"/>
              </a:solidFill>
            </a:rPr>
            <a:t>What teaching methods will I employ? </a:t>
          </a:r>
          <a:r>
            <a:rPr lang="en-US" sz="2200" b="0" kern="1200" dirty="0">
              <a:solidFill>
                <a:srgbClr val="002060"/>
              </a:solidFill>
            </a:rPr>
            <a:t>Am I using a range of strategies to engage students?</a:t>
          </a:r>
        </a:p>
      </dsp:txBody>
      <dsp:txXfrm>
        <a:off x="0" y="2339975"/>
        <a:ext cx="3286125" cy="1971675"/>
      </dsp:txXfrm>
    </dsp:sp>
    <dsp:sp modelId="{A5590F50-9A5C-5B41-9D8D-A861BB9CDF50}">
      <dsp:nvSpPr>
        <dsp:cNvPr id="0" name=""/>
        <dsp:cNvSpPr/>
      </dsp:nvSpPr>
      <dsp:spPr>
        <a:xfrm>
          <a:off x="3614737" y="2339975"/>
          <a:ext cx="3286125" cy="1971675"/>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60"/>
              </a:solidFill>
            </a:rPr>
            <a:t>How are relevant contexts shaping my course?                       </a:t>
          </a:r>
          <a:r>
            <a:rPr lang="en-US" sz="2200" b="0" kern="1200" dirty="0">
              <a:solidFill>
                <a:srgbClr val="002060"/>
              </a:solidFill>
            </a:rPr>
            <a:t>How should I bring such contexts into the class?</a:t>
          </a:r>
        </a:p>
      </dsp:txBody>
      <dsp:txXfrm>
        <a:off x="3614737" y="2339975"/>
        <a:ext cx="3286125" cy="1971675"/>
      </dsp:txXfrm>
    </dsp:sp>
    <dsp:sp modelId="{C1EAAC2C-46A6-244A-B0C1-0106132256BE}">
      <dsp:nvSpPr>
        <dsp:cNvPr id="0" name=""/>
        <dsp:cNvSpPr/>
      </dsp:nvSpPr>
      <dsp:spPr>
        <a:xfrm>
          <a:off x="7229475"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rPr>
            <a:t>What do I know and believe about power, inequality, and equity in education?</a:t>
          </a: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EBC92-6C14-4F49-83DB-9D19F97BEA6E}">
      <dsp:nvSpPr>
        <dsp:cNvPr id="0" name=""/>
        <dsp:cNvSpPr/>
      </dsp:nvSpPr>
      <dsp:spPr>
        <a:xfrm>
          <a:off x="672703" y="0"/>
          <a:ext cx="7623978" cy="5063133"/>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492DBE78-00F3-3741-912C-546018106ACB}">
      <dsp:nvSpPr>
        <dsp:cNvPr id="0" name=""/>
        <dsp:cNvSpPr/>
      </dsp:nvSpPr>
      <dsp:spPr>
        <a:xfrm>
          <a:off x="3941" y="1518939"/>
          <a:ext cx="1723365" cy="2025253"/>
        </a:xfrm>
        <a:prstGeom prst="roundRect">
          <a:avLst/>
        </a:prstGeom>
        <a:solidFill>
          <a:schemeClr val="accent2">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Goals</a:t>
          </a:r>
        </a:p>
        <a:p>
          <a:pPr marL="0" lvl="0" indent="0" algn="ctr" defTabSz="711200">
            <a:lnSpc>
              <a:spcPct val="90000"/>
            </a:lnSpc>
            <a:spcBef>
              <a:spcPct val="0"/>
            </a:spcBef>
            <a:spcAft>
              <a:spcPct val="35000"/>
            </a:spcAft>
            <a:buNone/>
          </a:pPr>
          <a:r>
            <a:rPr lang="en-US" sz="1600" b="0" kern="1200" dirty="0">
              <a:solidFill>
                <a:schemeClr val="tx1"/>
              </a:solidFill>
            </a:rPr>
            <a:t>What will students learn?</a:t>
          </a:r>
        </a:p>
        <a:p>
          <a:pPr marL="0" lvl="0" indent="0" algn="ctr" defTabSz="711200">
            <a:lnSpc>
              <a:spcPct val="90000"/>
            </a:lnSpc>
            <a:spcBef>
              <a:spcPct val="0"/>
            </a:spcBef>
            <a:spcAft>
              <a:spcPct val="35000"/>
            </a:spcAft>
            <a:buNone/>
          </a:pPr>
          <a:endParaRPr lang="en-US" sz="1600" b="0" kern="1200" dirty="0">
            <a:solidFill>
              <a:schemeClr val="tx1"/>
            </a:solidFill>
          </a:endParaRPr>
        </a:p>
      </dsp:txBody>
      <dsp:txXfrm>
        <a:off x="88069" y="1603067"/>
        <a:ext cx="1555109" cy="1856997"/>
      </dsp:txXfrm>
    </dsp:sp>
    <dsp:sp modelId="{F4280658-4B3B-7F45-8834-C472C83D87A1}">
      <dsp:nvSpPr>
        <dsp:cNvPr id="0" name=""/>
        <dsp:cNvSpPr/>
      </dsp:nvSpPr>
      <dsp:spPr>
        <a:xfrm>
          <a:off x="1813475" y="1518939"/>
          <a:ext cx="1723365" cy="2025253"/>
        </a:xfrm>
        <a:prstGeom prst="roundRect">
          <a:avLst/>
        </a:prstGeom>
        <a:solidFill>
          <a:schemeClr val="accent3">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Learning Outcomes</a:t>
          </a:r>
        </a:p>
        <a:p>
          <a:pPr marL="0" lvl="0" indent="0" algn="ctr" defTabSz="711200">
            <a:lnSpc>
              <a:spcPct val="90000"/>
            </a:lnSpc>
            <a:spcBef>
              <a:spcPct val="0"/>
            </a:spcBef>
            <a:spcAft>
              <a:spcPct val="35000"/>
            </a:spcAft>
            <a:buNone/>
          </a:pPr>
          <a:r>
            <a:rPr lang="en-US" sz="1600" b="0" kern="1200" dirty="0">
              <a:solidFill>
                <a:schemeClr val="tx1"/>
              </a:solidFill>
            </a:rPr>
            <a:t>What should students know or be able to do?</a:t>
          </a:r>
          <a:endParaRPr lang="en-US" sz="1600" kern="1200" dirty="0">
            <a:solidFill>
              <a:schemeClr val="tx1"/>
            </a:solidFill>
          </a:endParaRPr>
        </a:p>
      </dsp:txBody>
      <dsp:txXfrm>
        <a:off x="1897603" y="1603067"/>
        <a:ext cx="1555109" cy="1856997"/>
      </dsp:txXfrm>
    </dsp:sp>
    <dsp:sp modelId="{2D599038-7392-FE46-984C-08B38B4CFEB9}">
      <dsp:nvSpPr>
        <dsp:cNvPr id="0" name=""/>
        <dsp:cNvSpPr/>
      </dsp:nvSpPr>
      <dsp:spPr>
        <a:xfrm>
          <a:off x="3623010" y="1518939"/>
          <a:ext cx="1723365" cy="2025253"/>
        </a:xfrm>
        <a:prstGeom prst="roundRect">
          <a:avLst/>
        </a:prstGeom>
        <a:solidFill>
          <a:schemeClr val="accent4">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Summative Assessment</a:t>
          </a:r>
        </a:p>
        <a:p>
          <a:pPr marL="0" lvl="0" indent="0" algn="ctr" defTabSz="711200">
            <a:lnSpc>
              <a:spcPct val="90000"/>
            </a:lnSpc>
            <a:spcBef>
              <a:spcPct val="0"/>
            </a:spcBef>
            <a:spcAft>
              <a:spcPct val="35000"/>
            </a:spcAft>
            <a:buNone/>
          </a:pPr>
          <a:r>
            <a:rPr lang="en-US" sz="1600" b="0" kern="1200" dirty="0">
              <a:solidFill>
                <a:schemeClr val="tx1"/>
              </a:solidFill>
            </a:rPr>
            <a:t>What evidence will demonstrate student learning?</a:t>
          </a:r>
          <a:endParaRPr lang="en-US" sz="1600" kern="1200" dirty="0">
            <a:solidFill>
              <a:schemeClr val="tx1"/>
            </a:solidFill>
          </a:endParaRPr>
        </a:p>
      </dsp:txBody>
      <dsp:txXfrm>
        <a:off x="3707138" y="1603067"/>
        <a:ext cx="1555109" cy="1856997"/>
      </dsp:txXfrm>
    </dsp:sp>
    <dsp:sp modelId="{8A5D4F35-189A-1542-A89E-3FA6EE4304B9}">
      <dsp:nvSpPr>
        <dsp:cNvPr id="0" name=""/>
        <dsp:cNvSpPr/>
      </dsp:nvSpPr>
      <dsp:spPr>
        <a:xfrm>
          <a:off x="5432544" y="1518939"/>
          <a:ext cx="1723365" cy="2025253"/>
        </a:xfrm>
        <a:prstGeom prst="roundRect">
          <a:avLst/>
        </a:prstGeom>
        <a:solidFill>
          <a:schemeClr val="accent5">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Formative Assessment</a:t>
          </a:r>
        </a:p>
        <a:p>
          <a:pPr marL="0" lvl="0" indent="0" algn="ctr" defTabSz="711200">
            <a:lnSpc>
              <a:spcPct val="90000"/>
            </a:lnSpc>
            <a:spcBef>
              <a:spcPct val="0"/>
            </a:spcBef>
            <a:spcAft>
              <a:spcPct val="35000"/>
            </a:spcAft>
            <a:buNone/>
          </a:pPr>
          <a:r>
            <a:rPr lang="en-US" sz="1600" b="0" kern="1200" dirty="0">
              <a:solidFill>
                <a:schemeClr val="tx1"/>
              </a:solidFill>
            </a:rPr>
            <a:t>How can students get feedback about their learning?</a:t>
          </a:r>
          <a:endParaRPr lang="en-US" sz="1600" kern="1200" dirty="0">
            <a:solidFill>
              <a:schemeClr val="tx1"/>
            </a:solidFill>
          </a:endParaRPr>
        </a:p>
      </dsp:txBody>
      <dsp:txXfrm>
        <a:off x="5516672" y="1603067"/>
        <a:ext cx="1555109" cy="1856997"/>
      </dsp:txXfrm>
    </dsp:sp>
    <dsp:sp modelId="{4B89A815-DE07-DC47-9768-3417EA31F85B}">
      <dsp:nvSpPr>
        <dsp:cNvPr id="0" name=""/>
        <dsp:cNvSpPr/>
      </dsp:nvSpPr>
      <dsp:spPr>
        <a:xfrm>
          <a:off x="7242078" y="1518939"/>
          <a:ext cx="1723365" cy="2025253"/>
        </a:xfrm>
        <a:prstGeom prst="roundRect">
          <a:avLst/>
        </a:prstGeom>
        <a:solidFill>
          <a:schemeClr val="accent6">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Activities</a:t>
          </a:r>
        </a:p>
        <a:p>
          <a:pPr marL="0" lvl="0" indent="0" algn="ctr" defTabSz="711200">
            <a:lnSpc>
              <a:spcPct val="90000"/>
            </a:lnSpc>
            <a:spcBef>
              <a:spcPct val="0"/>
            </a:spcBef>
            <a:spcAft>
              <a:spcPct val="35000"/>
            </a:spcAft>
            <a:buNone/>
          </a:pPr>
          <a:r>
            <a:rPr lang="en-US" sz="1600" b="0" kern="1200" dirty="0">
              <a:solidFill>
                <a:schemeClr val="tx1"/>
              </a:solidFill>
            </a:rPr>
            <a:t>How will you help students meet goals?</a:t>
          </a:r>
          <a:endParaRPr lang="en-US" sz="1600" kern="1200" dirty="0">
            <a:solidFill>
              <a:schemeClr val="tx1"/>
            </a:solidFill>
          </a:endParaRPr>
        </a:p>
      </dsp:txBody>
      <dsp:txXfrm>
        <a:off x="7326206" y="1603067"/>
        <a:ext cx="1555109" cy="18569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635970-3387-254E-B3FA-BFC16BD6B178}" type="datetimeFigureOut">
              <a:rPr lang="en-US" smtClean="0"/>
              <a:pPr/>
              <a:t>9/21/2023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D3126-D9A6-E341-AC25-FE8F83EF1B3D}" type="slidenum">
              <a:rPr lang="en-US" smtClean="0"/>
              <a:pPr/>
              <a:t>‹#›</a:t>
            </a:fld>
            <a:endParaRPr lang="en-US"/>
          </a:p>
        </p:txBody>
      </p:sp>
    </p:spTree>
    <p:extLst>
      <p:ext uri="{BB962C8B-B14F-4D97-AF65-F5344CB8AC3E}">
        <p14:creationId xmlns:p14="http://schemas.microsoft.com/office/powerpoint/2010/main" val="20387338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0C4C31-F097-5646-9B2B-33545B5BA9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04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FB030-360A-EC42-A52C-BB95E902E2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69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7854B-B45B-8148-A35C-1202AB4D9B9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1ABF093-515F-7B4E-94F5-BDA97FEAE752}"/>
              </a:ext>
            </a:extLst>
          </p:cNvPr>
          <p:cNvSpPr>
            <a:spLocks noGrp="1"/>
          </p:cNvSpPr>
          <p:nvPr>
            <p:ph type="body" idx="1"/>
          </p:nvPr>
        </p:nvSpPr>
        <p:spPr/>
        <p:txBody>
          <a:bodyPr/>
          <a:lstStyle/>
          <a:p>
            <a:pPr>
              <a:defRPr/>
            </a:pPr>
            <a:r>
              <a:rPr lang="en-US" dirty="0"/>
              <a:t>Sierra</a:t>
            </a:r>
          </a:p>
          <a:p>
            <a:r>
              <a:rPr lang="en-US" altLang="en-US" dirty="0">
                <a:latin typeface="Arial"/>
                <a:ea typeface="ＭＳ Ｐゴシック"/>
                <a:cs typeface="Arial"/>
              </a:rPr>
              <a:t>Backward design is an approach to course design that focuses on student learning rather than on teacher performance.  It is called “backward” because it starts with what students should know, understand or be able to do by the end of the unit/course/degree and works backward from there to inform development of course materials that specifically target successful achievement of the learning goals.  </a:t>
            </a:r>
            <a:endParaRPr lang="en-US" altLang="en-US" dirty="0">
              <a:latin typeface="Arial" panose="020B0604020202020204" pitchFamily="34" charset="0"/>
              <a:ea typeface="ＭＳ Ｐゴシック" panose="020B0600070205080204" pitchFamily="34" charset="-128"/>
              <a:cs typeface="Arial"/>
            </a:endParaRPr>
          </a:p>
          <a:p>
            <a:r>
              <a:rPr lang="en-US" altLang="en-US" dirty="0">
                <a:latin typeface="Arial" panose="020B0604020202020204" pitchFamily="34" charset="0"/>
                <a:ea typeface="ＭＳ Ｐゴシック" panose="020B0600070205080204" pitchFamily="34" charset="-128"/>
              </a:rPr>
              <a:t>-The first step is to identify the learning goals/outcomes.  Next, determine what evidence will convince you that students achieved the desire goals which become the course assessments. And, finally, with the achievement target clearly defined, create learning activities that will help students achieve the desired goals.  </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6944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Jason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512234-7857-D048-8EEE-C108157AA7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86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Jason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512234-7857-D048-8EEE-C108157AA7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8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Jason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512234-7857-D048-8EEE-C108157AA7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4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20-30 minutes for working with 1-2 sample assignments?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0C4C31-F097-5646-9B2B-33545B5BA9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8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 include two more survey questions from my pedagogy course, which are more specific to my graduate students’ concerns and goals.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0C4C31-F097-5646-9B2B-33545B5BA9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21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5FDD97-6BB3-B345-9926-44BF9BAA3257}"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215455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FDD97-6BB3-B345-9926-44BF9BAA3257}"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147237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FDD97-6BB3-B345-9926-44BF9BAA3257}"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1305600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3ECCB5-3CD7-C24B-AAF3-3520D4B2A1EE}" type="datetime1">
              <a:rPr lang="en-US" smtClean="0"/>
              <a:t>9/21/2023</a:t>
            </a:fld>
            <a:endParaRPr lang="en-US"/>
          </a:p>
        </p:txBody>
      </p:sp>
      <p:sp>
        <p:nvSpPr>
          <p:cNvPr id="5" name="Footer Placeholder 4"/>
          <p:cNvSpPr>
            <a:spLocks noGrp="1"/>
          </p:cNvSpPr>
          <p:nvPr>
            <p:ph type="ftr" sz="quarter" idx="11"/>
          </p:nvPr>
        </p:nvSpPr>
        <p:spPr/>
        <p:txBody>
          <a:bodyPr/>
          <a:lstStyle/>
          <a:p>
            <a:r>
              <a:rPr lang="en-US" dirty="0"/>
              <a:t>Jason Schreiner, University of Oregon Teaching Effectiveness Program - </a:t>
            </a:r>
            <a:r>
              <a:rPr lang="is-IS" dirty="0"/>
              <a:t>2018</a:t>
            </a:r>
            <a:endParaRPr lang="en-US" dirty="0"/>
          </a:p>
        </p:txBody>
      </p:sp>
      <p:sp>
        <p:nvSpPr>
          <p:cNvPr id="6" name="Slide Number Placeholder 5"/>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245009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3DE3F-16E9-F340-8B73-70A55ECC328A}" type="datetime1">
              <a:rPr lang="en-US" smtClean="0"/>
              <a:t>9/21/2023</a:t>
            </a:fld>
            <a:endParaRPr lang="en-US"/>
          </a:p>
        </p:txBody>
      </p:sp>
      <p:sp>
        <p:nvSpPr>
          <p:cNvPr id="5" name="Footer Placeholder 4"/>
          <p:cNvSpPr>
            <a:spLocks noGrp="1"/>
          </p:cNvSpPr>
          <p:nvPr>
            <p:ph type="ftr" sz="quarter" idx="11"/>
          </p:nvPr>
        </p:nvSpPr>
        <p:spPr/>
        <p:txBody>
          <a:bodyPr/>
          <a:lstStyle/>
          <a:p>
            <a:r>
              <a:rPr lang="en-US" dirty="0"/>
              <a:t>Jason Schreiner, University of Oregon Teaching Effectiveness Program - </a:t>
            </a:r>
            <a:r>
              <a:rPr lang="is-IS" dirty="0"/>
              <a:t>2018</a:t>
            </a:r>
            <a:endParaRPr lang="en-US" dirty="0"/>
          </a:p>
        </p:txBody>
      </p:sp>
      <p:sp>
        <p:nvSpPr>
          <p:cNvPr id="6" name="Slide Number Placeholder 5"/>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387381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42361-9D6D-7444-9977-4175D86C963D}" type="datetime1">
              <a:rPr lang="en-US" smtClean="0"/>
              <a:t>9/21/2023</a:t>
            </a:fld>
            <a:endParaRPr lang="en-US"/>
          </a:p>
        </p:txBody>
      </p:sp>
      <p:sp>
        <p:nvSpPr>
          <p:cNvPr id="5" name="Footer Placeholder 4"/>
          <p:cNvSpPr>
            <a:spLocks noGrp="1"/>
          </p:cNvSpPr>
          <p:nvPr>
            <p:ph type="ftr" sz="quarter" idx="11"/>
          </p:nvPr>
        </p:nvSpPr>
        <p:spPr/>
        <p:txBody>
          <a:bodyPr/>
          <a:lstStyle/>
          <a:p>
            <a:r>
              <a:rPr lang="en-US" dirty="0"/>
              <a:t>Jason Schreiner, University of Oregon Teaching Effectiveness Program - </a:t>
            </a:r>
            <a:r>
              <a:rPr lang="is-IS" dirty="0"/>
              <a:t>2018</a:t>
            </a:r>
            <a:endParaRPr lang="en-US" dirty="0"/>
          </a:p>
        </p:txBody>
      </p:sp>
      <p:sp>
        <p:nvSpPr>
          <p:cNvPr id="6" name="Slide Number Placeholder 5"/>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329375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782A18-803F-3742-B2D4-324D97FD452C}" type="datetime1">
              <a:rPr lang="en-US" smtClean="0"/>
              <a:t>9/21/2023</a:t>
            </a:fld>
            <a:endParaRPr lang="en-US"/>
          </a:p>
        </p:txBody>
      </p:sp>
      <p:sp>
        <p:nvSpPr>
          <p:cNvPr id="6" name="Footer Placeholder 5"/>
          <p:cNvSpPr>
            <a:spLocks noGrp="1"/>
          </p:cNvSpPr>
          <p:nvPr>
            <p:ph type="ftr" sz="quarter" idx="11"/>
          </p:nvPr>
        </p:nvSpPr>
        <p:spPr/>
        <p:txBody>
          <a:bodyPr/>
          <a:lstStyle/>
          <a:p>
            <a:r>
              <a:rPr lang="en-US" dirty="0"/>
              <a:t>Jason Schreiner, University of Oregon Teaching Effectiveness Program - </a:t>
            </a:r>
            <a:r>
              <a:rPr lang="is-IS" dirty="0"/>
              <a:t>2018</a:t>
            </a:r>
            <a:endParaRPr lang="en-US" dirty="0"/>
          </a:p>
        </p:txBody>
      </p:sp>
      <p:sp>
        <p:nvSpPr>
          <p:cNvPr id="7" name="Slide Number Placeholder 6"/>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368512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722C84-550E-BA43-9BC2-BECC2E5693C9}" type="datetime1">
              <a:rPr lang="en-US" smtClean="0"/>
              <a:t>9/21/2023</a:t>
            </a:fld>
            <a:endParaRPr lang="en-US"/>
          </a:p>
        </p:txBody>
      </p:sp>
      <p:sp>
        <p:nvSpPr>
          <p:cNvPr id="8" name="Footer Placeholder 7"/>
          <p:cNvSpPr>
            <a:spLocks noGrp="1"/>
          </p:cNvSpPr>
          <p:nvPr>
            <p:ph type="ftr" sz="quarter" idx="11"/>
          </p:nvPr>
        </p:nvSpPr>
        <p:spPr/>
        <p:txBody>
          <a:bodyPr/>
          <a:lstStyle/>
          <a:p>
            <a:r>
              <a:rPr lang="en-US" dirty="0"/>
              <a:t>Jason Schreiner, University of Oregon Teaching Effectiveness Program - </a:t>
            </a:r>
            <a:r>
              <a:rPr lang="is-IS" dirty="0"/>
              <a:t>2018</a:t>
            </a:r>
            <a:endParaRPr lang="en-US" dirty="0"/>
          </a:p>
        </p:txBody>
      </p:sp>
      <p:sp>
        <p:nvSpPr>
          <p:cNvPr id="9" name="Slide Number Placeholder 8"/>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200270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19B6BA-6F82-0043-B849-CCE95FAB1B18}" type="datetime1">
              <a:rPr lang="en-US" smtClean="0"/>
              <a:t>9/21/2023</a:t>
            </a:fld>
            <a:endParaRPr lang="en-US"/>
          </a:p>
        </p:txBody>
      </p:sp>
      <p:sp>
        <p:nvSpPr>
          <p:cNvPr id="4" name="Footer Placeholder 3"/>
          <p:cNvSpPr>
            <a:spLocks noGrp="1"/>
          </p:cNvSpPr>
          <p:nvPr>
            <p:ph type="ftr" sz="quarter" idx="11"/>
          </p:nvPr>
        </p:nvSpPr>
        <p:spPr/>
        <p:txBody>
          <a:bodyPr/>
          <a:lstStyle/>
          <a:p>
            <a:r>
              <a:rPr lang="en-US" dirty="0"/>
              <a:t>Jason Schreiner, University of Oregon Teaching Effectiveness Program - </a:t>
            </a:r>
            <a:r>
              <a:rPr lang="is-IS" dirty="0"/>
              <a:t>2018</a:t>
            </a:r>
            <a:endParaRPr lang="en-US" dirty="0"/>
          </a:p>
        </p:txBody>
      </p:sp>
      <p:sp>
        <p:nvSpPr>
          <p:cNvPr id="5" name="Slide Number Placeholder 4"/>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20476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F4451-2DAC-0347-A617-CC65580FD15F}" type="datetime1">
              <a:rPr lang="en-US" smtClean="0"/>
              <a:t>9/21/2023</a:t>
            </a:fld>
            <a:endParaRPr lang="en-US"/>
          </a:p>
        </p:txBody>
      </p:sp>
      <p:sp>
        <p:nvSpPr>
          <p:cNvPr id="3" name="Footer Placeholder 2"/>
          <p:cNvSpPr>
            <a:spLocks noGrp="1"/>
          </p:cNvSpPr>
          <p:nvPr>
            <p:ph type="ftr" sz="quarter" idx="11"/>
          </p:nvPr>
        </p:nvSpPr>
        <p:spPr/>
        <p:txBody>
          <a:bodyPr/>
          <a:lstStyle/>
          <a:p>
            <a:r>
              <a:rPr lang="en-US" dirty="0"/>
              <a:t>Jason Schreiner, University of Oregon Teaching Effectiveness Program - </a:t>
            </a:r>
            <a:r>
              <a:rPr lang="is-IS" dirty="0"/>
              <a:t>2018</a:t>
            </a:r>
            <a:endParaRPr lang="en-US" dirty="0"/>
          </a:p>
        </p:txBody>
      </p:sp>
      <p:sp>
        <p:nvSpPr>
          <p:cNvPr id="4" name="Slide Number Placeholder 3"/>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1172355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28BCFB-21AF-004E-B63B-69DB355FD773}" type="datetime1">
              <a:rPr lang="en-US" smtClean="0"/>
              <a:t>9/21/2023</a:t>
            </a:fld>
            <a:endParaRPr lang="en-US"/>
          </a:p>
        </p:txBody>
      </p:sp>
      <p:sp>
        <p:nvSpPr>
          <p:cNvPr id="6" name="Footer Placeholder 5"/>
          <p:cNvSpPr>
            <a:spLocks noGrp="1"/>
          </p:cNvSpPr>
          <p:nvPr>
            <p:ph type="ftr" sz="quarter" idx="11"/>
          </p:nvPr>
        </p:nvSpPr>
        <p:spPr/>
        <p:txBody>
          <a:bodyPr/>
          <a:lstStyle/>
          <a:p>
            <a:r>
              <a:rPr lang="en-US" dirty="0"/>
              <a:t>Jason Schreiner, University of Oregon Teaching Effectiveness Program - </a:t>
            </a:r>
            <a:r>
              <a:rPr lang="is-IS" dirty="0"/>
              <a:t>2018</a:t>
            </a:r>
            <a:endParaRPr lang="en-US" dirty="0"/>
          </a:p>
        </p:txBody>
      </p:sp>
      <p:sp>
        <p:nvSpPr>
          <p:cNvPr id="7" name="Slide Number Placeholder 6"/>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391193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FDD97-6BB3-B345-9926-44BF9BAA3257}"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3363954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D4540-40F3-9B4E-93E4-53E4E2043932}" type="datetime1">
              <a:rPr lang="en-US" smtClean="0"/>
              <a:t>9/21/2023</a:t>
            </a:fld>
            <a:endParaRPr lang="en-US"/>
          </a:p>
        </p:txBody>
      </p:sp>
      <p:sp>
        <p:nvSpPr>
          <p:cNvPr id="6" name="Footer Placeholder 5"/>
          <p:cNvSpPr>
            <a:spLocks noGrp="1"/>
          </p:cNvSpPr>
          <p:nvPr>
            <p:ph type="ftr" sz="quarter" idx="11"/>
          </p:nvPr>
        </p:nvSpPr>
        <p:spPr/>
        <p:txBody>
          <a:bodyPr/>
          <a:lstStyle/>
          <a:p>
            <a:r>
              <a:rPr lang="en-US" dirty="0"/>
              <a:t>Jason Schreiner, University of Oregon Teaching Effectiveness Program - </a:t>
            </a:r>
            <a:r>
              <a:rPr lang="is-IS" dirty="0"/>
              <a:t>2018</a:t>
            </a:r>
            <a:endParaRPr lang="en-US" dirty="0"/>
          </a:p>
        </p:txBody>
      </p:sp>
      <p:sp>
        <p:nvSpPr>
          <p:cNvPr id="7" name="Slide Number Placeholder 6"/>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3050141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F8E5EE-C239-B54B-A9D6-93D878081F16}" type="datetime1">
              <a:rPr lang="en-US" smtClean="0"/>
              <a:t>9/21/2023</a:t>
            </a:fld>
            <a:endParaRPr lang="en-US"/>
          </a:p>
        </p:txBody>
      </p:sp>
      <p:sp>
        <p:nvSpPr>
          <p:cNvPr id="5" name="Footer Placeholder 4"/>
          <p:cNvSpPr>
            <a:spLocks noGrp="1"/>
          </p:cNvSpPr>
          <p:nvPr>
            <p:ph type="ftr" sz="quarter" idx="11"/>
          </p:nvPr>
        </p:nvSpPr>
        <p:spPr/>
        <p:txBody>
          <a:bodyPr/>
          <a:lstStyle/>
          <a:p>
            <a:r>
              <a:rPr lang="en-US" dirty="0"/>
              <a:t>Jason Schreiner, University of Oregon Teaching Effectiveness Program - </a:t>
            </a:r>
            <a:r>
              <a:rPr lang="is-IS" dirty="0"/>
              <a:t>2018</a:t>
            </a:r>
            <a:endParaRPr lang="en-US" dirty="0"/>
          </a:p>
        </p:txBody>
      </p:sp>
      <p:sp>
        <p:nvSpPr>
          <p:cNvPr id="6" name="Slide Number Placeholder 5"/>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894251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1B2C0-73D0-8446-88D1-33CD1545B58D}" type="datetime1">
              <a:rPr lang="en-US" smtClean="0"/>
              <a:t>9/21/2023</a:t>
            </a:fld>
            <a:endParaRPr lang="en-US"/>
          </a:p>
        </p:txBody>
      </p:sp>
      <p:sp>
        <p:nvSpPr>
          <p:cNvPr id="5" name="Footer Placeholder 4"/>
          <p:cNvSpPr>
            <a:spLocks noGrp="1"/>
          </p:cNvSpPr>
          <p:nvPr>
            <p:ph type="ftr" sz="quarter" idx="11"/>
          </p:nvPr>
        </p:nvSpPr>
        <p:spPr/>
        <p:txBody>
          <a:bodyPr/>
          <a:lstStyle/>
          <a:p>
            <a:r>
              <a:rPr lang="en-US" dirty="0"/>
              <a:t>Jason Schreiner, University of Oregon Teaching Effectiveness Program - </a:t>
            </a:r>
            <a:r>
              <a:rPr lang="is-IS" dirty="0"/>
              <a:t>2018</a:t>
            </a:r>
            <a:endParaRPr lang="en-US" dirty="0"/>
          </a:p>
        </p:txBody>
      </p:sp>
      <p:sp>
        <p:nvSpPr>
          <p:cNvPr id="6" name="Slide Number Placeholder 5"/>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2892264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85834"/>
            <a:ext cx="10363200" cy="1470025"/>
          </a:xfrm>
        </p:spPr>
        <p:txBody>
          <a:bodyPr/>
          <a:lstStyle/>
          <a:p>
            <a:r>
              <a:rPr lang="en-US" dirty="0"/>
              <a:t>Click to edit slide title</a:t>
            </a:r>
          </a:p>
        </p:txBody>
      </p:sp>
      <p:sp>
        <p:nvSpPr>
          <p:cNvPr id="3" name="Subtitle 2"/>
          <p:cNvSpPr>
            <a:spLocks noGrp="1"/>
          </p:cNvSpPr>
          <p:nvPr>
            <p:ph type="subTitle" idx="1" hasCustomPrompt="1"/>
          </p:nvPr>
        </p:nvSpPr>
        <p:spPr>
          <a:xfrm>
            <a:off x="914400" y="3886200"/>
            <a:ext cx="8534400" cy="1752600"/>
          </a:xfrm>
        </p:spPr>
        <p:txBody>
          <a:bodyPr/>
          <a:lstStyle>
            <a:lvl1pPr marL="0" indent="0" algn="l">
              <a:buNone/>
              <a:defRPr b="0" i="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subtitle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0982"/>
          <a:stretch/>
        </p:blipFill>
        <p:spPr>
          <a:xfrm flipV="1">
            <a:off x="2" y="3291816"/>
            <a:ext cx="9448799" cy="128084"/>
          </a:xfrm>
          <a:prstGeom prst="rect">
            <a:avLst/>
          </a:prstGeom>
        </p:spPr>
      </p:pic>
      <p:pic>
        <p:nvPicPr>
          <p:cNvPr id="4" name="Picture 3" descr="UOSignature-343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6373" y="6093460"/>
            <a:ext cx="3657600" cy="571500"/>
          </a:xfrm>
          <a:prstGeom prst="rect">
            <a:avLst/>
          </a:prstGeom>
        </p:spPr>
      </p:pic>
    </p:spTree>
    <p:extLst>
      <p:ext uri="{BB962C8B-B14F-4D97-AF65-F5344CB8AC3E}">
        <p14:creationId xmlns:p14="http://schemas.microsoft.com/office/powerpoint/2010/main" val="3817397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85834"/>
            <a:ext cx="10363200" cy="1470025"/>
          </a:xfrm>
        </p:spPr>
        <p:txBody>
          <a:bodyPr/>
          <a:lstStyle/>
          <a:p>
            <a:r>
              <a:rPr lang="en-US" dirty="0"/>
              <a:t>Click to edit slide title</a:t>
            </a:r>
          </a:p>
        </p:txBody>
      </p:sp>
      <p:sp>
        <p:nvSpPr>
          <p:cNvPr id="3" name="Subtitle 2"/>
          <p:cNvSpPr>
            <a:spLocks noGrp="1"/>
          </p:cNvSpPr>
          <p:nvPr>
            <p:ph type="subTitle" idx="1" hasCustomPrompt="1"/>
          </p:nvPr>
        </p:nvSpPr>
        <p:spPr>
          <a:xfrm>
            <a:off x="914400" y="3886200"/>
            <a:ext cx="8534400" cy="1752600"/>
          </a:xfrm>
        </p:spPr>
        <p:txBody>
          <a:bodyPr/>
          <a:lstStyle>
            <a:lvl1pPr marL="0" indent="0" algn="l">
              <a:buNone/>
              <a:defRPr>
                <a:solidFill>
                  <a:srgbClr val="1247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subtitle</a:t>
            </a:r>
          </a:p>
        </p:txBody>
      </p:sp>
      <p:pic>
        <p:nvPicPr>
          <p:cNvPr id="11" name="Picture 10" descr="UO-Logo-343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574" y="6022340"/>
            <a:ext cx="931333" cy="57150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70982"/>
          <a:stretch/>
        </p:blipFill>
        <p:spPr>
          <a:xfrm flipV="1">
            <a:off x="2" y="3291816"/>
            <a:ext cx="9448799" cy="128084"/>
          </a:xfrm>
          <a:prstGeom prst="rect">
            <a:avLst/>
          </a:prstGeom>
        </p:spPr>
      </p:pic>
    </p:spTree>
    <p:extLst>
      <p:ext uri="{BB962C8B-B14F-4D97-AF65-F5344CB8AC3E}">
        <p14:creationId xmlns:p14="http://schemas.microsoft.com/office/powerpoint/2010/main" val="1191991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slide title</a:t>
            </a:r>
          </a:p>
        </p:txBody>
      </p:sp>
      <p:sp>
        <p:nvSpPr>
          <p:cNvPr id="3" name="Content Placeholder 2"/>
          <p:cNvSpPr>
            <a:spLocks noGrp="1"/>
          </p:cNvSpPr>
          <p:nvPr>
            <p:ph idx="1" hasCustomPrompt="1"/>
          </p:nvPr>
        </p:nvSpPr>
        <p:spPr>
          <a:xfrm>
            <a:off x="609600" y="1600201"/>
            <a:ext cx="10972800" cy="4292600"/>
          </a:xfrm>
        </p:spPr>
        <p:txBody>
          <a:bodyPr/>
          <a:lstStyle>
            <a:lvl1pPr marL="0" indent="0">
              <a:buFontTx/>
              <a:buNone/>
              <a:defRPr b="0" i="0">
                <a:solidFill>
                  <a:schemeClr val="accent1"/>
                </a:solidFill>
                <a:latin typeface="Helvetica"/>
                <a:cs typeface="Helvetica"/>
              </a:defRPr>
            </a:lvl1pPr>
            <a:lvl2pPr>
              <a:defRPr b="0" i="0">
                <a:solidFill>
                  <a:schemeClr val="accent1"/>
                </a:solidFill>
                <a:latin typeface="Helvetica"/>
                <a:cs typeface="Helvetica"/>
              </a:defRPr>
            </a:lvl2pPr>
            <a:lvl3pPr>
              <a:defRPr b="0" i="0">
                <a:solidFill>
                  <a:schemeClr val="accent1"/>
                </a:solidFill>
                <a:latin typeface="Helvetica"/>
                <a:cs typeface="Helvetica"/>
              </a:defRPr>
            </a:lvl3pPr>
            <a:lvl4pPr>
              <a:defRPr b="0" i="0">
                <a:solidFill>
                  <a:schemeClr val="accent1"/>
                </a:solidFill>
                <a:latin typeface="Helvetica"/>
                <a:cs typeface="Helvetica"/>
              </a:defRPr>
            </a:lvl4pPr>
            <a:lvl5pPr>
              <a:defRPr b="0" i="0">
                <a:solidFill>
                  <a:schemeClr val="accent1"/>
                </a:solidFill>
                <a:latin typeface="Helvetica"/>
                <a:cs typeface="Helvetica"/>
              </a:defRPr>
            </a:lvl5pPr>
          </a:lstStyle>
          <a:p>
            <a:pPr lvl="0"/>
            <a:r>
              <a:rPr lang="en-US" dirty="0"/>
              <a:t>Click to edit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UO-Logo-343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4427" y="6022340"/>
            <a:ext cx="931333" cy="57150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70982"/>
          <a:stretch/>
        </p:blipFill>
        <p:spPr>
          <a:xfrm flipV="1">
            <a:off x="1" y="1353596"/>
            <a:ext cx="9448799" cy="128084"/>
          </a:xfrm>
          <a:prstGeom prst="rect">
            <a:avLst/>
          </a:prstGeom>
        </p:spPr>
      </p:pic>
    </p:spTree>
    <p:extLst>
      <p:ext uri="{BB962C8B-B14F-4D97-AF65-F5344CB8AC3E}">
        <p14:creationId xmlns:p14="http://schemas.microsoft.com/office/powerpoint/2010/main" val="51658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slide title</a:t>
            </a:r>
          </a:p>
        </p:txBody>
      </p:sp>
      <p:sp>
        <p:nvSpPr>
          <p:cNvPr id="3" name="Content Placeholder 2"/>
          <p:cNvSpPr>
            <a:spLocks noGrp="1"/>
          </p:cNvSpPr>
          <p:nvPr>
            <p:ph sz="half" idx="1"/>
          </p:nvPr>
        </p:nvSpPr>
        <p:spPr>
          <a:xfrm>
            <a:off x="609600" y="1600201"/>
            <a:ext cx="5384800" cy="422148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221481"/>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UO-Logo-343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0880" y="6022340"/>
            <a:ext cx="931333" cy="571500"/>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70982"/>
          <a:stretch/>
        </p:blipFill>
        <p:spPr>
          <a:xfrm flipV="1">
            <a:off x="1" y="1353596"/>
            <a:ext cx="9448799" cy="128084"/>
          </a:xfrm>
          <a:prstGeom prst="rect">
            <a:avLst/>
          </a:prstGeom>
        </p:spPr>
      </p:pic>
    </p:spTree>
    <p:extLst>
      <p:ext uri="{BB962C8B-B14F-4D97-AF65-F5344CB8AC3E}">
        <p14:creationId xmlns:p14="http://schemas.microsoft.com/office/powerpoint/2010/main" val="254246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84481"/>
            <a:ext cx="5384800" cy="5648961"/>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84481"/>
            <a:ext cx="5384800" cy="564896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UO-Logo-343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0880" y="6022340"/>
            <a:ext cx="931333" cy="571500"/>
          </a:xfrm>
          <a:prstGeom prst="rect">
            <a:avLst/>
          </a:prstGeom>
        </p:spPr>
      </p:pic>
    </p:spTree>
    <p:extLst>
      <p:ext uri="{BB962C8B-B14F-4D97-AF65-F5344CB8AC3E}">
        <p14:creationId xmlns:p14="http://schemas.microsoft.com/office/powerpoint/2010/main" val="2511058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3" name="Picture 2" descr="UO-Logo-343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0880" y="6022340"/>
            <a:ext cx="931333" cy="571500"/>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70982"/>
          <a:stretch/>
        </p:blipFill>
        <p:spPr>
          <a:xfrm flipV="1">
            <a:off x="1" y="1353596"/>
            <a:ext cx="9448799" cy="128084"/>
          </a:xfrm>
          <a:prstGeom prst="rect">
            <a:avLst/>
          </a:prstGeom>
        </p:spPr>
      </p:pic>
    </p:spTree>
    <p:extLst>
      <p:ext uri="{BB962C8B-B14F-4D97-AF65-F5344CB8AC3E}">
        <p14:creationId xmlns:p14="http://schemas.microsoft.com/office/powerpoint/2010/main" val="710010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62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5FDD97-6BB3-B345-9926-44BF9BAA3257}"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3603079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85834"/>
            <a:ext cx="10363200" cy="1470025"/>
          </a:xfrm>
        </p:spPr>
        <p:txBody>
          <a:bodyPr/>
          <a:lstStyle/>
          <a:p>
            <a:r>
              <a:rPr lang="en-US" dirty="0"/>
              <a:t>Click to edit slide title</a:t>
            </a:r>
          </a:p>
        </p:txBody>
      </p:sp>
      <p:sp>
        <p:nvSpPr>
          <p:cNvPr id="3" name="Subtitle 2"/>
          <p:cNvSpPr>
            <a:spLocks noGrp="1"/>
          </p:cNvSpPr>
          <p:nvPr>
            <p:ph type="subTitle" idx="1" hasCustomPrompt="1"/>
          </p:nvPr>
        </p:nvSpPr>
        <p:spPr>
          <a:xfrm>
            <a:off x="914400" y="3886200"/>
            <a:ext cx="8534400" cy="1752600"/>
          </a:xfrm>
        </p:spPr>
        <p:txBody>
          <a:bodyPr/>
          <a:lstStyle>
            <a:lvl1pPr marL="0" indent="0" algn="l">
              <a:buNone/>
              <a:defRPr b="0" i="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subtitle</a:t>
            </a:r>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l="70982"/>
          <a:stretch/>
        </p:blipFill>
        <p:spPr>
          <a:xfrm flipV="1">
            <a:off x="2" y="3291816"/>
            <a:ext cx="9448799" cy="128084"/>
          </a:xfrm>
          <a:prstGeom prst="rect">
            <a:avLst/>
          </a:prstGeom>
        </p:spPr>
      </p:pic>
      <p:pic>
        <p:nvPicPr>
          <p:cNvPr id="4" name="Picture 3" descr="UOSignature-3435.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36373" y="6093460"/>
            <a:ext cx="3657600" cy="571500"/>
          </a:xfrm>
          <a:prstGeom prst="rect">
            <a:avLst/>
          </a:prstGeom>
        </p:spPr>
      </p:pic>
    </p:spTree>
    <p:extLst>
      <p:ext uri="{BB962C8B-B14F-4D97-AF65-F5344CB8AC3E}">
        <p14:creationId xmlns:p14="http://schemas.microsoft.com/office/powerpoint/2010/main" val="1237621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85834"/>
            <a:ext cx="10363200" cy="1470025"/>
          </a:xfrm>
        </p:spPr>
        <p:txBody>
          <a:bodyPr/>
          <a:lstStyle/>
          <a:p>
            <a:r>
              <a:rPr lang="en-US" dirty="0"/>
              <a:t>Click to edit slide title</a:t>
            </a:r>
          </a:p>
        </p:txBody>
      </p:sp>
      <p:sp>
        <p:nvSpPr>
          <p:cNvPr id="3" name="Subtitle 2"/>
          <p:cNvSpPr>
            <a:spLocks noGrp="1"/>
          </p:cNvSpPr>
          <p:nvPr>
            <p:ph type="subTitle" idx="1" hasCustomPrompt="1"/>
          </p:nvPr>
        </p:nvSpPr>
        <p:spPr>
          <a:xfrm>
            <a:off x="914400" y="3886200"/>
            <a:ext cx="8534400" cy="1752600"/>
          </a:xfrm>
        </p:spPr>
        <p:txBody>
          <a:bodyPr/>
          <a:lstStyle>
            <a:lvl1pPr marL="0" indent="0" algn="l">
              <a:buNone/>
              <a:defRPr>
                <a:solidFill>
                  <a:srgbClr val="1247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subtitle</a:t>
            </a:r>
          </a:p>
        </p:txBody>
      </p:sp>
      <p:pic>
        <p:nvPicPr>
          <p:cNvPr id="11" name="Picture 10" descr="UO-Logo-343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52574" y="6022340"/>
            <a:ext cx="931333" cy="571500"/>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l="70982"/>
          <a:stretch/>
        </p:blipFill>
        <p:spPr>
          <a:xfrm flipV="1">
            <a:off x="2" y="3291816"/>
            <a:ext cx="9448799" cy="128084"/>
          </a:xfrm>
          <a:prstGeom prst="rect">
            <a:avLst/>
          </a:prstGeom>
        </p:spPr>
      </p:pic>
    </p:spTree>
    <p:extLst>
      <p:ext uri="{BB962C8B-B14F-4D97-AF65-F5344CB8AC3E}">
        <p14:creationId xmlns:p14="http://schemas.microsoft.com/office/powerpoint/2010/main" val="2166980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slide title</a:t>
            </a:r>
          </a:p>
        </p:txBody>
      </p:sp>
      <p:sp>
        <p:nvSpPr>
          <p:cNvPr id="3" name="Content Placeholder 2"/>
          <p:cNvSpPr>
            <a:spLocks noGrp="1"/>
          </p:cNvSpPr>
          <p:nvPr>
            <p:ph idx="1" hasCustomPrompt="1"/>
          </p:nvPr>
        </p:nvSpPr>
        <p:spPr>
          <a:xfrm>
            <a:off x="609600" y="1600201"/>
            <a:ext cx="10972800" cy="4292600"/>
          </a:xfrm>
        </p:spPr>
        <p:txBody>
          <a:bodyPr/>
          <a:lstStyle>
            <a:lvl1pPr marL="0" indent="0">
              <a:buFontTx/>
              <a:buNone/>
              <a:defRPr b="0" i="0">
                <a:solidFill>
                  <a:schemeClr val="accent1"/>
                </a:solidFill>
                <a:latin typeface="Helvetica"/>
                <a:cs typeface="Helvetica"/>
              </a:defRPr>
            </a:lvl1pPr>
            <a:lvl2pPr>
              <a:defRPr b="0" i="0">
                <a:solidFill>
                  <a:schemeClr val="accent1"/>
                </a:solidFill>
                <a:latin typeface="Helvetica"/>
                <a:cs typeface="Helvetica"/>
              </a:defRPr>
            </a:lvl2pPr>
            <a:lvl3pPr>
              <a:defRPr b="0" i="0">
                <a:solidFill>
                  <a:schemeClr val="accent1"/>
                </a:solidFill>
                <a:latin typeface="Helvetica"/>
                <a:cs typeface="Helvetica"/>
              </a:defRPr>
            </a:lvl3pPr>
            <a:lvl4pPr>
              <a:defRPr b="0" i="0">
                <a:solidFill>
                  <a:schemeClr val="accent1"/>
                </a:solidFill>
                <a:latin typeface="Helvetica"/>
                <a:cs typeface="Helvetica"/>
              </a:defRPr>
            </a:lvl4pPr>
            <a:lvl5pPr>
              <a:defRPr b="0" i="0">
                <a:solidFill>
                  <a:schemeClr val="accent1"/>
                </a:solidFill>
                <a:latin typeface="Helvetica"/>
                <a:cs typeface="Helvetica"/>
              </a:defRPr>
            </a:lvl5pPr>
          </a:lstStyle>
          <a:p>
            <a:pPr lvl="0"/>
            <a:r>
              <a:rPr lang="en-US" dirty="0"/>
              <a:t>Click to edit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UO-Logo-343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64427" y="6022340"/>
            <a:ext cx="931333" cy="571500"/>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l="70982"/>
          <a:stretch/>
        </p:blipFill>
        <p:spPr>
          <a:xfrm flipV="1">
            <a:off x="1" y="1353596"/>
            <a:ext cx="9448799" cy="128084"/>
          </a:xfrm>
          <a:prstGeom prst="rect">
            <a:avLst/>
          </a:prstGeom>
        </p:spPr>
      </p:pic>
    </p:spTree>
    <p:extLst>
      <p:ext uri="{BB962C8B-B14F-4D97-AF65-F5344CB8AC3E}">
        <p14:creationId xmlns:p14="http://schemas.microsoft.com/office/powerpoint/2010/main" val="1740339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slide title</a:t>
            </a:r>
          </a:p>
        </p:txBody>
      </p:sp>
      <p:sp>
        <p:nvSpPr>
          <p:cNvPr id="3" name="Content Placeholder 2"/>
          <p:cNvSpPr>
            <a:spLocks noGrp="1"/>
          </p:cNvSpPr>
          <p:nvPr>
            <p:ph sz="half" idx="1"/>
          </p:nvPr>
        </p:nvSpPr>
        <p:spPr>
          <a:xfrm>
            <a:off x="609600" y="1600201"/>
            <a:ext cx="5384800" cy="422148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221481"/>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UO-Logo-343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50880" y="6022340"/>
            <a:ext cx="931333" cy="571500"/>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l="70982"/>
          <a:stretch/>
        </p:blipFill>
        <p:spPr>
          <a:xfrm flipV="1">
            <a:off x="1" y="1353596"/>
            <a:ext cx="9448799" cy="128084"/>
          </a:xfrm>
          <a:prstGeom prst="rect">
            <a:avLst/>
          </a:prstGeom>
        </p:spPr>
      </p:pic>
    </p:spTree>
    <p:extLst>
      <p:ext uri="{BB962C8B-B14F-4D97-AF65-F5344CB8AC3E}">
        <p14:creationId xmlns:p14="http://schemas.microsoft.com/office/powerpoint/2010/main" val="1787921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84481"/>
            <a:ext cx="5384800" cy="5648961"/>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84481"/>
            <a:ext cx="5384800" cy="564896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UO-Logo-343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50880" y="6022340"/>
            <a:ext cx="931333" cy="571500"/>
          </a:xfrm>
          <a:prstGeom prst="rect">
            <a:avLst/>
          </a:prstGeom>
        </p:spPr>
      </p:pic>
    </p:spTree>
    <p:extLst>
      <p:ext uri="{BB962C8B-B14F-4D97-AF65-F5344CB8AC3E}">
        <p14:creationId xmlns:p14="http://schemas.microsoft.com/office/powerpoint/2010/main" val="706071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3" name="Picture 2" descr="UO-Logo-343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50880" y="6022340"/>
            <a:ext cx="931333" cy="571500"/>
          </a:xfrm>
          <a:prstGeom prst="rect">
            <a:avLst/>
          </a:prstGeom>
        </p:spPr>
      </p:pic>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l="70982"/>
          <a:stretch/>
        </p:blipFill>
        <p:spPr>
          <a:xfrm flipV="1">
            <a:off x="1" y="1353596"/>
            <a:ext cx="9448799" cy="128084"/>
          </a:xfrm>
          <a:prstGeom prst="rect">
            <a:avLst/>
          </a:prstGeom>
        </p:spPr>
      </p:pic>
    </p:spTree>
    <p:extLst>
      <p:ext uri="{BB962C8B-B14F-4D97-AF65-F5344CB8AC3E}">
        <p14:creationId xmlns:p14="http://schemas.microsoft.com/office/powerpoint/2010/main" val="1294379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408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85834"/>
            <a:ext cx="10363200" cy="1470025"/>
          </a:xfrm>
        </p:spPr>
        <p:txBody>
          <a:bodyPr/>
          <a:lstStyle/>
          <a:p>
            <a:r>
              <a:rPr lang="en-US" dirty="0"/>
              <a:t>Click to edit slide title</a:t>
            </a:r>
          </a:p>
        </p:txBody>
      </p:sp>
      <p:sp>
        <p:nvSpPr>
          <p:cNvPr id="3" name="Subtitle 2"/>
          <p:cNvSpPr>
            <a:spLocks noGrp="1"/>
          </p:cNvSpPr>
          <p:nvPr>
            <p:ph type="subTitle" idx="1" hasCustomPrompt="1"/>
          </p:nvPr>
        </p:nvSpPr>
        <p:spPr>
          <a:xfrm>
            <a:off x="914400" y="3886200"/>
            <a:ext cx="8534400" cy="1752600"/>
          </a:xfrm>
        </p:spPr>
        <p:txBody>
          <a:bodyPr/>
          <a:lstStyle>
            <a:lvl1pPr marL="0" indent="0" algn="l">
              <a:buNone/>
              <a:defRPr b="0" i="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subtitle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0982"/>
          <a:stretch/>
        </p:blipFill>
        <p:spPr>
          <a:xfrm flipV="1">
            <a:off x="2" y="3291816"/>
            <a:ext cx="9448799" cy="128084"/>
          </a:xfrm>
          <a:prstGeom prst="rect">
            <a:avLst/>
          </a:prstGeom>
        </p:spPr>
      </p:pic>
      <p:pic>
        <p:nvPicPr>
          <p:cNvPr id="4" name="Picture 3" descr="UOSignature-343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6373" y="6093460"/>
            <a:ext cx="3657600" cy="571500"/>
          </a:xfrm>
          <a:prstGeom prst="rect">
            <a:avLst/>
          </a:prstGeom>
        </p:spPr>
      </p:pic>
    </p:spTree>
    <p:extLst>
      <p:ext uri="{BB962C8B-B14F-4D97-AF65-F5344CB8AC3E}">
        <p14:creationId xmlns:p14="http://schemas.microsoft.com/office/powerpoint/2010/main" val="1076071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85834"/>
            <a:ext cx="10363200" cy="1470025"/>
          </a:xfrm>
        </p:spPr>
        <p:txBody>
          <a:bodyPr/>
          <a:lstStyle/>
          <a:p>
            <a:r>
              <a:rPr lang="en-US" dirty="0"/>
              <a:t>Click to edit slide title</a:t>
            </a:r>
          </a:p>
        </p:txBody>
      </p:sp>
      <p:sp>
        <p:nvSpPr>
          <p:cNvPr id="3" name="Subtitle 2"/>
          <p:cNvSpPr>
            <a:spLocks noGrp="1"/>
          </p:cNvSpPr>
          <p:nvPr>
            <p:ph type="subTitle" idx="1" hasCustomPrompt="1"/>
          </p:nvPr>
        </p:nvSpPr>
        <p:spPr>
          <a:xfrm>
            <a:off x="914400" y="3886200"/>
            <a:ext cx="8534400" cy="1752600"/>
          </a:xfrm>
        </p:spPr>
        <p:txBody>
          <a:bodyPr/>
          <a:lstStyle>
            <a:lvl1pPr marL="0" indent="0" algn="l">
              <a:buNone/>
              <a:defRPr>
                <a:solidFill>
                  <a:srgbClr val="1247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subtitle</a:t>
            </a:r>
          </a:p>
        </p:txBody>
      </p:sp>
      <p:pic>
        <p:nvPicPr>
          <p:cNvPr id="11" name="Picture 10" descr="UO-Logo-343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574" y="6022340"/>
            <a:ext cx="931333" cy="57150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70982"/>
          <a:stretch/>
        </p:blipFill>
        <p:spPr>
          <a:xfrm flipV="1">
            <a:off x="2" y="3291816"/>
            <a:ext cx="9448799" cy="128084"/>
          </a:xfrm>
          <a:prstGeom prst="rect">
            <a:avLst/>
          </a:prstGeom>
        </p:spPr>
      </p:pic>
    </p:spTree>
    <p:extLst>
      <p:ext uri="{BB962C8B-B14F-4D97-AF65-F5344CB8AC3E}">
        <p14:creationId xmlns:p14="http://schemas.microsoft.com/office/powerpoint/2010/main" val="1476032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slide title</a:t>
            </a:r>
          </a:p>
        </p:txBody>
      </p:sp>
      <p:sp>
        <p:nvSpPr>
          <p:cNvPr id="3" name="Content Placeholder 2"/>
          <p:cNvSpPr>
            <a:spLocks noGrp="1"/>
          </p:cNvSpPr>
          <p:nvPr>
            <p:ph idx="1" hasCustomPrompt="1"/>
          </p:nvPr>
        </p:nvSpPr>
        <p:spPr>
          <a:xfrm>
            <a:off x="609600" y="1600201"/>
            <a:ext cx="10972800" cy="4292600"/>
          </a:xfrm>
        </p:spPr>
        <p:txBody>
          <a:bodyPr/>
          <a:lstStyle>
            <a:lvl1pPr marL="0" indent="0">
              <a:buFontTx/>
              <a:buNone/>
              <a:defRPr b="0" i="0">
                <a:solidFill>
                  <a:schemeClr val="accent1"/>
                </a:solidFill>
                <a:latin typeface="Helvetica"/>
                <a:cs typeface="Helvetica"/>
              </a:defRPr>
            </a:lvl1pPr>
            <a:lvl2pPr>
              <a:defRPr b="0" i="0">
                <a:solidFill>
                  <a:schemeClr val="accent1"/>
                </a:solidFill>
                <a:latin typeface="Helvetica"/>
                <a:cs typeface="Helvetica"/>
              </a:defRPr>
            </a:lvl2pPr>
            <a:lvl3pPr>
              <a:defRPr b="0" i="0">
                <a:solidFill>
                  <a:schemeClr val="accent1"/>
                </a:solidFill>
                <a:latin typeface="Helvetica"/>
                <a:cs typeface="Helvetica"/>
              </a:defRPr>
            </a:lvl3pPr>
            <a:lvl4pPr>
              <a:defRPr b="0" i="0">
                <a:solidFill>
                  <a:schemeClr val="accent1"/>
                </a:solidFill>
                <a:latin typeface="Helvetica"/>
                <a:cs typeface="Helvetica"/>
              </a:defRPr>
            </a:lvl4pPr>
            <a:lvl5pPr>
              <a:defRPr b="0" i="0">
                <a:solidFill>
                  <a:schemeClr val="accent1"/>
                </a:solidFill>
                <a:latin typeface="Helvetica"/>
                <a:cs typeface="Helvetica"/>
              </a:defRPr>
            </a:lvl5pPr>
          </a:lstStyle>
          <a:p>
            <a:pPr lvl="0"/>
            <a:r>
              <a:rPr lang="en-US" dirty="0"/>
              <a:t>Click to edit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UO-Logo-343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4427" y="6022340"/>
            <a:ext cx="931333" cy="57150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70982"/>
          <a:stretch/>
        </p:blipFill>
        <p:spPr>
          <a:xfrm flipV="1">
            <a:off x="1" y="1353596"/>
            <a:ext cx="9448799" cy="128084"/>
          </a:xfrm>
          <a:prstGeom prst="rect">
            <a:avLst/>
          </a:prstGeom>
        </p:spPr>
      </p:pic>
    </p:spTree>
    <p:extLst>
      <p:ext uri="{BB962C8B-B14F-4D97-AF65-F5344CB8AC3E}">
        <p14:creationId xmlns:p14="http://schemas.microsoft.com/office/powerpoint/2010/main" val="356899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5FDD97-6BB3-B345-9926-44BF9BAA3257}"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3211210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slide title</a:t>
            </a:r>
          </a:p>
        </p:txBody>
      </p:sp>
      <p:sp>
        <p:nvSpPr>
          <p:cNvPr id="3" name="Content Placeholder 2"/>
          <p:cNvSpPr>
            <a:spLocks noGrp="1"/>
          </p:cNvSpPr>
          <p:nvPr>
            <p:ph sz="half" idx="1"/>
          </p:nvPr>
        </p:nvSpPr>
        <p:spPr>
          <a:xfrm>
            <a:off x="609600" y="1600201"/>
            <a:ext cx="5384800" cy="422148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221481"/>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UO-Logo-343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0880" y="6022340"/>
            <a:ext cx="931333" cy="571500"/>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70982"/>
          <a:stretch/>
        </p:blipFill>
        <p:spPr>
          <a:xfrm flipV="1">
            <a:off x="1" y="1353596"/>
            <a:ext cx="9448799" cy="128084"/>
          </a:xfrm>
          <a:prstGeom prst="rect">
            <a:avLst/>
          </a:prstGeom>
        </p:spPr>
      </p:pic>
    </p:spTree>
    <p:extLst>
      <p:ext uri="{BB962C8B-B14F-4D97-AF65-F5344CB8AC3E}">
        <p14:creationId xmlns:p14="http://schemas.microsoft.com/office/powerpoint/2010/main" val="4256652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84481"/>
            <a:ext cx="5384800" cy="5648961"/>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84481"/>
            <a:ext cx="5384800" cy="564896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UO-Logo-343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0880" y="6022340"/>
            <a:ext cx="931333" cy="571500"/>
          </a:xfrm>
          <a:prstGeom prst="rect">
            <a:avLst/>
          </a:prstGeom>
        </p:spPr>
      </p:pic>
    </p:spTree>
    <p:extLst>
      <p:ext uri="{BB962C8B-B14F-4D97-AF65-F5344CB8AC3E}">
        <p14:creationId xmlns:p14="http://schemas.microsoft.com/office/powerpoint/2010/main" val="27344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3" name="Picture 2" descr="UO-Logo-343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0880" y="6022340"/>
            <a:ext cx="931333" cy="571500"/>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70982"/>
          <a:stretch/>
        </p:blipFill>
        <p:spPr>
          <a:xfrm flipV="1">
            <a:off x="1" y="1353596"/>
            <a:ext cx="9448799" cy="128084"/>
          </a:xfrm>
          <a:prstGeom prst="rect">
            <a:avLst/>
          </a:prstGeom>
        </p:spPr>
      </p:pic>
    </p:spTree>
    <p:extLst>
      <p:ext uri="{BB962C8B-B14F-4D97-AF65-F5344CB8AC3E}">
        <p14:creationId xmlns:p14="http://schemas.microsoft.com/office/powerpoint/2010/main" val="936349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402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rgbClr val="FFE1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600915D-C865-C34F-82D7-235A1D026B8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06273-F32B-5B48-9448-86A56D08A1E0}" type="slidenum">
              <a:rPr lang="en-US" smtClean="0"/>
              <a:t>‹#›</a:t>
            </a:fld>
            <a:endParaRPr lang="en-US"/>
          </a:p>
        </p:txBody>
      </p:sp>
    </p:spTree>
    <p:extLst>
      <p:ext uri="{BB962C8B-B14F-4D97-AF65-F5344CB8AC3E}">
        <p14:creationId xmlns:p14="http://schemas.microsoft.com/office/powerpoint/2010/main" val="1949659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9816" y="365129"/>
            <a:ext cx="9313984" cy="1325563"/>
          </a:xfrm>
        </p:spPr>
        <p:txBody>
          <a:bodyPr/>
          <a:lstStyle/>
          <a:p>
            <a:r>
              <a:rPr lang="en-US"/>
              <a:t>Click to edit Master title style</a:t>
            </a:r>
          </a:p>
        </p:txBody>
      </p:sp>
      <p:sp>
        <p:nvSpPr>
          <p:cNvPr id="3" name="Content Placeholder 2"/>
          <p:cNvSpPr>
            <a:spLocks noGrp="1"/>
          </p:cNvSpPr>
          <p:nvPr>
            <p:ph idx="1"/>
          </p:nvPr>
        </p:nvSpPr>
        <p:spPr>
          <a:xfrm>
            <a:off x="2039816" y="1825625"/>
            <a:ext cx="9313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039813" y="6373451"/>
            <a:ext cx="2379787" cy="365125"/>
          </a:xfrm>
        </p:spPr>
        <p:txBody>
          <a:bodyPr/>
          <a:lstStyle/>
          <a:p>
            <a:fld id="{D600915D-C865-C34F-82D7-235A1D026B87}" type="datetimeFigureOut">
              <a:rPr lang="en-US" smtClean="0"/>
              <a:t>9/21/2023</a:t>
            </a:fld>
            <a:endParaRPr lang="en-US"/>
          </a:p>
        </p:txBody>
      </p:sp>
      <p:sp>
        <p:nvSpPr>
          <p:cNvPr id="5" name="Footer Placeholder 4"/>
          <p:cNvSpPr>
            <a:spLocks noGrp="1"/>
          </p:cNvSpPr>
          <p:nvPr>
            <p:ph type="ftr" sz="quarter" idx="11"/>
          </p:nvPr>
        </p:nvSpPr>
        <p:spPr>
          <a:xfrm>
            <a:off x="4783013" y="6355379"/>
            <a:ext cx="4114800" cy="365125"/>
          </a:xfrm>
        </p:spPr>
        <p:txBody>
          <a:bodyPr/>
          <a:lstStyle/>
          <a:p>
            <a:endParaRPr lang="en-US"/>
          </a:p>
        </p:txBody>
      </p:sp>
      <p:sp>
        <p:nvSpPr>
          <p:cNvPr id="6" name="Slide Number Placeholder 5"/>
          <p:cNvSpPr>
            <a:spLocks noGrp="1"/>
          </p:cNvSpPr>
          <p:nvPr>
            <p:ph type="sldNum" sz="quarter" idx="12"/>
          </p:nvPr>
        </p:nvSpPr>
        <p:spPr>
          <a:xfrm>
            <a:off x="9261227" y="6356354"/>
            <a:ext cx="2092573" cy="365125"/>
          </a:xfrm>
        </p:spPr>
        <p:txBody>
          <a:bodyPr/>
          <a:lstStyle/>
          <a:p>
            <a:fld id="{C0C06273-F32B-5B48-9448-86A56D08A1E0}" type="slidenum">
              <a:rPr lang="en-US" smtClean="0"/>
              <a:t>‹#›</a:t>
            </a:fld>
            <a:endParaRPr lang="en-US"/>
          </a:p>
        </p:txBody>
      </p:sp>
    </p:spTree>
    <p:extLst>
      <p:ext uri="{BB962C8B-B14F-4D97-AF65-F5344CB8AC3E}">
        <p14:creationId xmlns:p14="http://schemas.microsoft.com/office/powerpoint/2010/main" val="510416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01F8F5-31B0-3045-A14E-4038787BB64A}"/>
              </a:ext>
            </a:extLst>
          </p:cNvPr>
          <p:cNvSpPr/>
          <p:nvPr userDrawn="1"/>
        </p:nvSpPr>
        <p:spPr>
          <a:xfrm>
            <a:off x="0" y="4589467"/>
            <a:ext cx="7081736" cy="379175"/>
          </a:xfrm>
          <a:prstGeom prst="rect">
            <a:avLst/>
          </a:prstGeom>
          <a:solidFill>
            <a:srgbClr val="1047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1852" y="1709742"/>
            <a:ext cx="9433813" cy="2852737"/>
          </a:xfrm>
        </p:spPr>
        <p:txBody>
          <a:bodyPr anchor="b"/>
          <a:lstStyle>
            <a:lvl1pPr>
              <a:defRPr sz="4500">
                <a:solidFill>
                  <a:srgbClr val="104734"/>
                </a:solidFill>
              </a:defRPr>
            </a:lvl1pPr>
          </a:lstStyle>
          <a:p>
            <a:r>
              <a:rPr lang="en-US"/>
              <a:t>Click to edit Master title style</a:t>
            </a:r>
          </a:p>
        </p:txBody>
      </p:sp>
      <p:sp>
        <p:nvSpPr>
          <p:cNvPr id="3" name="Text Placeholder 2"/>
          <p:cNvSpPr>
            <a:spLocks noGrp="1"/>
          </p:cNvSpPr>
          <p:nvPr>
            <p:ph type="body" idx="1"/>
          </p:nvPr>
        </p:nvSpPr>
        <p:spPr>
          <a:xfrm>
            <a:off x="831852" y="4589467"/>
            <a:ext cx="9433813" cy="1500187"/>
          </a:xfrm>
        </p:spPr>
        <p:txBody>
          <a:bodyPr/>
          <a:lstStyle>
            <a:lvl1pPr marL="0" indent="0">
              <a:buNone/>
              <a:defRPr sz="1800">
                <a:solidFill>
                  <a:srgbClr val="FFE1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00915D-C865-C34F-82D7-235A1D026B8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4"/>
            <a:ext cx="1655064" cy="365125"/>
          </a:xfrm>
        </p:spPr>
        <p:txBody>
          <a:bodyPr/>
          <a:lstStyle/>
          <a:p>
            <a:fld id="{C0C06273-F32B-5B48-9448-86A56D08A1E0}" type="slidenum">
              <a:rPr lang="en-US" smtClean="0"/>
              <a:t>‹#›</a:t>
            </a:fld>
            <a:endParaRPr lang="en-US"/>
          </a:p>
        </p:txBody>
      </p:sp>
    </p:spTree>
    <p:extLst>
      <p:ext uri="{BB962C8B-B14F-4D97-AF65-F5344CB8AC3E}">
        <p14:creationId xmlns:p14="http://schemas.microsoft.com/office/powerpoint/2010/main" val="3653058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07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00440"/>
            <a:ext cx="5181600" cy="3807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60120" y="6356353"/>
            <a:ext cx="2743200" cy="365125"/>
          </a:xfrm>
        </p:spPr>
        <p:txBody>
          <a:bodyPr/>
          <a:lstStyle/>
          <a:p>
            <a:fld id="{D600915D-C865-C34F-82D7-235A1D026B8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8848" y="6356353"/>
            <a:ext cx="1798320" cy="365125"/>
          </a:xfrm>
        </p:spPr>
        <p:txBody>
          <a:bodyPr/>
          <a:lstStyle/>
          <a:p>
            <a:fld id="{C0C06273-F32B-5B48-9448-86A56D08A1E0}" type="slidenum">
              <a:rPr lang="en-US" smtClean="0"/>
              <a:t>‹#›</a:t>
            </a:fld>
            <a:endParaRPr lang="en-US"/>
          </a:p>
        </p:txBody>
      </p:sp>
    </p:spTree>
    <p:extLst>
      <p:ext uri="{BB962C8B-B14F-4D97-AF65-F5344CB8AC3E}">
        <p14:creationId xmlns:p14="http://schemas.microsoft.com/office/powerpoint/2010/main" val="1527790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00915D-C865-C34F-82D7-235A1D026B87}"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4"/>
            <a:ext cx="1996440" cy="365125"/>
          </a:xfrm>
        </p:spPr>
        <p:txBody>
          <a:bodyPr/>
          <a:lstStyle/>
          <a:p>
            <a:fld id="{C0C06273-F32B-5B48-9448-86A56D08A1E0}" type="slidenum">
              <a:rPr lang="en-US" smtClean="0"/>
              <a:t>‹#›</a:t>
            </a:fld>
            <a:endParaRPr lang="en-US"/>
          </a:p>
        </p:txBody>
      </p:sp>
    </p:spTree>
    <p:extLst>
      <p:ext uri="{BB962C8B-B14F-4D97-AF65-F5344CB8AC3E}">
        <p14:creationId xmlns:p14="http://schemas.microsoft.com/office/powerpoint/2010/main" val="3574858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2912" y="365129"/>
            <a:ext cx="9777984" cy="1325563"/>
          </a:xfrm>
        </p:spPr>
        <p:txBody>
          <a:bodyPr/>
          <a:lstStyle/>
          <a:p>
            <a:r>
              <a:rPr lang="en-US"/>
              <a:t>Click to edit Master title style</a:t>
            </a:r>
          </a:p>
        </p:txBody>
      </p:sp>
      <p:sp>
        <p:nvSpPr>
          <p:cNvPr id="3" name="Date Placeholder 2"/>
          <p:cNvSpPr>
            <a:spLocks noGrp="1"/>
          </p:cNvSpPr>
          <p:nvPr>
            <p:ph type="dt" sz="half" idx="10"/>
          </p:nvPr>
        </p:nvSpPr>
        <p:spPr>
          <a:xfrm>
            <a:off x="298704" y="6356353"/>
            <a:ext cx="2743200" cy="365125"/>
          </a:xfrm>
        </p:spPr>
        <p:txBody>
          <a:bodyPr/>
          <a:lstStyle/>
          <a:p>
            <a:fld id="{D600915D-C865-C34F-82D7-235A1D026B87}"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4"/>
            <a:ext cx="1911096" cy="365125"/>
          </a:xfrm>
        </p:spPr>
        <p:txBody>
          <a:bodyPr/>
          <a:lstStyle/>
          <a:p>
            <a:fld id="{C0C06273-F32B-5B48-9448-86A56D08A1E0}" type="slidenum">
              <a:rPr lang="en-US" smtClean="0"/>
              <a:t>‹#›</a:t>
            </a:fld>
            <a:endParaRPr lang="en-US"/>
          </a:p>
        </p:txBody>
      </p:sp>
    </p:spTree>
    <p:extLst>
      <p:ext uri="{BB962C8B-B14F-4D97-AF65-F5344CB8AC3E}">
        <p14:creationId xmlns:p14="http://schemas.microsoft.com/office/powerpoint/2010/main" val="400482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5FDD97-6BB3-B345-9926-44BF9BAA3257}" type="datetimeFigureOut">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3795786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0915D-C865-C34F-82D7-235A1D026B87}"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06273-F32B-5B48-9448-86A56D08A1E0}" type="slidenum">
              <a:rPr lang="en-US" smtClean="0"/>
              <a:t>‹#›</a:t>
            </a:fld>
            <a:endParaRPr lang="en-US"/>
          </a:p>
        </p:txBody>
      </p:sp>
    </p:spTree>
    <p:extLst>
      <p:ext uri="{BB962C8B-B14F-4D97-AF65-F5344CB8AC3E}">
        <p14:creationId xmlns:p14="http://schemas.microsoft.com/office/powerpoint/2010/main" val="1436099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00915D-C865-C34F-82D7-235A1D026B8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06273-F32B-5B48-9448-86A56D08A1E0}" type="slidenum">
              <a:rPr lang="en-US" smtClean="0"/>
              <a:t>‹#›</a:t>
            </a:fld>
            <a:endParaRPr lang="en-US"/>
          </a:p>
        </p:txBody>
      </p:sp>
    </p:spTree>
    <p:extLst>
      <p:ext uri="{BB962C8B-B14F-4D97-AF65-F5344CB8AC3E}">
        <p14:creationId xmlns:p14="http://schemas.microsoft.com/office/powerpoint/2010/main" val="4178382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00915D-C865-C34F-82D7-235A1D026B8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06273-F32B-5B48-9448-86A56D08A1E0}" type="slidenum">
              <a:rPr lang="en-US" smtClean="0"/>
              <a:t>‹#›</a:t>
            </a:fld>
            <a:endParaRPr lang="en-US"/>
          </a:p>
        </p:txBody>
      </p:sp>
    </p:spTree>
    <p:extLst>
      <p:ext uri="{BB962C8B-B14F-4D97-AF65-F5344CB8AC3E}">
        <p14:creationId xmlns:p14="http://schemas.microsoft.com/office/powerpoint/2010/main" val="2452423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0915D-C865-C34F-82D7-235A1D026B8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06273-F32B-5B48-9448-86A56D08A1E0}" type="slidenum">
              <a:rPr lang="en-US" smtClean="0"/>
              <a:t>‹#›</a:t>
            </a:fld>
            <a:endParaRPr lang="en-US"/>
          </a:p>
        </p:txBody>
      </p:sp>
    </p:spTree>
    <p:extLst>
      <p:ext uri="{BB962C8B-B14F-4D97-AF65-F5344CB8AC3E}">
        <p14:creationId xmlns:p14="http://schemas.microsoft.com/office/powerpoint/2010/main" val="3637681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0915D-C865-C34F-82D7-235A1D026B8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06273-F32B-5B48-9448-86A56D08A1E0}" type="slidenum">
              <a:rPr lang="en-US" smtClean="0"/>
              <a:t>‹#›</a:t>
            </a:fld>
            <a:endParaRPr lang="en-US"/>
          </a:p>
        </p:txBody>
      </p:sp>
    </p:spTree>
    <p:extLst>
      <p:ext uri="{BB962C8B-B14F-4D97-AF65-F5344CB8AC3E}">
        <p14:creationId xmlns:p14="http://schemas.microsoft.com/office/powerpoint/2010/main" val="41966242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852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D2BFFD-2A7F-4CB1-B3B1-AB7951B3F384}"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28756009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2BFFD-2A7F-4CB1-B3B1-AB7951B3F384}"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8327172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D2BFFD-2A7F-4CB1-B3B1-AB7951B3F384}"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1674104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D2BFFD-2A7F-4CB1-B3B1-AB7951B3F384}"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227235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5FDD97-6BB3-B345-9926-44BF9BAA3257}" type="datetimeFigureOut">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7924492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D2BFFD-2A7F-4CB1-B3B1-AB7951B3F384}"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3229802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D2BFFD-2A7F-4CB1-B3B1-AB7951B3F384}"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25684915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2BFFD-2A7F-4CB1-B3B1-AB7951B3F384}"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34554402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D2BFFD-2A7F-4CB1-B3B1-AB7951B3F384}"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17118927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D2BFFD-2A7F-4CB1-B3B1-AB7951B3F384}"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2714296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2BFFD-2A7F-4CB1-B3B1-AB7951B3F384}"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27935143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2BFFD-2A7F-4CB1-B3B1-AB7951B3F384}"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9443468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2E4E-6F14-D945-9679-F2D456D8F5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55E125-BE2B-7B41-B1D8-8A141D442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2A4D83-ADCA-E542-9AED-D57173E01F33}"/>
              </a:ext>
            </a:extLst>
          </p:cNvPr>
          <p:cNvSpPr>
            <a:spLocks noGrp="1"/>
          </p:cNvSpPr>
          <p:nvPr>
            <p:ph type="dt" sz="half" idx="10"/>
          </p:nvPr>
        </p:nvSpPr>
        <p:spPr/>
        <p:txBody>
          <a:bodyPr/>
          <a:lstStyle/>
          <a:p>
            <a:fld id="{7AA50DE7-41FF-A946-A0EF-BA5610F1EFBD}" type="datetimeFigureOut">
              <a:rPr lang="en-US" smtClean="0"/>
              <a:t>9/21/2023</a:t>
            </a:fld>
            <a:endParaRPr lang="en-US"/>
          </a:p>
        </p:txBody>
      </p:sp>
      <p:sp>
        <p:nvSpPr>
          <p:cNvPr id="5" name="Footer Placeholder 4">
            <a:extLst>
              <a:ext uri="{FF2B5EF4-FFF2-40B4-BE49-F238E27FC236}">
                <a16:creationId xmlns:a16="http://schemas.microsoft.com/office/drawing/2014/main" id="{BCA3CE8E-A17E-4744-8A70-AAF2B1C3B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9FD20-87F5-144F-B2C1-B7F4947108E7}"/>
              </a:ext>
            </a:extLst>
          </p:cNvPr>
          <p:cNvSpPr>
            <a:spLocks noGrp="1"/>
          </p:cNvSpPr>
          <p:nvPr>
            <p:ph type="sldNum" sz="quarter" idx="12"/>
          </p:nvPr>
        </p:nvSpPr>
        <p:spPr/>
        <p:txBody>
          <a:bodyPr/>
          <a:lstStyle/>
          <a:p>
            <a:fld id="{FC97D378-630F-874D-80C5-C232843129B4}" type="slidenum">
              <a:rPr lang="en-US" smtClean="0"/>
              <a:t>‹#›</a:t>
            </a:fld>
            <a:endParaRPr lang="en-US"/>
          </a:p>
        </p:txBody>
      </p:sp>
    </p:spTree>
    <p:extLst>
      <p:ext uri="{BB962C8B-B14F-4D97-AF65-F5344CB8AC3E}">
        <p14:creationId xmlns:p14="http://schemas.microsoft.com/office/powerpoint/2010/main" val="38000541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1E63-8F4B-674B-9DD2-207A92ACC4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A42B4D-369E-3B4C-976B-30E11EDB8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5E7CF-F79F-8D47-9F3B-A854AC8777E8}"/>
              </a:ext>
            </a:extLst>
          </p:cNvPr>
          <p:cNvSpPr>
            <a:spLocks noGrp="1"/>
          </p:cNvSpPr>
          <p:nvPr>
            <p:ph type="dt" sz="half" idx="10"/>
          </p:nvPr>
        </p:nvSpPr>
        <p:spPr/>
        <p:txBody>
          <a:bodyPr/>
          <a:lstStyle/>
          <a:p>
            <a:fld id="{7AA50DE7-41FF-A946-A0EF-BA5610F1EFBD}" type="datetimeFigureOut">
              <a:rPr lang="en-US" smtClean="0"/>
              <a:t>9/21/2023</a:t>
            </a:fld>
            <a:endParaRPr lang="en-US"/>
          </a:p>
        </p:txBody>
      </p:sp>
      <p:sp>
        <p:nvSpPr>
          <p:cNvPr id="5" name="Footer Placeholder 4">
            <a:extLst>
              <a:ext uri="{FF2B5EF4-FFF2-40B4-BE49-F238E27FC236}">
                <a16:creationId xmlns:a16="http://schemas.microsoft.com/office/drawing/2014/main" id="{04652EFB-26DC-6047-B142-F63F63689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6C15D-CA15-6145-9E59-A1287DD6148F}"/>
              </a:ext>
            </a:extLst>
          </p:cNvPr>
          <p:cNvSpPr>
            <a:spLocks noGrp="1"/>
          </p:cNvSpPr>
          <p:nvPr>
            <p:ph type="sldNum" sz="quarter" idx="12"/>
          </p:nvPr>
        </p:nvSpPr>
        <p:spPr/>
        <p:txBody>
          <a:bodyPr/>
          <a:lstStyle/>
          <a:p>
            <a:fld id="{FC97D378-630F-874D-80C5-C232843129B4}" type="slidenum">
              <a:rPr lang="en-US" smtClean="0"/>
              <a:t>‹#›</a:t>
            </a:fld>
            <a:endParaRPr lang="en-US"/>
          </a:p>
        </p:txBody>
      </p:sp>
    </p:spTree>
    <p:extLst>
      <p:ext uri="{BB962C8B-B14F-4D97-AF65-F5344CB8AC3E}">
        <p14:creationId xmlns:p14="http://schemas.microsoft.com/office/powerpoint/2010/main" val="19667459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314F-6166-E64A-A028-441B08AA1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2AAB9A-12C3-A649-B938-E9A0A5D1A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C874AC-7FF9-914F-AC5C-48E72746E43F}"/>
              </a:ext>
            </a:extLst>
          </p:cNvPr>
          <p:cNvSpPr>
            <a:spLocks noGrp="1"/>
          </p:cNvSpPr>
          <p:nvPr>
            <p:ph type="dt" sz="half" idx="10"/>
          </p:nvPr>
        </p:nvSpPr>
        <p:spPr/>
        <p:txBody>
          <a:bodyPr/>
          <a:lstStyle/>
          <a:p>
            <a:fld id="{7AA50DE7-41FF-A946-A0EF-BA5610F1EFBD}" type="datetimeFigureOut">
              <a:rPr lang="en-US" smtClean="0"/>
              <a:t>9/21/2023</a:t>
            </a:fld>
            <a:endParaRPr lang="en-US"/>
          </a:p>
        </p:txBody>
      </p:sp>
      <p:sp>
        <p:nvSpPr>
          <p:cNvPr id="5" name="Footer Placeholder 4">
            <a:extLst>
              <a:ext uri="{FF2B5EF4-FFF2-40B4-BE49-F238E27FC236}">
                <a16:creationId xmlns:a16="http://schemas.microsoft.com/office/drawing/2014/main" id="{A3713110-7D26-5344-82D7-A6485C21F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2CE9E-502F-BA4D-B75A-CE22AF82235F}"/>
              </a:ext>
            </a:extLst>
          </p:cNvPr>
          <p:cNvSpPr>
            <a:spLocks noGrp="1"/>
          </p:cNvSpPr>
          <p:nvPr>
            <p:ph type="sldNum" sz="quarter" idx="12"/>
          </p:nvPr>
        </p:nvSpPr>
        <p:spPr/>
        <p:txBody>
          <a:bodyPr/>
          <a:lstStyle/>
          <a:p>
            <a:fld id="{FC97D378-630F-874D-80C5-C232843129B4}" type="slidenum">
              <a:rPr lang="en-US" smtClean="0"/>
              <a:t>‹#›</a:t>
            </a:fld>
            <a:endParaRPr lang="en-US"/>
          </a:p>
        </p:txBody>
      </p:sp>
    </p:spTree>
    <p:extLst>
      <p:ext uri="{BB962C8B-B14F-4D97-AF65-F5344CB8AC3E}">
        <p14:creationId xmlns:p14="http://schemas.microsoft.com/office/powerpoint/2010/main" val="3541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FDD97-6BB3-B345-9926-44BF9BAA3257}" type="datetimeFigureOut">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2865683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2DA25-4E57-684D-92F5-45732EF46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83BF6-D22F-E841-A7B1-E96C4436B6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48D5B9-ECC3-8E4F-A8F9-C74D8950BA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ABE034-8F87-1D44-ADA5-8AF9F9888EB7}"/>
              </a:ext>
            </a:extLst>
          </p:cNvPr>
          <p:cNvSpPr>
            <a:spLocks noGrp="1"/>
          </p:cNvSpPr>
          <p:nvPr>
            <p:ph type="dt" sz="half" idx="10"/>
          </p:nvPr>
        </p:nvSpPr>
        <p:spPr/>
        <p:txBody>
          <a:bodyPr/>
          <a:lstStyle/>
          <a:p>
            <a:fld id="{7AA50DE7-41FF-A946-A0EF-BA5610F1EFBD}" type="datetimeFigureOut">
              <a:rPr lang="en-US" smtClean="0"/>
              <a:t>9/21/2023</a:t>
            </a:fld>
            <a:endParaRPr lang="en-US"/>
          </a:p>
        </p:txBody>
      </p:sp>
      <p:sp>
        <p:nvSpPr>
          <p:cNvPr id="6" name="Footer Placeholder 5">
            <a:extLst>
              <a:ext uri="{FF2B5EF4-FFF2-40B4-BE49-F238E27FC236}">
                <a16:creationId xmlns:a16="http://schemas.microsoft.com/office/drawing/2014/main" id="{44E4E0F4-F3E8-8A45-A9BC-EF5CD5DCC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7948F-3BC8-1746-B484-540B902B2F4A}"/>
              </a:ext>
            </a:extLst>
          </p:cNvPr>
          <p:cNvSpPr>
            <a:spLocks noGrp="1"/>
          </p:cNvSpPr>
          <p:nvPr>
            <p:ph type="sldNum" sz="quarter" idx="12"/>
          </p:nvPr>
        </p:nvSpPr>
        <p:spPr/>
        <p:txBody>
          <a:bodyPr/>
          <a:lstStyle/>
          <a:p>
            <a:fld id="{FC97D378-630F-874D-80C5-C232843129B4}" type="slidenum">
              <a:rPr lang="en-US" smtClean="0"/>
              <a:t>‹#›</a:t>
            </a:fld>
            <a:endParaRPr lang="en-US"/>
          </a:p>
        </p:txBody>
      </p:sp>
    </p:spTree>
    <p:extLst>
      <p:ext uri="{BB962C8B-B14F-4D97-AF65-F5344CB8AC3E}">
        <p14:creationId xmlns:p14="http://schemas.microsoft.com/office/powerpoint/2010/main" val="10474546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44D1-720D-CC45-B816-04A0801DB1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EB339C-924D-9D41-B4AC-1D1307D88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067D45-D3BF-CF44-8BAE-1730FD1738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A9B8D9-B94D-CE45-B14E-D64B8D34A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F819B-284E-EF42-839F-1DD9EB8A27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E4A952-0969-C844-A938-219EDBAE47D9}"/>
              </a:ext>
            </a:extLst>
          </p:cNvPr>
          <p:cNvSpPr>
            <a:spLocks noGrp="1"/>
          </p:cNvSpPr>
          <p:nvPr>
            <p:ph type="dt" sz="half" idx="10"/>
          </p:nvPr>
        </p:nvSpPr>
        <p:spPr/>
        <p:txBody>
          <a:bodyPr/>
          <a:lstStyle/>
          <a:p>
            <a:fld id="{7AA50DE7-41FF-A946-A0EF-BA5610F1EFBD}" type="datetimeFigureOut">
              <a:rPr lang="en-US" smtClean="0"/>
              <a:t>9/21/2023</a:t>
            </a:fld>
            <a:endParaRPr lang="en-US"/>
          </a:p>
        </p:txBody>
      </p:sp>
      <p:sp>
        <p:nvSpPr>
          <p:cNvPr id="8" name="Footer Placeholder 7">
            <a:extLst>
              <a:ext uri="{FF2B5EF4-FFF2-40B4-BE49-F238E27FC236}">
                <a16:creationId xmlns:a16="http://schemas.microsoft.com/office/drawing/2014/main" id="{C96B0821-2DCF-6040-B8D4-26EE1F3554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88AAAC-12FE-6C44-8239-35816C3CBF03}"/>
              </a:ext>
            </a:extLst>
          </p:cNvPr>
          <p:cNvSpPr>
            <a:spLocks noGrp="1"/>
          </p:cNvSpPr>
          <p:nvPr>
            <p:ph type="sldNum" sz="quarter" idx="12"/>
          </p:nvPr>
        </p:nvSpPr>
        <p:spPr/>
        <p:txBody>
          <a:bodyPr/>
          <a:lstStyle/>
          <a:p>
            <a:fld id="{FC97D378-630F-874D-80C5-C232843129B4}" type="slidenum">
              <a:rPr lang="en-US" smtClean="0"/>
              <a:t>‹#›</a:t>
            </a:fld>
            <a:endParaRPr lang="en-US"/>
          </a:p>
        </p:txBody>
      </p:sp>
    </p:spTree>
    <p:extLst>
      <p:ext uri="{BB962C8B-B14F-4D97-AF65-F5344CB8AC3E}">
        <p14:creationId xmlns:p14="http://schemas.microsoft.com/office/powerpoint/2010/main" val="1068118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C674-7F58-AF4A-969D-24488AE295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B2F59B-1E12-3844-9EBB-3EA6AC3AB05D}"/>
              </a:ext>
            </a:extLst>
          </p:cNvPr>
          <p:cNvSpPr>
            <a:spLocks noGrp="1"/>
          </p:cNvSpPr>
          <p:nvPr>
            <p:ph type="dt" sz="half" idx="10"/>
          </p:nvPr>
        </p:nvSpPr>
        <p:spPr/>
        <p:txBody>
          <a:bodyPr/>
          <a:lstStyle/>
          <a:p>
            <a:fld id="{7AA50DE7-41FF-A946-A0EF-BA5610F1EFBD}" type="datetimeFigureOut">
              <a:rPr lang="en-US" smtClean="0"/>
              <a:t>9/21/2023</a:t>
            </a:fld>
            <a:endParaRPr lang="en-US"/>
          </a:p>
        </p:txBody>
      </p:sp>
      <p:sp>
        <p:nvSpPr>
          <p:cNvPr id="4" name="Footer Placeholder 3">
            <a:extLst>
              <a:ext uri="{FF2B5EF4-FFF2-40B4-BE49-F238E27FC236}">
                <a16:creationId xmlns:a16="http://schemas.microsoft.com/office/drawing/2014/main" id="{5D75E511-553A-6F46-8BE7-EED53C906A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6A7400-764B-7140-8BC7-0D15CDD62C6E}"/>
              </a:ext>
            </a:extLst>
          </p:cNvPr>
          <p:cNvSpPr>
            <a:spLocks noGrp="1"/>
          </p:cNvSpPr>
          <p:nvPr>
            <p:ph type="sldNum" sz="quarter" idx="12"/>
          </p:nvPr>
        </p:nvSpPr>
        <p:spPr/>
        <p:txBody>
          <a:bodyPr/>
          <a:lstStyle/>
          <a:p>
            <a:fld id="{FC97D378-630F-874D-80C5-C232843129B4}" type="slidenum">
              <a:rPr lang="en-US" smtClean="0"/>
              <a:t>‹#›</a:t>
            </a:fld>
            <a:endParaRPr lang="en-US"/>
          </a:p>
        </p:txBody>
      </p:sp>
    </p:spTree>
    <p:extLst>
      <p:ext uri="{BB962C8B-B14F-4D97-AF65-F5344CB8AC3E}">
        <p14:creationId xmlns:p14="http://schemas.microsoft.com/office/powerpoint/2010/main" val="1908829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6EB8F1-5C7E-DA4A-9B15-466B8F5F07F2}"/>
              </a:ext>
            </a:extLst>
          </p:cNvPr>
          <p:cNvSpPr>
            <a:spLocks noGrp="1"/>
          </p:cNvSpPr>
          <p:nvPr>
            <p:ph type="dt" sz="half" idx="10"/>
          </p:nvPr>
        </p:nvSpPr>
        <p:spPr/>
        <p:txBody>
          <a:bodyPr/>
          <a:lstStyle/>
          <a:p>
            <a:fld id="{7AA50DE7-41FF-A946-A0EF-BA5610F1EFBD}" type="datetimeFigureOut">
              <a:rPr lang="en-US" smtClean="0"/>
              <a:t>9/21/2023</a:t>
            </a:fld>
            <a:endParaRPr lang="en-US"/>
          </a:p>
        </p:txBody>
      </p:sp>
      <p:sp>
        <p:nvSpPr>
          <p:cNvPr id="3" name="Footer Placeholder 2">
            <a:extLst>
              <a:ext uri="{FF2B5EF4-FFF2-40B4-BE49-F238E27FC236}">
                <a16:creationId xmlns:a16="http://schemas.microsoft.com/office/drawing/2014/main" id="{C4834C10-705C-8547-BE55-C99DCBF0A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05142-894F-7547-B812-47E1C1454025}"/>
              </a:ext>
            </a:extLst>
          </p:cNvPr>
          <p:cNvSpPr>
            <a:spLocks noGrp="1"/>
          </p:cNvSpPr>
          <p:nvPr>
            <p:ph type="sldNum" sz="quarter" idx="12"/>
          </p:nvPr>
        </p:nvSpPr>
        <p:spPr/>
        <p:txBody>
          <a:bodyPr/>
          <a:lstStyle/>
          <a:p>
            <a:fld id="{FC97D378-630F-874D-80C5-C232843129B4}" type="slidenum">
              <a:rPr lang="en-US" smtClean="0"/>
              <a:t>‹#›</a:t>
            </a:fld>
            <a:endParaRPr lang="en-US"/>
          </a:p>
        </p:txBody>
      </p:sp>
    </p:spTree>
    <p:extLst>
      <p:ext uri="{BB962C8B-B14F-4D97-AF65-F5344CB8AC3E}">
        <p14:creationId xmlns:p14="http://schemas.microsoft.com/office/powerpoint/2010/main" val="21580415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C8F1-488C-4249-AB2E-E6B845087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87045E-55CA-CD47-ACEA-09C4E31FC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57C0E3-0A1F-B54B-8578-29789389D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2424E-4029-284E-AA68-83B75AD4A3B9}"/>
              </a:ext>
            </a:extLst>
          </p:cNvPr>
          <p:cNvSpPr>
            <a:spLocks noGrp="1"/>
          </p:cNvSpPr>
          <p:nvPr>
            <p:ph type="dt" sz="half" idx="10"/>
          </p:nvPr>
        </p:nvSpPr>
        <p:spPr/>
        <p:txBody>
          <a:bodyPr/>
          <a:lstStyle/>
          <a:p>
            <a:fld id="{7AA50DE7-41FF-A946-A0EF-BA5610F1EFBD}" type="datetimeFigureOut">
              <a:rPr lang="en-US" smtClean="0"/>
              <a:t>9/21/2023</a:t>
            </a:fld>
            <a:endParaRPr lang="en-US"/>
          </a:p>
        </p:txBody>
      </p:sp>
      <p:sp>
        <p:nvSpPr>
          <p:cNvPr id="6" name="Footer Placeholder 5">
            <a:extLst>
              <a:ext uri="{FF2B5EF4-FFF2-40B4-BE49-F238E27FC236}">
                <a16:creationId xmlns:a16="http://schemas.microsoft.com/office/drawing/2014/main" id="{2653B635-B68B-0343-8A17-7F5A5CEA0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3B9C9F-F378-D34F-A97E-16ED9A214E66}"/>
              </a:ext>
            </a:extLst>
          </p:cNvPr>
          <p:cNvSpPr>
            <a:spLocks noGrp="1"/>
          </p:cNvSpPr>
          <p:nvPr>
            <p:ph type="sldNum" sz="quarter" idx="12"/>
          </p:nvPr>
        </p:nvSpPr>
        <p:spPr/>
        <p:txBody>
          <a:bodyPr/>
          <a:lstStyle/>
          <a:p>
            <a:fld id="{FC97D378-630F-874D-80C5-C232843129B4}" type="slidenum">
              <a:rPr lang="en-US" smtClean="0"/>
              <a:t>‹#›</a:t>
            </a:fld>
            <a:endParaRPr lang="en-US"/>
          </a:p>
        </p:txBody>
      </p:sp>
    </p:spTree>
    <p:extLst>
      <p:ext uri="{BB962C8B-B14F-4D97-AF65-F5344CB8AC3E}">
        <p14:creationId xmlns:p14="http://schemas.microsoft.com/office/powerpoint/2010/main" val="27149603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F48B-6CAC-3843-8717-DD28048DC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67F915-C989-B84B-A7EB-F78B4F80E9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B6BAE0-36F4-C446-89FD-B91C459F5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F9F86-DEB8-454C-98D0-5986D550AD1D}"/>
              </a:ext>
            </a:extLst>
          </p:cNvPr>
          <p:cNvSpPr>
            <a:spLocks noGrp="1"/>
          </p:cNvSpPr>
          <p:nvPr>
            <p:ph type="dt" sz="half" idx="10"/>
          </p:nvPr>
        </p:nvSpPr>
        <p:spPr/>
        <p:txBody>
          <a:bodyPr/>
          <a:lstStyle/>
          <a:p>
            <a:fld id="{7AA50DE7-41FF-A946-A0EF-BA5610F1EFBD}" type="datetimeFigureOut">
              <a:rPr lang="en-US" smtClean="0"/>
              <a:t>9/21/2023</a:t>
            </a:fld>
            <a:endParaRPr lang="en-US"/>
          </a:p>
        </p:txBody>
      </p:sp>
      <p:sp>
        <p:nvSpPr>
          <p:cNvPr id="6" name="Footer Placeholder 5">
            <a:extLst>
              <a:ext uri="{FF2B5EF4-FFF2-40B4-BE49-F238E27FC236}">
                <a16:creationId xmlns:a16="http://schemas.microsoft.com/office/drawing/2014/main" id="{5C9BB36F-A63A-C742-87B5-E4382068C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ACD23-FA83-7240-AFBF-2F9DD3CB8F8B}"/>
              </a:ext>
            </a:extLst>
          </p:cNvPr>
          <p:cNvSpPr>
            <a:spLocks noGrp="1"/>
          </p:cNvSpPr>
          <p:nvPr>
            <p:ph type="sldNum" sz="quarter" idx="12"/>
          </p:nvPr>
        </p:nvSpPr>
        <p:spPr/>
        <p:txBody>
          <a:bodyPr/>
          <a:lstStyle/>
          <a:p>
            <a:fld id="{FC97D378-630F-874D-80C5-C232843129B4}" type="slidenum">
              <a:rPr lang="en-US" smtClean="0"/>
              <a:t>‹#›</a:t>
            </a:fld>
            <a:endParaRPr lang="en-US"/>
          </a:p>
        </p:txBody>
      </p:sp>
    </p:spTree>
    <p:extLst>
      <p:ext uri="{BB962C8B-B14F-4D97-AF65-F5344CB8AC3E}">
        <p14:creationId xmlns:p14="http://schemas.microsoft.com/office/powerpoint/2010/main" val="3861800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AA08-DA53-164C-BD16-31C4A6185C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E1FE8D-A24B-E24F-ADF6-495797C04E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3959B-C3BC-2242-B149-08FEBAF1FAE8}"/>
              </a:ext>
            </a:extLst>
          </p:cNvPr>
          <p:cNvSpPr>
            <a:spLocks noGrp="1"/>
          </p:cNvSpPr>
          <p:nvPr>
            <p:ph type="dt" sz="half" idx="10"/>
          </p:nvPr>
        </p:nvSpPr>
        <p:spPr/>
        <p:txBody>
          <a:bodyPr/>
          <a:lstStyle/>
          <a:p>
            <a:fld id="{7AA50DE7-41FF-A946-A0EF-BA5610F1EFBD}" type="datetimeFigureOut">
              <a:rPr lang="en-US" smtClean="0"/>
              <a:t>9/21/2023</a:t>
            </a:fld>
            <a:endParaRPr lang="en-US"/>
          </a:p>
        </p:txBody>
      </p:sp>
      <p:sp>
        <p:nvSpPr>
          <p:cNvPr id="5" name="Footer Placeholder 4">
            <a:extLst>
              <a:ext uri="{FF2B5EF4-FFF2-40B4-BE49-F238E27FC236}">
                <a16:creationId xmlns:a16="http://schemas.microsoft.com/office/drawing/2014/main" id="{11135170-AEE0-E745-B84A-F6D918F91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4C2AA-885F-0646-A91C-98A616D1EDDD}"/>
              </a:ext>
            </a:extLst>
          </p:cNvPr>
          <p:cNvSpPr>
            <a:spLocks noGrp="1"/>
          </p:cNvSpPr>
          <p:nvPr>
            <p:ph type="sldNum" sz="quarter" idx="12"/>
          </p:nvPr>
        </p:nvSpPr>
        <p:spPr/>
        <p:txBody>
          <a:bodyPr/>
          <a:lstStyle/>
          <a:p>
            <a:fld id="{FC97D378-630F-874D-80C5-C232843129B4}" type="slidenum">
              <a:rPr lang="en-US" smtClean="0"/>
              <a:t>‹#›</a:t>
            </a:fld>
            <a:endParaRPr lang="en-US"/>
          </a:p>
        </p:txBody>
      </p:sp>
    </p:spTree>
    <p:extLst>
      <p:ext uri="{BB962C8B-B14F-4D97-AF65-F5344CB8AC3E}">
        <p14:creationId xmlns:p14="http://schemas.microsoft.com/office/powerpoint/2010/main" val="23215454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FC221C-F8FA-8F4D-B800-F30B80CF9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2374D-8386-FF42-A47D-FFF0BFFC2D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56B765-9460-4D40-AF47-404EC6BF2BA5}"/>
              </a:ext>
            </a:extLst>
          </p:cNvPr>
          <p:cNvSpPr>
            <a:spLocks noGrp="1"/>
          </p:cNvSpPr>
          <p:nvPr>
            <p:ph type="dt" sz="half" idx="10"/>
          </p:nvPr>
        </p:nvSpPr>
        <p:spPr/>
        <p:txBody>
          <a:bodyPr/>
          <a:lstStyle/>
          <a:p>
            <a:fld id="{7AA50DE7-41FF-A946-A0EF-BA5610F1EFBD}" type="datetimeFigureOut">
              <a:rPr lang="en-US" smtClean="0"/>
              <a:t>9/21/2023</a:t>
            </a:fld>
            <a:endParaRPr lang="en-US"/>
          </a:p>
        </p:txBody>
      </p:sp>
      <p:sp>
        <p:nvSpPr>
          <p:cNvPr id="5" name="Footer Placeholder 4">
            <a:extLst>
              <a:ext uri="{FF2B5EF4-FFF2-40B4-BE49-F238E27FC236}">
                <a16:creationId xmlns:a16="http://schemas.microsoft.com/office/drawing/2014/main" id="{ADEC23CD-8F1A-784A-8AF4-222D9A98E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649BF-5401-A743-B216-BFC4B30FFADD}"/>
              </a:ext>
            </a:extLst>
          </p:cNvPr>
          <p:cNvSpPr>
            <a:spLocks noGrp="1"/>
          </p:cNvSpPr>
          <p:nvPr>
            <p:ph type="sldNum" sz="quarter" idx="12"/>
          </p:nvPr>
        </p:nvSpPr>
        <p:spPr/>
        <p:txBody>
          <a:bodyPr/>
          <a:lstStyle/>
          <a:p>
            <a:fld id="{FC97D378-630F-874D-80C5-C232843129B4}" type="slidenum">
              <a:rPr lang="en-US" smtClean="0"/>
              <a:t>‹#›</a:t>
            </a:fld>
            <a:endParaRPr lang="en-US"/>
          </a:p>
        </p:txBody>
      </p:sp>
    </p:spTree>
    <p:extLst>
      <p:ext uri="{BB962C8B-B14F-4D97-AF65-F5344CB8AC3E}">
        <p14:creationId xmlns:p14="http://schemas.microsoft.com/office/powerpoint/2010/main" val="42426966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D2BFFD-2A7F-4CB1-B3B1-AB7951B3F384}"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2051538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2BFFD-2A7F-4CB1-B3B1-AB7951B3F384}"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180155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5FDD97-6BB3-B345-9926-44BF9BAA3257}"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25020325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D2BFFD-2A7F-4CB1-B3B1-AB7951B3F384}"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41776081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D2BFFD-2A7F-4CB1-B3B1-AB7951B3F384}"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15190915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D2BFFD-2A7F-4CB1-B3B1-AB7951B3F384}"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41169341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D2BFFD-2A7F-4CB1-B3B1-AB7951B3F384}"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36010278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2BFFD-2A7F-4CB1-B3B1-AB7951B3F384}"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2840570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D2BFFD-2A7F-4CB1-B3B1-AB7951B3F384}"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26903366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D2BFFD-2A7F-4CB1-B3B1-AB7951B3F384}"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16099915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2BFFD-2A7F-4CB1-B3B1-AB7951B3F384}"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7649928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2BFFD-2A7F-4CB1-B3B1-AB7951B3F384}"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403798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ACCA-0A5B-4B1B-8C69-A387149412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46A6FE-C95F-48AE-8EE3-1463DD256F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CD56D3-385C-46BA-A707-C9FCDDF20C3F}"/>
              </a:ext>
            </a:extLst>
          </p:cNvPr>
          <p:cNvSpPr>
            <a:spLocks noGrp="1"/>
          </p:cNvSpPr>
          <p:nvPr>
            <p:ph type="dt" sz="half" idx="10"/>
          </p:nvPr>
        </p:nvSpPr>
        <p:spPr/>
        <p:txBody>
          <a:bodyPr/>
          <a:lstStyle/>
          <a:p>
            <a:fld id="{D296ECE1-BD8C-4EE6-B2E5-6638CFA47A60}" type="datetimeFigureOut">
              <a:rPr lang="en-US" smtClean="0"/>
              <a:t>9/21/2023</a:t>
            </a:fld>
            <a:endParaRPr lang="en-US"/>
          </a:p>
        </p:txBody>
      </p:sp>
      <p:sp>
        <p:nvSpPr>
          <p:cNvPr id="5" name="Footer Placeholder 4">
            <a:extLst>
              <a:ext uri="{FF2B5EF4-FFF2-40B4-BE49-F238E27FC236}">
                <a16:creationId xmlns:a16="http://schemas.microsoft.com/office/drawing/2014/main" id="{81AE54AA-96A9-487A-B8F3-CD6D9FC12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E66A7-8E9D-4593-AEE3-728FDB296D48}"/>
              </a:ext>
            </a:extLst>
          </p:cNvPr>
          <p:cNvSpPr>
            <a:spLocks noGrp="1"/>
          </p:cNvSpPr>
          <p:nvPr>
            <p:ph type="sldNum" sz="quarter" idx="12"/>
          </p:nvPr>
        </p:nvSpPr>
        <p:spPr/>
        <p:txBody>
          <a:bodyPr/>
          <a:lstStyle/>
          <a:p>
            <a:fld id="{96E083D4-58BC-4D23-8CCA-66A71D78EF26}" type="slidenum">
              <a:rPr lang="en-US" smtClean="0"/>
              <a:t>‹#›</a:t>
            </a:fld>
            <a:endParaRPr lang="en-US"/>
          </a:p>
        </p:txBody>
      </p:sp>
    </p:spTree>
    <p:extLst>
      <p:ext uri="{BB962C8B-B14F-4D97-AF65-F5344CB8AC3E}">
        <p14:creationId xmlns:p14="http://schemas.microsoft.com/office/powerpoint/2010/main" val="117610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5FDD97-6BB3-B345-9926-44BF9BAA3257}"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19801652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68FF-C276-40C6-B442-10229749D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07185-8CD2-4463-B063-1402C88330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DA847-D5A0-49C9-A9CC-D85787E02D7C}"/>
              </a:ext>
            </a:extLst>
          </p:cNvPr>
          <p:cNvSpPr>
            <a:spLocks noGrp="1"/>
          </p:cNvSpPr>
          <p:nvPr>
            <p:ph type="dt" sz="half" idx="10"/>
          </p:nvPr>
        </p:nvSpPr>
        <p:spPr/>
        <p:txBody>
          <a:bodyPr/>
          <a:lstStyle/>
          <a:p>
            <a:fld id="{D296ECE1-BD8C-4EE6-B2E5-6638CFA47A60}" type="datetimeFigureOut">
              <a:rPr lang="en-US" smtClean="0"/>
              <a:t>9/21/2023</a:t>
            </a:fld>
            <a:endParaRPr lang="en-US"/>
          </a:p>
        </p:txBody>
      </p:sp>
      <p:sp>
        <p:nvSpPr>
          <p:cNvPr id="5" name="Footer Placeholder 4">
            <a:extLst>
              <a:ext uri="{FF2B5EF4-FFF2-40B4-BE49-F238E27FC236}">
                <a16:creationId xmlns:a16="http://schemas.microsoft.com/office/drawing/2014/main" id="{15DF87DB-1152-4E35-94AB-35CD24186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67C48-0EAB-4A13-B611-FF954329BE58}"/>
              </a:ext>
            </a:extLst>
          </p:cNvPr>
          <p:cNvSpPr>
            <a:spLocks noGrp="1"/>
          </p:cNvSpPr>
          <p:nvPr>
            <p:ph type="sldNum" sz="quarter" idx="12"/>
          </p:nvPr>
        </p:nvSpPr>
        <p:spPr/>
        <p:txBody>
          <a:bodyPr/>
          <a:lstStyle/>
          <a:p>
            <a:fld id="{96E083D4-58BC-4D23-8CCA-66A71D78EF26}" type="slidenum">
              <a:rPr lang="en-US" smtClean="0"/>
              <a:t>‹#›</a:t>
            </a:fld>
            <a:endParaRPr lang="en-US"/>
          </a:p>
        </p:txBody>
      </p:sp>
    </p:spTree>
    <p:extLst>
      <p:ext uri="{BB962C8B-B14F-4D97-AF65-F5344CB8AC3E}">
        <p14:creationId xmlns:p14="http://schemas.microsoft.com/office/powerpoint/2010/main" val="5707686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753C-4A64-4631-A7A7-0A4253CDCA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FE7C4-91DA-48BB-8256-D3D0CFF93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25021D-76A1-4015-9C55-710EA5F086DC}"/>
              </a:ext>
            </a:extLst>
          </p:cNvPr>
          <p:cNvSpPr>
            <a:spLocks noGrp="1"/>
          </p:cNvSpPr>
          <p:nvPr>
            <p:ph type="dt" sz="half" idx="10"/>
          </p:nvPr>
        </p:nvSpPr>
        <p:spPr/>
        <p:txBody>
          <a:bodyPr/>
          <a:lstStyle/>
          <a:p>
            <a:fld id="{D296ECE1-BD8C-4EE6-B2E5-6638CFA47A60}" type="datetimeFigureOut">
              <a:rPr lang="en-US" smtClean="0"/>
              <a:t>9/21/2023</a:t>
            </a:fld>
            <a:endParaRPr lang="en-US"/>
          </a:p>
        </p:txBody>
      </p:sp>
      <p:sp>
        <p:nvSpPr>
          <p:cNvPr id="5" name="Footer Placeholder 4">
            <a:extLst>
              <a:ext uri="{FF2B5EF4-FFF2-40B4-BE49-F238E27FC236}">
                <a16:creationId xmlns:a16="http://schemas.microsoft.com/office/drawing/2014/main" id="{95B3A1A2-97CC-4FC6-89B4-75B70E408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C7FD3-9391-47AE-B665-490CEA751C6F}"/>
              </a:ext>
            </a:extLst>
          </p:cNvPr>
          <p:cNvSpPr>
            <a:spLocks noGrp="1"/>
          </p:cNvSpPr>
          <p:nvPr>
            <p:ph type="sldNum" sz="quarter" idx="12"/>
          </p:nvPr>
        </p:nvSpPr>
        <p:spPr/>
        <p:txBody>
          <a:bodyPr/>
          <a:lstStyle/>
          <a:p>
            <a:fld id="{96E083D4-58BC-4D23-8CCA-66A71D78EF26}" type="slidenum">
              <a:rPr lang="en-US" smtClean="0"/>
              <a:t>‹#›</a:t>
            </a:fld>
            <a:endParaRPr lang="en-US"/>
          </a:p>
        </p:txBody>
      </p:sp>
    </p:spTree>
    <p:extLst>
      <p:ext uri="{BB962C8B-B14F-4D97-AF65-F5344CB8AC3E}">
        <p14:creationId xmlns:p14="http://schemas.microsoft.com/office/powerpoint/2010/main" val="14634854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5C8C-2222-47BE-9FE2-2B8E2D27EA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2BBA0-DC30-4D65-B7FC-F4B1807F1B6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6225A-8BAC-495A-A85A-3CD64E1FEC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1E1495-9215-4CD4-A3E9-FD61EAE43764}"/>
              </a:ext>
            </a:extLst>
          </p:cNvPr>
          <p:cNvSpPr>
            <a:spLocks noGrp="1"/>
          </p:cNvSpPr>
          <p:nvPr>
            <p:ph type="dt" sz="half" idx="10"/>
          </p:nvPr>
        </p:nvSpPr>
        <p:spPr/>
        <p:txBody>
          <a:bodyPr/>
          <a:lstStyle/>
          <a:p>
            <a:fld id="{D296ECE1-BD8C-4EE6-B2E5-6638CFA47A60}" type="datetimeFigureOut">
              <a:rPr lang="en-US" smtClean="0"/>
              <a:t>9/21/2023</a:t>
            </a:fld>
            <a:endParaRPr lang="en-US"/>
          </a:p>
        </p:txBody>
      </p:sp>
      <p:sp>
        <p:nvSpPr>
          <p:cNvPr id="6" name="Footer Placeholder 5">
            <a:extLst>
              <a:ext uri="{FF2B5EF4-FFF2-40B4-BE49-F238E27FC236}">
                <a16:creationId xmlns:a16="http://schemas.microsoft.com/office/drawing/2014/main" id="{7D762F44-B2CD-4F4A-9CA7-01A28ED92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3A0D5-94BE-43E8-96A6-E9A2390B9D88}"/>
              </a:ext>
            </a:extLst>
          </p:cNvPr>
          <p:cNvSpPr>
            <a:spLocks noGrp="1"/>
          </p:cNvSpPr>
          <p:nvPr>
            <p:ph type="sldNum" sz="quarter" idx="12"/>
          </p:nvPr>
        </p:nvSpPr>
        <p:spPr/>
        <p:txBody>
          <a:bodyPr/>
          <a:lstStyle/>
          <a:p>
            <a:fld id="{96E083D4-58BC-4D23-8CCA-66A71D78EF26}" type="slidenum">
              <a:rPr lang="en-US" smtClean="0"/>
              <a:t>‹#›</a:t>
            </a:fld>
            <a:endParaRPr lang="en-US"/>
          </a:p>
        </p:txBody>
      </p:sp>
    </p:spTree>
    <p:extLst>
      <p:ext uri="{BB962C8B-B14F-4D97-AF65-F5344CB8AC3E}">
        <p14:creationId xmlns:p14="http://schemas.microsoft.com/office/powerpoint/2010/main" val="22835162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44FD-CEA1-4A41-808E-726E1BD8E2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ABE81C-AB80-4ECC-A65D-2750BDB6C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38500F-D907-4F32-9805-248F151432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68847-C9F6-446D-A440-2D7C2B57E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A7EAB5-8F8E-428E-AD8F-BECB4596BC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BE8181-B466-4299-BA0E-B15F7FCBBD6B}"/>
              </a:ext>
            </a:extLst>
          </p:cNvPr>
          <p:cNvSpPr>
            <a:spLocks noGrp="1"/>
          </p:cNvSpPr>
          <p:nvPr>
            <p:ph type="dt" sz="half" idx="10"/>
          </p:nvPr>
        </p:nvSpPr>
        <p:spPr/>
        <p:txBody>
          <a:bodyPr/>
          <a:lstStyle/>
          <a:p>
            <a:fld id="{D296ECE1-BD8C-4EE6-B2E5-6638CFA47A60}" type="datetimeFigureOut">
              <a:rPr lang="en-US" smtClean="0"/>
              <a:t>9/21/2023</a:t>
            </a:fld>
            <a:endParaRPr lang="en-US"/>
          </a:p>
        </p:txBody>
      </p:sp>
      <p:sp>
        <p:nvSpPr>
          <p:cNvPr id="8" name="Footer Placeholder 7">
            <a:extLst>
              <a:ext uri="{FF2B5EF4-FFF2-40B4-BE49-F238E27FC236}">
                <a16:creationId xmlns:a16="http://schemas.microsoft.com/office/drawing/2014/main" id="{67E1E8AE-02CD-4CF0-814B-2633F2299C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94CE7E-7CEC-4C16-B6D1-9D4D60138ACB}"/>
              </a:ext>
            </a:extLst>
          </p:cNvPr>
          <p:cNvSpPr>
            <a:spLocks noGrp="1"/>
          </p:cNvSpPr>
          <p:nvPr>
            <p:ph type="sldNum" sz="quarter" idx="12"/>
          </p:nvPr>
        </p:nvSpPr>
        <p:spPr/>
        <p:txBody>
          <a:bodyPr/>
          <a:lstStyle/>
          <a:p>
            <a:fld id="{96E083D4-58BC-4D23-8CCA-66A71D78EF26}" type="slidenum">
              <a:rPr lang="en-US" smtClean="0"/>
              <a:t>‹#›</a:t>
            </a:fld>
            <a:endParaRPr lang="en-US"/>
          </a:p>
        </p:txBody>
      </p:sp>
    </p:spTree>
    <p:extLst>
      <p:ext uri="{BB962C8B-B14F-4D97-AF65-F5344CB8AC3E}">
        <p14:creationId xmlns:p14="http://schemas.microsoft.com/office/powerpoint/2010/main" val="29419312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112C-4688-40F2-8229-AEE7EE1B0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0DF343-08BC-49BC-906F-003F92B661AF}"/>
              </a:ext>
            </a:extLst>
          </p:cNvPr>
          <p:cNvSpPr>
            <a:spLocks noGrp="1"/>
          </p:cNvSpPr>
          <p:nvPr>
            <p:ph type="dt" sz="half" idx="10"/>
          </p:nvPr>
        </p:nvSpPr>
        <p:spPr/>
        <p:txBody>
          <a:bodyPr/>
          <a:lstStyle/>
          <a:p>
            <a:fld id="{D296ECE1-BD8C-4EE6-B2E5-6638CFA47A60}" type="datetimeFigureOut">
              <a:rPr lang="en-US" smtClean="0"/>
              <a:t>9/21/2023</a:t>
            </a:fld>
            <a:endParaRPr lang="en-US"/>
          </a:p>
        </p:txBody>
      </p:sp>
      <p:sp>
        <p:nvSpPr>
          <p:cNvPr id="4" name="Footer Placeholder 3">
            <a:extLst>
              <a:ext uri="{FF2B5EF4-FFF2-40B4-BE49-F238E27FC236}">
                <a16:creationId xmlns:a16="http://schemas.microsoft.com/office/drawing/2014/main" id="{7FBA30CF-0127-4239-AF0F-3DE62C6BA9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17A812-7B8D-49DF-98D4-35E1DFE575A9}"/>
              </a:ext>
            </a:extLst>
          </p:cNvPr>
          <p:cNvSpPr>
            <a:spLocks noGrp="1"/>
          </p:cNvSpPr>
          <p:nvPr>
            <p:ph type="sldNum" sz="quarter" idx="12"/>
          </p:nvPr>
        </p:nvSpPr>
        <p:spPr/>
        <p:txBody>
          <a:bodyPr/>
          <a:lstStyle/>
          <a:p>
            <a:fld id="{96E083D4-58BC-4D23-8CCA-66A71D78EF26}" type="slidenum">
              <a:rPr lang="en-US" smtClean="0"/>
              <a:t>‹#›</a:t>
            </a:fld>
            <a:endParaRPr lang="en-US"/>
          </a:p>
        </p:txBody>
      </p:sp>
    </p:spTree>
    <p:extLst>
      <p:ext uri="{BB962C8B-B14F-4D97-AF65-F5344CB8AC3E}">
        <p14:creationId xmlns:p14="http://schemas.microsoft.com/office/powerpoint/2010/main" val="7303352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16F7-0438-49DC-A9C3-30928A8BCEB8}"/>
              </a:ext>
            </a:extLst>
          </p:cNvPr>
          <p:cNvSpPr>
            <a:spLocks noGrp="1"/>
          </p:cNvSpPr>
          <p:nvPr>
            <p:ph type="dt" sz="half" idx="10"/>
          </p:nvPr>
        </p:nvSpPr>
        <p:spPr/>
        <p:txBody>
          <a:bodyPr/>
          <a:lstStyle/>
          <a:p>
            <a:fld id="{D296ECE1-BD8C-4EE6-B2E5-6638CFA47A60}" type="datetimeFigureOut">
              <a:rPr lang="en-US" smtClean="0"/>
              <a:t>9/21/2023</a:t>
            </a:fld>
            <a:endParaRPr lang="en-US"/>
          </a:p>
        </p:txBody>
      </p:sp>
      <p:sp>
        <p:nvSpPr>
          <p:cNvPr id="3" name="Footer Placeholder 2">
            <a:extLst>
              <a:ext uri="{FF2B5EF4-FFF2-40B4-BE49-F238E27FC236}">
                <a16:creationId xmlns:a16="http://schemas.microsoft.com/office/drawing/2014/main" id="{5F6323C3-1B1A-4AF1-9F5C-6AC0886A9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1DA9E-DF59-4FA9-89F4-49285CDEAD5F}"/>
              </a:ext>
            </a:extLst>
          </p:cNvPr>
          <p:cNvSpPr>
            <a:spLocks noGrp="1"/>
          </p:cNvSpPr>
          <p:nvPr>
            <p:ph type="sldNum" sz="quarter" idx="12"/>
          </p:nvPr>
        </p:nvSpPr>
        <p:spPr/>
        <p:txBody>
          <a:bodyPr/>
          <a:lstStyle/>
          <a:p>
            <a:fld id="{96E083D4-58BC-4D23-8CCA-66A71D78EF26}" type="slidenum">
              <a:rPr lang="en-US" smtClean="0"/>
              <a:t>‹#›</a:t>
            </a:fld>
            <a:endParaRPr lang="en-US"/>
          </a:p>
        </p:txBody>
      </p:sp>
    </p:spTree>
    <p:extLst>
      <p:ext uri="{BB962C8B-B14F-4D97-AF65-F5344CB8AC3E}">
        <p14:creationId xmlns:p14="http://schemas.microsoft.com/office/powerpoint/2010/main" val="91017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994FC-2BB2-4CB6-A97B-0EDFBDD39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FA6F5B-A5F5-46E6-B7E1-3EBA238F31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523E59-956B-4A6B-8373-6F69FC11A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579DF0-1228-40C4-A446-B3E3972C4B6A}"/>
              </a:ext>
            </a:extLst>
          </p:cNvPr>
          <p:cNvSpPr>
            <a:spLocks noGrp="1"/>
          </p:cNvSpPr>
          <p:nvPr>
            <p:ph type="dt" sz="half" idx="10"/>
          </p:nvPr>
        </p:nvSpPr>
        <p:spPr/>
        <p:txBody>
          <a:bodyPr/>
          <a:lstStyle/>
          <a:p>
            <a:fld id="{D296ECE1-BD8C-4EE6-B2E5-6638CFA47A60}" type="datetimeFigureOut">
              <a:rPr lang="en-US" smtClean="0"/>
              <a:t>9/21/2023</a:t>
            </a:fld>
            <a:endParaRPr lang="en-US"/>
          </a:p>
        </p:txBody>
      </p:sp>
      <p:sp>
        <p:nvSpPr>
          <p:cNvPr id="6" name="Footer Placeholder 5">
            <a:extLst>
              <a:ext uri="{FF2B5EF4-FFF2-40B4-BE49-F238E27FC236}">
                <a16:creationId xmlns:a16="http://schemas.microsoft.com/office/drawing/2014/main" id="{ED8D0D98-A9A2-4164-AF07-2B5C33D5C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52177F-C71C-498C-9567-FB3AA87233EB}"/>
              </a:ext>
            </a:extLst>
          </p:cNvPr>
          <p:cNvSpPr>
            <a:spLocks noGrp="1"/>
          </p:cNvSpPr>
          <p:nvPr>
            <p:ph type="sldNum" sz="quarter" idx="12"/>
          </p:nvPr>
        </p:nvSpPr>
        <p:spPr/>
        <p:txBody>
          <a:bodyPr/>
          <a:lstStyle/>
          <a:p>
            <a:fld id="{96E083D4-58BC-4D23-8CCA-66A71D78EF26}" type="slidenum">
              <a:rPr lang="en-US" smtClean="0"/>
              <a:t>‹#›</a:t>
            </a:fld>
            <a:endParaRPr lang="en-US"/>
          </a:p>
        </p:txBody>
      </p:sp>
    </p:spTree>
    <p:extLst>
      <p:ext uri="{BB962C8B-B14F-4D97-AF65-F5344CB8AC3E}">
        <p14:creationId xmlns:p14="http://schemas.microsoft.com/office/powerpoint/2010/main" val="18461544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9C41-2F12-490D-968A-D2B6DA451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1F02C9-0111-4ABF-ACDB-1911DF756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F09740-6863-4E53-8936-754AC81A2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07E20C-329F-4FC7-81C3-A5A6F53566A2}"/>
              </a:ext>
            </a:extLst>
          </p:cNvPr>
          <p:cNvSpPr>
            <a:spLocks noGrp="1"/>
          </p:cNvSpPr>
          <p:nvPr>
            <p:ph type="dt" sz="half" idx="10"/>
          </p:nvPr>
        </p:nvSpPr>
        <p:spPr/>
        <p:txBody>
          <a:bodyPr/>
          <a:lstStyle/>
          <a:p>
            <a:fld id="{D296ECE1-BD8C-4EE6-B2E5-6638CFA47A60}" type="datetimeFigureOut">
              <a:rPr lang="en-US" smtClean="0"/>
              <a:t>9/21/2023</a:t>
            </a:fld>
            <a:endParaRPr lang="en-US"/>
          </a:p>
        </p:txBody>
      </p:sp>
      <p:sp>
        <p:nvSpPr>
          <p:cNvPr id="6" name="Footer Placeholder 5">
            <a:extLst>
              <a:ext uri="{FF2B5EF4-FFF2-40B4-BE49-F238E27FC236}">
                <a16:creationId xmlns:a16="http://schemas.microsoft.com/office/drawing/2014/main" id="{1E32D055-4C90-482A-9902-A7ED54804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B3418-0C3A-4E91-90E2-A955A779E08E}"/>
              </a:ext>
            </a:extLst>
          </p:cNvPr>
          <p:cNvSpPr>
            <a:spLocks noGrp="1"/>
          </p:cNvSpPr>
          <p:nvPr>
            <p:ph type="sldNum" sz="quarter" idx="12"/>
          </p:nvPr>
        </p:nvSpPr>
        <p:spPr/>
        <p:txBody>
          <a:bodyPr/>
          <a:lstStyle/>
          <a:p>
            <a:fld id="{96E083D4-58BC-4D23-8CCA-66A71D78EF26}" type="slidenum">
              <a:rPr lang="en-US" smtClean="0"/>
              <a:t>‹#›</a:t>
            </a:fld>
            <a:endParaRPr lang="en-US"/>
          </a:p>
        </p:txBody>
      </p:sp>
    </p:spTree>
    <p:extLst>
      <p:ext uri="{BB962C8B-B14F-4D97-AF65-F5344CB8AC3E}">
        <p14:creationId xmlns:p14="http://schemas.microsoft.com/office/powerpoint/2010/main" val="16690726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09E0-D821-4834-BDA9-FA81B71B48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03D446-229B-4979-AE63-59DB0B17D8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F863A-FDF4-4F72-A879-976AF3CD9B17}"/>
              </a:ext>
            </a:extLst>
          </p:cNvPr>
          <p:cNvSpPr>
            <a:spLocks noGrp="1"/>
          </p:cNvSpPr>
          <p:nvPr>
            <p:ph type="dt" sz="half" idx="10"/>
          </p:nvPr>
        </p:nvSpPr>
        <p:spPr/>
        <p:txBody>
          <a:bodyPr/>
          <a:lstStyle/>
          <a:p>
            <a:fld id="{D296ECE1-BD8C-4EE6-B2E5-6638CFA47A60}" type="datetimeFigureOut">
              <a:rPr lang="en-US" smtClean="0"/>
              <a:t>9/21/2023</a:t>
            </a:fld>
            <a:endParaRPr lang="en-US"/>
          </a:p>
        </p:txBody>
      </p:sp>
      <p:sp>
        <p:nvSpPr>
          <p:cNvPr id="5" name="Footer Placeholder 4">
            <a:extLst>
              <a:ext uri="{FF2B5EF4-FFF2-40B4-BE49-F238E27FC236}">
                <a16:creationId xmlns:a16="http://schemas.microsoft.com/office/drawing/2014/main" id="{363A7AC8-2E55-4DDC-A55A-88DD9AE95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EA1BE-41F6-4536-BF30-B00C387B5B4E}"/>
              </a:ext>
            </a:extLst>
          </p:cNvPr>
          <p:cNvSpPr>
            <a:spLocks noGrp="1"/>
          </p:cNvSpPr>
          <p:nvPr>
            <p:ph type="sldNum" sz="quarter" idx="12"/>
          </p:nvPr>
        </p:nvSpPr>
        <p:spPr/>
        <p:txBody>
          <a:bodyPr/>
          <a:lstStyle/>
          <a:p>
            <a:fld id="{96E083D4-58BC-4D23-8CCA-66A71D78EF26}" type="slidenum">
              <a:rPr lang="en-US" smtClean="0"/>
              <a:t>‹#›</a:t>
            </a:fld>
            <a:endParaRPr lang="en-US"/>
          </a:p>
        </p:txBody>
      </p:sp>
    </p:spTree>
    <p:extLst>
      <p:ext uri="{BB962C8B-B14F-4D97-AF65-F5344CB8AC3E}">
        <p14:creationId xmlns:p14="http://schemas.microsoft.com/office/powerpoint/2010/main" val="25401042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260E2B-FF89-4AA6-988B-8487D68EB3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82291B-B694-4B0D-AC08-B288CA649C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A4A78-3793-4D0E-B01B-40766814F497}"/>
              </a:ext>
            </a:extLst>
          </p:cNvPr>
          <p:cNvSpPr>
            <a:spLocks noGrp="1"/>
          </p:cNvSpPr>
          <p:nvPr>
            <p:ph type="dt" sz="half" idx="10"/>
          </p:nvPr>
        </p:nvSpPr>
        <p:spPr/>
        <p:txBody>
          <a:bodyPr/>
          <a:lstStyle/>
          <a:p>
            <a:fld id="{D296ECE1-BD8C-4EE6-B2E5-6638CFA47A60}" type="datetimeFigureOut">
              <a:rPr lang="en-US" smtClean="0"/>
              <a:t>9/21/2023</a:t>
            </a:fld>
            <a:endParaRPr lang="en-US"/>
          </a:p>
        </p:txBody>
      </p:sp>
      <p:sp>
        <p:nvSpPr>
          <p:cNvPr id="5" name="Footer Placeholder 4">
            <a:extLst>
              <a:ext uri="{FF2B5EF4-FFF2-40B4-BE49-F238E27FC236}">
                <a16:creationId xmlns:a16="http://schemas.microsoft.com/office/drawing/2014/main" id="{7652F4C2-F124-4655-A06D-42CF2570D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AC538-0061-4570-9C0F-FE8C43D88CDB}"/>
              </a:ext>
            </a:extLst>
          </p:cNvPr>
          <p:cNvSpPr>
            <a:spLocks noGrp="1"/>
          </p:cNvSpPr>
          <p:nvPr>
            <p:ph type="sldNum" sz="quarter" idx="12"/>
          </p:nvPr>
        </p:nvSpPr>
        <p:spPr/>
        <p:txBody>
          <a:bodyPr/>
          <a:lstStyle/>
          <a:p>
            <a:fld id="{96E083D4-58BC-4D23-8CCA-66A71D78EF26}" type="slidenum">
              <a:rPr lang="en-US" smtClean="0"/>
              <a:t>‹#›</a:t>
            </a:fld>
            <a:endParaRPr lang="en-US"/>
          </a:p>
        </p:txBody>
      </p:sp>
    </p:spTree>
    <p:extLst>
      <p:ext uri="{BB962C8B-B14F-4D97-AF65-F5344CB8AC3E}">
        <p14:creationId xmlns:p14="http://schemas.microsoft.com/office/powerpoint/2010/main" val="195057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2.emf"/><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emf"/><Relationship Id="rId4" Type="http://schemas.openxmlformats.org/officeDocument/2006/relationships/slideLayout" Target="../slideLayouts/slideLayout33.xml"/><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2.emf"/><Relationship Id="rId4" Type="http://schemas.openxmlformats.org/officeDocument/2006/relationships/slideLayout" Target="../slideLayouts/slideLayout40.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FDD97-6BB3-B345-9926-44BF9BAA3257}" type="datetimeFigureOut">
              <a:rPr lang="en-US" smtClean="0"/>
              <a:pPr/>
              <a:t>9/21/2023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77951-62E2-7A46-8A97-69CABC3B47FE}" type="slidenum">
              <a:rPr lang="en-US" smtClean="0"/>
              <a:pPr/>
              <a:t>‹#›</a:t>
            </a:fld>
            <a:endParaRPr lang="en-US"/>
          </a:p>
        </p:txBody>
      </p:sp>
    </p:spTree>
    <p:extLst>
      <p:ext uri="{BB962C8B-B14F-4D97-AF65-F5344CB8AC3E}">
        <p14:creationId xmlns:p14="http://schemas.microsoft.com/office/powerpoint/2010/main" val="4265918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8453F-1B5B-4B99-9CA1-54256BBC3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705002-7F71-4C09-8738-90CF345A1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C49A8-A039-44D4-959F-7DA6FD1DA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6ECE1-BD8C-4EE6-B2E5-6638CFA47A60}" type="datetimeFigureOut">
              <a:rPr lang="en-US" smtClean="0"/>
              <a:t>9/21/2023</a:t>
            </a:fld>
            <a:endParaRPr lang="en-US"/>
          </a:p>
        </p:txBody>
      </p:sp>
      <p:sp>
        <p:nvSpPr>
          <p:cNvPr id="5" name="Footer Placeholder 4">
            <a:extLst>
              <a:ext uri="{FF2B5EF4-FFF2-40B4-BE49-F238E27FC236}">
                <a16:creationId xmlns:a16="http://schemas.microsoft.com/office/drawing/2014/main" id="{0FE035E6-1639-481C-91AF-3367D07F6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83340F-8FAF-49DE-A0A6-A261847EF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083D4-58BC-4D23-8CCA-66A71D78EF26}" type="slidenum">
              <a:rPr lang="en-US" smtClean="0"/>
              <a:t>‹#›</a:t>
            </a:fld>
            <a:endParaRPr lang="en-US"/>
          </a:p>
        </p:txBody>
      </p:sp>
    </p:spTree>
    <p:extLst>
      <p:ext uri="{BB962C8B-B14F-4D97-AF65-F5344CB8AC3E}">
        <p14:creationId xmlns:p14="http://schemas.microsoft.com/office/powerpoint/2010/main" val="91717600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DC020-6088-F94A-9CFE-5B8789C30183}" type="datetime1">
              <a:rPr lang="en-US" smtClean="0"/>
              <a:t>9/21/2023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Jason Schreiner, University of Oregon Teaching Effectiveness Program - </a:t>
            </a:r>
            <a:r>
              <a:rPr lang="is-IS" dirty="0"/>
              <a:t>2018</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FCC5D-B08B-984B-B74E-6ED721D14799}" type="slidenum">
              <a:rPr lang="en-US" smtClean="0"/>
              <a:t>‹#›</a:t>
            </a:fld>
            <a:endParaRPr lang="en-US"/>
          </a:p>
        </p:txBody>
      </p:sp>
    </p:spTree>
    <p:extLst>
      <p:ext uri="{BB962C8B-B14F-4D97-AF65-F5344CB8AC3E}">
        <p14:creationId xmlns:p14="http://schemas.microsoft.com/office/powerpoint/2010/main" val="12924034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mesh.png"/>
          <p:cNvPicPr>
            <a:picLocks noChangeAspect="1"/>
          </p:cNvPicPr>
          <p:nvPr/>
        </p:nvPicPr>
        <p:blipFill rotWithShape="1">
          <a:blip r:embed="rId9">
            <a:alphaModFix amt="20000"/>
            <a:extLst>
              <a:ext uri="{28A0092B-C50C-407E-A947-70E740481C1C}">
                <a14:useLocalDpi xmlns:a14="http://schemas.microsoft.com/office/drawing/2010/main" val="0"/>
              </a:ext>
            </a:extLst>
          </a:blip>
          <a:srcRect l="11324" r="6484" b="67183"/>
          <a:stretch/>
        </p:blipFill>
        <p:spPr>
          <a:xfrm>
            <a:off x="0" y="4325518"/>
            <a:ext cx="12192000" cy="2532482"/>
          </a:xfrm>
          <a:prstGeom prst="rect">
            <a:avLst/>
          </a:prstGeom>
        </p:spPr>
      </p:pic>
    </p:spTree>
    <p:extLst>
      <p:ext uri="{BB962C8B-B14F-4D97-AF65-F5344CB8AC3E}">
        <p14:creationId xmlns:p14="http://schemas.microsoft.com/office/powerpoint/2010/main" val="37570934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457200" rtl="0" eaLnBrk="1" latinLnBrk="0" hangingPunct="1">
        <a:spcBef>
          <a:spcPct val="0"/>
        </a:spcBef>
        <a:buNone/>
        <a:defRPr sz="4800" b="0" i="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Tx/>
        <a:buSzPct val="100000"/>
        <a:buFontTx/>
        <a:buBlip>
          <a:blip r:embed="rId10"/>
        </a:buBlip>
        <a:defRPr sz="3200" b="0" i="0" kern="1200">
          <a:solidFill>
            <a:srgbClr val="124734"/>
          </a:solidFill>
          <a:latin typeface="Helvetica"/>
          <a:ea typeface="+mn-ea"/>
          <a:cs typeface="Helvetica"/>
        </a:defRPr>
      </a:lvl1pPr>
      <a:lvl2pPr marL="742950" indent="-285750" algn="l" defTabSz="457200" rtl="0" eaLnBrk="1" latinLnBrk="0" hangingPunct="1">
        <a:spcBef>
          <a:spcPct val="20000"/>
        </a:spcBef>
        <a:buClrTx/>
        <a:buSzPct val="100000"/>
        <a:buFontTx/>
        <a:buBlip>
          <a:blip r:embed="rId10"/>
        </a:buBlip>
        <a:defRPr sz="2800" b="0" i="0" kern="1200">
          <a:solidFill>
            <a:srgbClr val="124734"/>
          </a:solidFill>
          <a:latin typeface="Helvetica"/>
          <a:ea typeface="+mn-ea"/>
          <a:cs typeface="Helvetica"/>
        </a:defRPr>
      </a:lvl2pPr>
      <a:lvl3pPr marL="1143000" indent="-228600" algn="l" defTabSz="457200" rtl="0" eaLnBrk="1" latinLnBrk="0" hangingPunct="1">
        <a:spcBef>
          <a:spcPct val="20000"/>
        </a:spcBef>
        <a:buClrTx/>
        <a:buSzPct val="100000"/>
        <a:buFontTx/>
        <a:buBlip>
          <a:blip r:embed="rId10"/>
        </a:buBlip>
        <a:defRPr sz="2400" b="0" i="0" kern="1200">
          <a:solidFill>
            <a:srgbClr val="124734"/>
          </a:solidFill>
          <a:latin typeface="Helvetica"/>
          <a:ea typeface="+mn-ea"/>
          <a:cs typeface="Helvetica"/>
        </a:defRPr>
      </a:lvl3pPr>
      <a:lvl4pPr marL="1600200" indent="-228600" algn="l" defTabSz="457200" rtl="0" eaLnBrk="1" latinLnBrk="0" hangingPunct="1">
        <a:spcBef>
          <a:spcPct val="20000"/>
        </a:spcBef>
        <a:buClrTx/>
        <a:buSzPct val="100000"/>
        <a:buFontTx/>
        <a:buBlip>
          <a:blip r:embed="rId10"/>
        </a:buBlip>
        <a:defRPr sz="2000" b="0" i="0" kern="1200">
          <a:solidFill>
            <a:srgbClr val="124734"/>
          </a:solidFill>
          <a:latin typeface="Helvetica"/>
          <a:ea typeface="+mn-ea"/>
          <a:cs typeface="Helvetica"/>
        </a:defRPr>
      </a:lvl4pPr>
      <a:lvl5pPr marL="2057400" indent="-228600" algn="l" defTabSz="457200" rtl="0" eaLnBrk="1" latinLnBrk="0" hangingPunct="1">
        <a:spcBef>
          <a:spcPct val="20000"/>
        </a:spcBef>
        <a:buClrTx/>
        <a:buSzPct val="100000"/>
        <a:buFontTx/>
        <a:buBlip>
          <a:blip r:embed="rId10"/>
        </a:buBlip>
        <a:defRPr sz="2000" b="0" i="0" kern="1200">
          <a:solidFill>
            <a:srgbClr val="124734"/>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mesh.png"/>
          <p:cNvPicPr>
            <a:picLocks noChangeAspect="1"/>
          </p:cNvPicPr>
          <p:nvPr/>
        </p:nvPicPr>
        <p:blipFill rotWithShape="1">
          <a:blip r:embed="rId9" cstate="email">
            <a:alphaModFix amt="20000"/>
            <a:extLst>
              <a:ext uri="{28A0092B-C50C-407E-A947-70E740481C1C}">
                <a14:useLocalDpi xmlns:a14="http://schemas.microsoft.com/office/drawing/2010/main"/>
              </a:ext>
            </a:extLst>
          </a:blip>
          <a:srcRect/>
          <a:stretch/>
        </p:blipFill>
        <p:spPr>
          <a:xfrm>
            <a:off x="0" y="4325518"/>
            <a:ext cx="12192000" cy="2532482"/>
          </a:xfrm>
          <a:prstGeom prst="rect">
            <a:avLst/>
          </a:prstGeom>
        </p:spPr>
      </p:pic>
    </p:spTree>
    <p:extLst>
      <p:ext uri="{BB962C8B-B14F-4D97-AF65-F5344CB8AC3E}">
        <p14:creationId xmlns:p14="http://schemas.microsoft.com/office/powerpoint/2010/main" val="29427861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l" defTabSz="457200" rtl="0" eaLnBrk="1" latinLnBrk="0" hangingPunct="1">
        <a:spcBef>
          <a:spcPct val="0"/>
        </a:spcBef>
        <a:buNone/>
        <a:defRPr sz="4800" b="0" i="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Tx/>
        <a:buSzPct val="100000"/>
        <a:buFontTx/>
        <a:buBlip>
          <a:blip r:embed="rId10"/>
        </a:buBlip>
        <a:defRPr sz="3200" b="0" i="0" kern="1200">
          <a:solidFill>
            <a:srgbClr val="124734"/>
          </a:solidFill>
          <a:latin typeface="Helvetica"/>
          <a:ea typeface="+mn-ea"/>
          <a:cs typeface="Helvetica"/>
        </a:defRPr>
      </a:lvl1pPr>
      <a:lvl2pPr marL="742950" indent="-285750" algn="l" defTabSz="457200" rtl="0" eaLnBrk="1" latinLnBrk="0" hangingPunct="1">
        <a:spcBef>
          <a:spcPct val="20000"/>
        </a:spcBef>
        <a:buClrTx/>
        <a:buSzPct val="100000"/>
        <a:buFontTx/>
        <a:buBlip>
          <a:blip r:embed="rId10"/>
        </a:buBlip>
        <a:defRPr sz="2800" b="0" i="0" kern="1200">
          <a:solidFill>
            <a:srgbClr val="124734"/>
          </a:solidFill>
          <a:latin typeface="Helvetica"/>
          <a:ea typeface="+mn-ea"/>
          <a:cs typeface="Helvetica"/>
        </a:defRPr>
      </a:lvl2pPr>
      <a:lvl3pPr marL="1143000" indent="-228600" algn="l" defTabSz="457200" rtl="0" eaLnBrk="1" latinLnBrk="0" hangingPunct="1">
        <a:spcBef>
          <a:spcPct val="20000"/>
        </a:spcBef>
        <a:buClrTx/>
        <a:buSzPct val="100000"/>
        <a:buFontTx/>
        <a:buBlip>
          <a:blip r:embed="rId10"/>
        </a:buBlip>
        <a:defRPr sz="2400" b="0" i="0" kern="1200">
          <a:solidFill>
            <a:srgbClr val="124734"/>
          </a:solidFill>
          <a:latin typeface="Helvetica"/>
          <a:ea typeface="+mn-ea"/>
          <a:cs typeface="Helvetica"/>
        </a:defRPr>
      </a:lvl3pPr>
      <a:lvl4pPr marL="1600200" indent="-228600" algn="l" defTabSz="457200" rtl="0" eaLnBrk="1" latinLnBrk="0" hangingPunct="1">
        <a:spcBef>
          <a:spcPct val="20000"/>
        </a:spcBef>
        <a:buClrTx/>
        <a:buSzPct val="100000"/>
        <a:buFontTx/>
        <a:buBlip>
          <a:blip r:embed="rId10"/>
        </a:buBlip>
        <a:defRPr sz="2000" b="0" i="0" kern="1200">
          <a:solidFill>
            <a:srgbClr val="124734"/>
          </a:solidFill>
          <a:latin typeface="Helvetica"/>
          <a:ea typeface="+mn-ea"/>
          <a:cs typeface="Helvetica"/>
        </a:defRPr>
      </a:lvl4pPr>
      <a:lvl5pPr marL="2057400" indent="-228600" algn="l" defTabSz="457200" rtl="0" eaLnBrk="1" latinLnBrk="0" hangingPunct="1">
        <a:spcBef>
          <a:spcPct val="20000"/>
        </a:spcBef>
        <a:buClrTx/>
        <a:buSzPct val="100000"/>
        <a:buFontTx/>
        <a:buBlip>
          <a:blip r:embed="rId10"/>
        </a:buBlip>
        <a:defRPr sz="2000" b="0" i="0" kern="1200">
          <a:solidFill>
            <a:srgbClr val="124734"/>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mesh.png"/>
          <p:cNvPicPr>
            <a:picLocks noChangeAspect="1"/>
          </p:cNvPicPr>
          <p:nvPr/>
        </p:nvPicPr>
        <p:blipFill rotWithShape="1">
          <a:blip r:embed="rId9">
            <a:alphaModFix amt="20000"/>
            <a:extLst>
              <a:ext uri="{28A0092B-C50C-407E-A947-70E740481C1C}">
                <a14:useLocalDpi xmlns:a14="http://schemas.microsoft.com/office/drawing/2010/main" val="0"/>
              </a:ext>
            </a:extLst>
          </a:blip>
          <a:srcRect l="11324" r="6484" b="67183"/>
          <a:stretch/>
        </p:blipFill>
        <p:spPr>
          <a:xfrm>
            <a:off x="0" y="4325518"/>
            <a:ext cx="12192000" cy="2532482"/>
          </a:xfrm>
          <a:prstGeom prst="rect">
            <a:avLst/>
          </a:prstGeom>
        </p:spPr>
      </p:pic>
    </p:spTree>
    <p:extLst>
      <p:ext uri="{BB962C8B-B14F-4D97-AF65-F5344CB8AC3E}">
        <p14:creationId xmlns:p14="http://schemas.microsoft.com/office/powerpoint/2010/main" val="371855070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txStyles>
    <p:titleStyle>
      <a:lvl1pPr algn="l" defTabSz="457200" rtl="0" eaLnBrk="1" latinLnBrk="0" hangingPunct="1">
        <a:spcBef>
          <a:spcPct val="0"/>
        </a:spcBef>
        <a:buNone/>
        <a:defRPr sz="4800" b="0" i="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Tx/>
        <a:buSzPct val="100000"/>
        <a:buFontTx/>
        <a:buBlip>
          <a:blip r:embed="rId10"/>
        </a:buBlip>
        <a:defRPr sz="3200" b="0" i="0" kern="1200">
          <a:solidFill>
            <a:srgbClr val="124734"/>
          </a:solidFill>
          <a:latin typeface="Helvetica"/>
          <a:ea typeface="+mn-ea"/>
          <a:cs typeface="Helvetica"/>
        </a:defRPr>
      </a:lvl1pPr>
      <a:lvl2pPr marL="742950" indent="-285750" algn="l" defTabSz="457200" rtl="0" eaLnBrk="1" latinLnBrk="0" hangingPunct="1">
        <a:spcBef>
          <a:spcPct val="20000"/>
        </a:spcBef>
        <a:buClrTx/>
        <a:buSzPct val="100000"/>
        <a:buFontTx/>
        <a:buBlip>
          <a:blip r:embed="rId10"/>
        </a:buBlip>
        <a:defRPr sz="2800" b="0" i="0" kern="1200">
          <a:solidFill>
            <a:srgbClr val="124734"/>
          </a:solidFill>
          <a:latin typeface="Helvetica"/>
          <a:ea typeface="+mn-ea"/>
          <a:cs typeface="Helvetica"/>
        </a:defRPr>
      </a:lvl2pPr>
      <a:lvl3pPr marL="1143000" indent="-228600" algn="l" defTabSz="457200" rtl="0" eaLnBrk="1" latinLnBrk="0" hangingPunct="1">
        <a:spcBef>
          <a:spcPct val="20000"/>
        </a:spcBef>
        <a:buClrTx/>
        <a:buSzPct val="100000"/>
        <a:buFontTx/>
        <a:buBlip>
          <a:blip r:embed="rId10"/>
        </a:buBlip>
        <a:defRPr sz="2400" b="0" i="0" kern="1200">
          <a:solidFill>
            <a:srgbClr val="124734"/>
          </a:solidFill>
          <a:latin typeface="Helvetica"/>
          <a:ea typeface="+mn-ea"/>
          <a:cs typeface="Helvetica"/>
        </a:defRPr>
      </a:lvl3pPr>
      <a:lvl4pPr marL="1600200" indent="-228600" algn="l" defTabSz="457200" rtl="0" eaLnBrk="1" latinLnBrk="0" hangingPunct="1">
        <a:spcBef>
          <a:spcPct val="20000"/>
        </a:spcBef>
        <a:buClrTx/>
        <a:buSzPct val="100000"/>
        <a:buFontTx/>
        <a:buBlip>
          <a:blip r:embed="rId10"/>
        </a:buBlip>
        <a:defRPr sz="2000" b="0" i="0" kern="1200">
          <a:solidFill>
            <a:srgbClr val="124734"/>
          </a:solidFill>
          <a:latin typeface="Helvetica"/>
          <a:ea typeface="+mn-ea"/>
          <a:cs typeface="Helvetica"/>
        </a:defRPr>
      </a:lvl4pPr>
      <a:lvl5pPr marL="2057400" indent="-228600" algn="l" defTabSz="457200" rtl="0" eaLnBrk="1" latinLnBrk="0" hangingPunct="1">
        <a:spcBef>
          <a:spcPct val="20000"/>
        </a:spcBef>
        <a:buClrTx/>
        <a:buSzPct val="100000"/>
        <a:buFontTx/>
        <a:buBlip>
          <a:blip r:embed="rId10"/>
        </a:buBlip>
        <a:defRPr sz="2000" b="0" i="0" kern="1200">
          <a:solidFill>
            <a:srgbClr val="124734"/>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00915D-C865-C34F-82D7-235A1D026B87}" type="datetimeFigureOut">
              <a:rPr lang="en-US" smtClean="0"/>
              <a:t>9/21/2023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C06273-F32B-5B48-9448-86A56D08A1E0}" type="slidenum">
              <a:rPr lang="en-US" smtClean="0"/>
              <a:t>‹#›</a:t>
            </a:fld>
            <a:endParaRPr lang="en-US"/>
          </a:p>
        </p:txBody>
      </p:sp>
    </p:spTree>
    <p:extLst>
      <p:ext uri="{BB962C8B-B14F-4D97-AF65-F5344CB8AC3E}">
        <p14:creationId xmlns:p14="http://schemas.microsoft.com/office/powerpoint/2010/main" val="129149711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FDD97-6BB3-B345-9926-44BF9BAA3257}" type="datetimeFigureOut">
              <a:rPr lang="en-US" smtClean="0"/>
              <a:pPr/>
              <a:t>9/21/2023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77951-62E2-7A46-8A97-69CABC3B47FE}" type="slidenum">
              <a:rPr lang="en-US" smtClean="0"/>
              <a:pPr/>
              <a:t>‹#›</a:t>
            </a:fld>
            <a:endParaRPr lang="en-US"/>
          </a:p>
        </p:txBody>
      </p:sp>
    </p:spTree>
    <p:extLst>
      <p:ext uri="{BB962C8B-B14F-4D97-AF65-F5344CB8AC3E}">
        <p14:creationId xmlns:p14="http://schemas.microsoft.com/office/powerpoint/2010/main" val="85533934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4AFC82-1C4E-8F44-BBC5-52A7DAAC7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5690B8-02AC-C34C-8757-4D03033FE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F3BE7-1B83-6D4C-9793-DB0B501388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50DE7-41FF-A946-A0EF-BA5610F1EFBD}" type="datetimeFigureOut">
              <a:rPr lang="en-US" smtClean="0"/>
              <a:t>9/21/2023</a:t>
            </a:fld>
            <a:endParaRPr lang="en-US"/>
          </a:p>
        </p:txBody>
      </p:sp>
      <p:sp>
        <p:nvSpPr>
          <p:cNvPr id="5" name="Footer Placeholder 4">
            <a:extLst>
              <a:ext uri="{FF2B5EF4-FFF2-40B4-BE49-F238E27FC236}">
                <a16:creationId xmlns:a16="http://schemas.microsoft.com/office/drawing/2014/main" id="{424B1391-21A4-0340-9629-F1E777762E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CDF038-1181-4948-8249-81FA32BD7D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7D378-630F-874D-80C5-C232843129B4}" type="slidenum">
              <a:rPr lang="en-US" smtClean="0"/>
              <a:t>‹#›</a:t>
            </a:fld>
            <a:endParaRPr lang="en-US"/>
          </a:p>
        </p:txBody>
      </p:sp>
    </p:spTree>
    <p:extLst>
      <p:ext uri="{BB962C8B-B14F-4D97-AF65-F5344CB8AC3E}">
        <p14:creationId xmlns:p14="http://schemas.microsoft.com/office/powerpoint/2010/main" val="393828506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2BFFD-2A7F-4CB1-B3B1-AB7951B3F384}" type="datetimeFigureOut">
              <a:rPr lang="en-US" smtClean="0"/>
              <a:t>9/21/2023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9F4AB-CA78-4BC3-9BC2-CD6EE3ABF19F}" type="slidenum">
              <a:rPr lang="en-US" smtClean="0"/>
              <a:t>‹#›</a:t>
            </a:fld>
            <a:endParaRPr lang="en-US"/>
          </a:p>
        </p:txBody>
      </p:sp>
    </p:spTree>
    <p:extLst>
      <p:ext uri="{BB962C8B-B14F-4D97-AF65-F5344CB8AC3E}">
        <p14:creationId xmlns:p14="http://schemas.microsoft.com/office/powerpoint/2010/main" val="334334373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35.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eaching.uoregon.edu/teaching-and-generative-ai" TargetMode="External"/><Relationship Id="rId2" Type="http://schemas.openxmlformats.org/officeDocument/2006/relationships/hyperlink" Target="https://teaching.uoregon.edu/term-resources-page" TargetMode="Externa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eaching.uoregon.edu/introduction-inclusive-teaching" TargetMode="External"/><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473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4BA8D7-0EC1-D830-B4DE-DD10E822F959}"/>
              </a:ext>
            </a:extLst>
          </p:cNvPr>
          <p:cNvSpPr>
            <a:spLocks noGrp="1"/>
          </p:cNvSpPr>
          <p:nvPr>
            <p:ph type="subTitle" idx="1"/>
          </p:nvPr>
        </p:nvSpPr>
        <p:spPr>
          <a:xfrm>
            <a:off x="1613211" y="2464393"/>
            <a:ext cx="5542722" cy="1929214"/>
          </a:xfrm>
        </p:spPr>
        <p:txBody>
          <a:bodyPr>
            <a:normAutofit/>
          </a:bodyPr>
          <a:lstStyle/>
          <a:p>
            <a:r>
              <a:rPr lang="en-US" sz="2800" b="1" dirty="0">
                <a:solidFill>
                  <a:srgbClr val="FFC000"/>
                </a:solidFill>
              </a:rPr>
              <a:t>Jason Schreiner</a:t>
            </a:r>
          </a:p>
          <a:p>
            <a:r>
              <a:rPr lang="en-US" sz="2800" i="1" dirty="0">
                <a:solidFill>
                  <a:schemeClr val="bg1"/>
                </a:solidFill>
              </a:rPr>
              <a:t>(he/they)</a:t>
            </a:r>
          </a:p>
          <a:p>
            <a:r>
              <a:rPr lang="en-US" sz="2200" dirty="0">
                <a:solidFill>
                  <a:schemeClr val="bg1"/>
                </a:solidFill>
              </a:rPr>
              <a:t>Associate Director</a:t>
            </a:r>
          </a:p>
          <a:p>
            <a:r>
              <a:rPr lang="en-US" sz="2200" dirty="0">
                <a:solidFill>
                  <a:schemeClr val="bg1"/>
                </a:solidFill>
              </a:rPr>
              <a:t>Teaching Engagement Program</a:t>
            </a:r>
          </a:p>
        </p:txBody>
      </p:sp>
      <p:sp useBgFill="1">
        <p:nvSpPr>
          <p:cNvPr id="4" name="Title 1">
            <a:extLst>
              <a:ext uri="{FF2B5EF4-FFF2-40B4-BE49-F238E27FC236}">
                <a16:creationId xmlns:a16="http://schemas.microsoft.com/office/drawing/2014/main" id="{EDC110EB-DD18-01C8-85AF-2B013A46B988}"/>
              </a:ext>
            </a:extLst>
          </p:cNvPr>
          <p:cNvSpPr>
            <a:spLocks noGrp="1"/>
          </p:cNvSpPr>
          <p:nvPr>
            <p:ph type="ctrTitle"/>
          </p:nvPr>
        </p:nvSpPr>
        <p:spPr>
          <a:xfrm>
            <a:off x="102704" y="108678"/>
            <a:ext cx="9144000" cy="1263998"/>
          </a:xfrm>
        </p:spPr>
        <p:txBody>
          <a:bodyPr>
            <a:normAutofit/>
          </a:bodyPr>
          <a:lstStyle/>
          <a:p>
            <a:r>
              <a:rPr lang="en-US" sz="5400" b="1" dirty="0">
                <a:solidFill>
                  <a:schemeClr val="bg1"/>
                </a:solidFill>
              </a:rPr>
              <a:t>Teaching as the Sole Instructor</a:t>
            </a:r>
          </a:p>
        </p:txBody>
      </p:sp>
      <p:sp>
        <p:nvSpPr>
          <p:cNvPr id="5" name="TextBox 4">
            <a:extLst>
              <a:ext uri="{FF2B5EF4-FFF2-40B4-BE49-F238E27FC236}">
                <a16:creationId xmlns:a16="http://schemas.microsoft.com/office/drawing/2014/main" id="{486A13EB-E313-2A93-B9D1-3A467DEB28E3}"/>
              </a:ext>
            </a:extLst>
          </p:cNvPr>
          <p:cNvSpPr txBox="1"/>
          <p:nvPr/>
        </p:nvSpPr>
        <p:spPr>
          <a:xfrm>
            <a:off x="7443097" y="1884587"/>
            <a:ext cx="5003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C000"/>
                </a:solidFill>
                <a:effectLst/>
                <a:uLnTx/>
                <a:uFillTx/>
                <a:latin typeface="Calibri" panose="020F0502020204030204"/>
                <a:ea typeface="+mn-ea"/>
                <a:cs typeface="+mn-cs"/>
              </a:rPr>
              <a:t>Please scan to sign in</a:t>
            </a:r>
          </a:p>
        </p:txBody>
      </p:sp>
      <p:grpSp>
        <p:nvGrpSpPr>
          <p:cNvPr id="12" name="Group 11">
            <a:extLst>
              <a:ext uri="{FF2B5EF4-FFF2-40B4-BE49-F238E27FC236}">
                <a16:creationId xmlns:a16="http://schemas.microsoft.com/office/drawing/2014/main" id="{AB2C101B-5F66-E866-937D-B2D6D1F9D137}"/>
              </a:ext>
            </a:extLst>
          </p:cNvPr>
          <p:cNvGrpSpPr/>
          <p:nvPr/>
        </p:nvGrpSpPr>
        <p:grpSpPr>
          <a:xfrm>
            <a:off x="2734191" y="4947182"/>
            <a:ext cx="3300761" cy="1384995"/>
            <a:chOff x="289930" y="4698396"/>
            <a:chExt cx="3300761" cy="1384995"/>
          </a:xfrm>
        </p:grpSpPr>
        <p:sp>
          <p:nvSpPr>
            <p:cNvPr id="6" name="TextBox 5">
              <a:extLst>
                <a:ext uri="{FF2B5EF4-FFF2-40B4-BE49-F238E27FC236}">
                  <a16:creationId xmlns:a16="http://schemas.microsoft.com/office/drawing/2014/main" id="{BDE9EB99-87BD-0407-FA1F-974501048D96}"/>
                </a:ext>
              </a:extLst>
            </p:cNvPr>
            <p:cNvSpPr txBox="1"/>
            <p:nvPr/>
          </p:nvSpPr>
          <p:spPr>
            <a:xfrm>
              <a:off x="289930" y="4698396"/>
              <a:ext cx="330076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all"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all"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white"/>
                  </a:solidFill>
                  <a:effectLst/>
                  <a:uLnTx/>
                  <a:uFillTx/>
                  <a:latin typeface="Arial Rounded MT Bold" panose="020F0704030504030204" pitchFamily="34" charset="0"/>
                  <a:ea typeface="+mn-ea"/>
                  <a:cs typeface="Arial" panose="020B0604020202020204" pitchFamily="34" charset="0"/>
                </a:rPr>
                <a:t>GE Day of Teaching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Nova Light" panose="020B0604020202020204" pitchFamily="34" charset="0"/>
                  <a:ea typeface="+mn-ea"/>
                  <a:cs typeface="Arial" panose="020B0604020202020204" pitchFamily="34" charset="0"/>
                </a:rPr>
                <a:t>University of Oregon</a:t>
              </a:r>
            </a:p>
          </p:txBody>
        </p:sp>
        <p:cxnSp>
          <p:nvCxnSpPr>
            <p:cNvPr id="8" name="Straight Connector 7">
              <a:extLst>
                <a:ext uri="{FF2B5EF4-FFF2-40B4-BE49-F238E27FC236}">
                  <a16:creationId xmlns:a16="http://schemas.microsoft.com/office/drawing/2014/main" id="{A3B98B78-653D-FBD2-960A-5AB399B7B43D}"/>
                </a:ext>
              </a:extLst>
            </p:cNvPr>
            <p:cNvCxnSpPr>
              <a:cxnSpLocks/>
            </p:cNvCxnSpPr>
            <p:nvPr/>
          </p:nvCxnSpPr>
          <p:spPr>
            <a:xfrm>
              <a:off x="696949" y="5664820"/>
              <a:ext cx="248672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5724B9-27D7-277C-E91F-B8226060C256}"/>
                </a:ext>
              </a:extLst>
            </p:cNvPr>
            <p:cNvCxnSpPr>
              <a:cxnSpLocks/>
            </p:cNvCxnSpPr>
            <p:nvPr/>
          </p:nvCxnSpPr>
          <p:spPr>
            <a:xfrm>
              <a:off x="696949" y="5192751"/>
              <a:ext cx="248672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B4CA9E-9ED3-0F92-6ECF-01C8E35DC48F}"/>
                </a:ext>
              </a:extLst>
            </p:cNvPr>
            <p:cNvSpPr txBox="1"/>
            <p:nvPr/>
          </p:nvSpPr>
          <p:spPr>
            <a:xfrm>
              <a:off x="1524001" y="4892031"/>
              <a:ext cx="738300" cy="400110"/>
            </a:xfrm>
            <a:prstGeom prst="rect">
              <a:avLst/>
            </a:prstGeom>
            <a:solidFill>
              <a:srgbClr val="10473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all" spc="0" normalizeH="0" baseline="0" noProof="0" dirty="0">
                  <a:ln>
                    <a:noFill/>
                  </a:ln>
                  <a:solidFill>
                    <a:prstClr val="white"/>
                  </a:solidFill>
                  <a:effectLst/>
                  <a:uLnTx/>
                  <a:uFillTx/>
                  <a:latin typeface="Candara" panose="020E0502030303020204" pitchFamily="34" charset="0"/>
                  <a:ea typeface="+mn-ea"/>
                  <a:cs typeface="+mn-cs"/>
                </a:rPr>
                <a:t>2023</a:t>
              </a:r>
            </a:p>
          </p:txBody>
        </p:sp>
      </p:grpSp>
      <p:sp>
        <p:nvSpPr>
          <p:cNvPr id="2" name="TextBox 1">
            <a:extLst>
              <a:ext uri="{FF2B5EF4-FFF2-40B4-BE49-F238E27FC236}">
                <a16:creationId xmlns:a16="http://schemas.microsoft.com/office/drawing/2014/main" id="{1721EA39-6905-4F75-A6F8-FDA4805A4F49}"/>
              </a:ext>
            </a:extLst>
          </p:cNvPr>
          <p:cNvSpPr txBox="1"/>
          <p:nvPr/>
        </p:nvSpPr>
        <p:spPr>
          <a:xfrm>
            <a:off x="7155933" y="3180522"/>
            <a:ext cx="4393337" cy="3416320"/>
          </a:xfrm>
          <a:prstGeom prst="rect">
            <a:avLst/>
          </a:prstGeom>
          <a:solidFill>
            <a:schemeClr val="tx1"/>
          </a:solidFill>
          <a:ln>
            <a:solidFill>
              <a:schemeClr val="bg1"/>
            </a:solidFill>
          </a:ln>
        </p:spPr>
        <p:txBody>
          <a:bodyPr wrap="square" rtlCol="0">
            <a:spAutoFit/>
          </a:bodyPr>
          <a:lstStyle/>
          <a:p>
            <a:r>
              <a:rPr lang="en-US" sz="3600" dirty="0">
                <a:solidFill>
                  <a:schemeClr val="bg1"/>
                </a:solidFill>
              </a:rPr>
              <a:t>NOTE: These slides have been modified to reduce the file size. Several images and transition slides have been removed.</a:t>
            </a:r>
          </a:p>
        </p:txBody>
      </p:sp>
    </p:spTree>
    <p:extLst>
      <p:ext uri="{BB962C8B-B14F-4D97-AF65-F5344CB8AC3E}">
        <p14:creationId xmlns:p14="http://schemas.microsoft.com/office/powerpoint/2010/main" val="374970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8" name="Freeform: Shape 6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DF417859-B070-4D1B-BB72-701BE8825532}"/>
              </a:ext>
            </a:extLst>
          </p:cNvPr>
          <p:cNvSpPr>
            <a:spLocks noGrp="1"/>
          </p:cNvSpPr>
          <p:nvPr>
            <p:ph idx="1"/>
          </p:nvPr>
        </p:nvSpPr>
        <p:spPr>
          <a:xfrm>
            <a:off x="5905500" y="1155700"/>
            <a:ext cx="5956299" cy="4042038"/>
          </a:xfrm>
        </p:spPr>
        <p:txBody>
          <a:bodyPr anchor="t">
            <a:normAutofit/>
          </a:bodyPr>
          <a:lstStyle/>
          <a:p>
            <a:pPr marL="0" indent="0">
              <a:buNone/>
            </a:pPr>
            <a:r>
              <a:rPr lang="en-US" sz="2400" dirty="0"/>
              <a:t>“Learning is not a spectator sport. Students do not learn much just be sitting in classes listening to teachers, memorizing prepackaged assignments, and spitting out answers. They must </a:t>
            </a:r>
            <a:r>
              <a:rPr lang="en-US" sz="2400" b="1" dirty="0"/>
              <a:t>talk </a:t>
            </a:r>
            <a:r>
              <a:rPr lang="en-US" sz="2400" dirty="0"/>
              <a:t>about what they are learning, </a:t>
            </a:r>
            <a:r>
              <a:rPr lang="en-US" sz="2400" b="1" dirty="0"/>
              <a:t>write</a:t>
            </a:r>
            <a:r>
              <a:rPr lang="en-US" sz="2400" dirty="0"/>
              <a:t> about it, </a:t>
            </a:r>
            <a:r>
              <a:rPr lang="en-US" sz="2400" b="1" dirty="0"/>
              <a:t>relate</a:t>
            </a:r>
            <a:r>
              <a:rPr lang="en-US" sz="2400" dirty="0"/>
              <a:t> it to past experiences and </a:t>
            </a:r>
            <a:r>
              <a:rPr lang="en-US" sz="2400" b="1" dirty="0"/>
              <a:t>apply</a:t>
            </a:r>
            <a:r>
              <a:rPr lang="en-US" sz="2400" dirty="0"/>
              <a:t> it to their daily lives. </a:t>
            </a:r>
            <a:r>
              <a:rPr lang="en-US" sz="2600" b="1" dirty="0">
                <a:solidFill>
                  <a:schemeClr val="accent6">
                    <a:lumMod val="75000"/>
                  </a:schemeClr>
                </a:solidFill>
              </a:rPr>
              <a:t>They must make what they learn part of themselves</a:t>
            </a:r>
            <a:r>
              <a:rPr lang="en-US" sz="2400" dirty="0"/>
              <a:t>.”</a:t>
            </a:r>
          </a:p>
          <a:p>
            <a:pPr marL="0" indent="0">
              <a:buNone/>
            </a:pPr>
            <a:endParaRPr lang="en-US" sz="1800" dirty="0"/>
          </a:p>
          <a:p>
            <a:pPr marL="0" indent="0">
              <a:buNone/>
            </a:pPr>
            <a:r>
              <a:rPr lang="en-US" sz="1800" dirty="0"/>
              <a:t>- Chickering and </a:t>
            </a:r>
            <a:r>
              <a:rPr lang="en-US" sz="1800" dirty="0" err="1"/>
              <a:t>Gamson</a:t>
            </a:r>
            <a:r>
              <a:rPr lang="en-US" sz="1800" dirty="0"/>
              <a:t>, 1987</a:t>
            </a:r>
          </a:p>
          <a:p>
            <a:pPr marL="0" indent="0">
              <a:buNone/>
            </a:pPr>
            <a:endParaRPr lang="en-US" sz="1800" dirty="0"/>
          </a:p>
        </p:txBody>
      </p:sp>
      <p:sp>
        <p:nvSpPr>
          <p:cNvPr id="20" name="TextBox 19">
            <a:extLst>
              <a:ext uri="{FF2B5EF4-FFF2-40B4-BE49-F238E27FC236}">
                <a16:creationId xmlns:a16="http://schemas.microsoft.com/office/drawing/2014/main" id="{CFB2A837-776E-4D2E-A3B8-82B2548080F9}"/>
              </a:ext>
            </a:extLst>
          </p:cNvPr>
          <p:cNvSpPr txBox="1"/>
          <p:nvPr/>
        </p:nvSpPr>
        <p:spPr>
          <a:xfrm>
            <a:off x="3784600" y="6465690"/>
            <a:ext cx="8648273" cy="276999"/>
          </a:xfrm>
          <a:prstGeom prst="rect">
            <a:avLst/>
          </a:prstGeom>
          <a:noFill/>
        </p:spPr>
        <p:txBody>
          <a:bodyPr wrap="square" rtlCol="0">
            <a:spAutoFit/>
          </a:bodyPr>
          <a:lstStyle/>
          <a:p>
            <a:r>
              <a:rPr lang="en-US" sz="1200" dirty="0" err="1"/>
              <a:t>Chickering</a:t>
            </a:r>
            <a:r>
              <a:rPr lang="en-US" sz="1200" dirty="0"/>
              <a:t>, A. W., and </a:t>
            </a:r>
            <a:r>
              <a:rPr lang="en-US" sz="1200" dirty="0" err="1"/>
              <a:t>Gamson</a:t>
            </a:r>
            <a:r>
              <a:rPr lang="en-US" sz="1200" dirty="0"/>
              <a:t>, Z. F. (1987). “Seven principles for good practice in undergraduate education.” </a:t>
            </a:r>
            <a:r>
              <a:rPr lang="en-US" sz="1200" i="1" dirty="0"/>
              <a:t>AAHE Bulletin</a:t>
            </a:r>
            <a:r>
              <a:rPr lang="en-US" sz="1200" dirty="0"/>
              <a:t>, </a:t>
            </a:r>
            <a:r>
              <a:rPr lang="en-US" sz="1200" i="1" dirty="0"/>
              <a:t>39</a:t>
            </a:r>
            <a:r>
              <a:rPr lang="en-US" sz="1200" dirty="0"/>
              <a:t>, 3-7. </a:t>
            </a:r>
          </a:p>
        </p:txBody>
      </p:sp>
    </p:spTree>
    <p:extLst>
      <p:ext uri="{BB962C8B-B14F-4D97-AF65-F5344CB8AC3E}">
        <p14:creationId xmlns:p14="http://schemas.microsoft.com/office/powerpoint/2010/main" val="3922236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D852-05C1-4D92-8DD9-119A4DE818D2}"/>
              </a:ext>
            </a:extLst>
          </p:cNvPr>
          <p:cNvSpPr>
            <a:spLocks noGrp="1"/>
          </p:cNvSpPr>
          <p:nvPr>
            <p:ph type="title"/>
          </p:nvPr>
        </p:nvSpPr>
        <p:spPr>
          <a:xfrm>
            <a:off x="40752" y="-13025"/>
            <a:ext cx="8229600" cy="829992"/>
          </a:xfrm>
        </p:spPr>
        <p:txBody>
          <a:bodyPr>
            <a:normAutofit/>
          </a:bodyPr>
          <a:lstStyle/>
          <a:p>
            <a:pPr algn="l"/>
            <a:r>
              <a:rPr lang="en-US" sz="2400" b="1" dirty="0">
                <a:solidFill>
                  <a:schemeClr val="accent3">
                    <a:lumMod val="50000"/>
                  </a:schemeClr>
                </a:solidFill>
              </a:rPr>
              <a:t>What factors shape student engagement?</a:t>
            </a:r>
          </a:p>
        </p:txBody>
      </p:sp>
      <p:grpSp>
        <p:nvGrpSpPr>
          <p:cNvPr id="2066" name="Group 2065">
            <a:extLst>
              <a:ext uri="{FF2B5EF4-FFF2-40B4-BE49-F238E27FC236}">
                <a16:creationId xmlns:a16="http://schemas.microsoft.com/office/drawing/2014/main" id="{B4297586-9919-475D-8E9A-E204DBB4BC4F}"/>
              </a:ext>
            </a:extLst>
          </p:cNvPr>
          <p:cNvGrpSpPr/>
          <p:nvPr/>
        </p:nvGrpSpPr>
        <p:grpSpPr>
          <a:xfrm>
            <a:off x="40753" y="613635"/>
            <a:ext cx="1199482" cy="6163800"/>
            <a:chOff x="40753" y="613635"/>
            <a:chExt cx="1199482" cy="6163800"/>
          </a:xfrm>
        </p:grpSpPr>
        <p:sp>
          <p:nvSpPr>
            <p:cNvPr id="6" name="TextBox 5">
              <a:extLst>
                <a:ext uri="{FF2B5EF4-FFF2-40B4-BE49-F238E27FC236}">
                  <a16:creationId xmlns:a16="http://schemas.microsoft.com/office/drawing/2014/main" id="{69CF4366-47AC-453D-99C2-A491B3B8521F}"/>
                </a:ext>
              </a:extLst>
            </p:cNvPr>
            <p:cNvSpPr txBox="1"/>
            <p:nvPr/>
          </p:nvSpPr>
          <p:spPr>
            <a:xfrm rot="16200000">
              <a:off x="-2862449" y="3628011"/>
              <a:ext cx="6052625" cy="246221"/>
            </a:xfrm>
            <a:prstGeom prst="rect">
              <a:avLst/>
            </a:prstGeom>
            <a:noFill/>
          </p:spPr>
          <p:txBody>
            <a:bodyPr wrap="square" rtlCol="0">
              <a:spAutoFit/>
            </a:bodyPr>
            <a:lstStyle/>
            <a:p>
              <a:r>
                <a:rPr lang="en-US" sz="1000" dirty="0"/>
                <a:t>Barkley, E.F. (2010). </a:t>
              </a:r>
              <a:r>
                <a:rPr lang="en-US" sz="1000" i="1" dirty="0"/>
                <a:t>Student Engagement Techniques: A handbook for college faculty</a:t>
              </a:r>
              <a:r>
                <a:rPr lang="en-US" sz="1000" dirty="0"/>
                <a:t>. San Francisco: Jossey-Bass.</a:t>
              </a:r>
            </a:p>
          </p:txBody>
        </p:sp>
        <p:sp>
          <p:nvSpPr>
            <p:cNvPr id="7" name="TextBox 6">
              <a:extLst>
                <a:ext uri="{FF2B5EF4-FFF2-40B4-BE49-F238E27FC236}">
                  <a16:creationId xmlns:a16="http://schemas.microsoft.com/office/drawing/2014/main" id="{ADC1420D-C351-4889-A321-C7E49635D356}"/>
                </a:ext>
              </a:extLst>
            </p:cNvPr>
            <p:cNvSpPr txBox="1"/>
            <p:nvPr/>
          </p:nvSpPr>
          <p:spPr>
            <a:xfrm rot="16200000">
              <a:off x="-2377532" y="3607717"/>
              <a:ext cx="5939320" cy="400110"/>
            </a:xfrm>
            <a:prstGeom prst="rect">
              <a:avLst/>
            </a:prstGeom>
            <a:noFill/>
          </p:spPr>
          <p:txBody>
            <a:bodyPr wrap="square" rtlCol="0">
              <a:spAutoFit/>
            </a:bodyPr>
            <a:lstStyle/>
            <a:p>
              <a:r>
                <a:rPr lang="en-US" sz="1000" dirty="0"/>
                <a:t>Fink, L.D. (2003). </a:t>
              </a:r>
              <a:r>
                <a:rPr lang="en-US" sz="1000" i="1" dirty="0"/>
                <a:t>Creating significant learning experiences: An integrated approach to designing college courses</a:t>
              </a:r>
              <a:r>
                <a:rPr lang="en-US" sz="1000" dirty="0"/>
                <a:t>. San Francisco: Jossey-Bass.</a:t>
              </a:r>
            </a:p>
          </p:txBody>
        </p:sp>
        <p:sp>
          <p:nvSpPr>
            <p:cNvPr id="8" name="TextBox 7">
              <a:extLst>
                <a:ext uri="{FF2B5EF4-FFF2-40B4-BE49-F238E27FC236}">
                  <a16:creationId xmlns:a16="http://schemas.microsoft.com/office/drawing/2014/main" id="{396AAAC9-E6B8-4300-8DC4-384352737E64}"/>
                </a:ext>
              </a:extLst>
            </p:cNvPr>
            <p:cNvSpPr txBox="1"/>
            <p:nvPr/>
          </p:nvSpPr>
          <p:spPr>
            <a:xfrm rot="16200000">
              <a:off x="-2041720" y="3495480"/>
              <a:ext cx="6163800" cy="400110"/>
            </a:xfrm>
            <a:prstGeom prst="rect">
              <a:avLst/>
            </a:prstGeom>
            <a:noFill/>
          </p:spPr>
          <p:txBody>
            <a:bodyPr wrap="square" rtlCol="0">
              <a:spAutoFit/>
            </a:bodyPr>
            <a:lstStyle/>
            <a:p>
              <a:r>
                <a:rPr lang="en-US" sz="1000" dirty="0"/>
                <a:t>Ambrose, S.A., Bridges, M.W., </a:t>
              </a:r>
              <a:r>
                <a:rPr lang="en-US" sz="1000" dirty="0" err="1"/>
                <a:t>DiPietro</a:t>
              </a:r>
              <a:r>
                <a:rPr lang="en-US" sz="1000" dirty="0"/>
                <a:t>, M., Lovett, M.C., and Norman, M.K. (2010). </a:t>
              </a:r>
              <a:r>
                <a:rPr lang="en-US" sz="1000" i="1" dirty="0"/>
                <a:t>How learning works: Seven research-based principles for smart teaching</a:t>
              </a:r>
              <a:r>
                <a:rPr lang="en-US" sz="1000" dirty="0"/>
                <a:t>. San Francisco: Jossey-Bass.</a:t>
              </a:r>
            </a:p>
          </p:txBody>
        </p:sp>
      </p:grpSp>
      <p:pic>
        <p:nvPicPr>
          <p:cNvPr id="2052" name="Picture 4" descr="Value Idea Icons - Download Free Vector Icons | Noun Project">
            <a:extLst>
              <a:ext uri="{FF2B5EF4-FFF2-40B4-BE49-F238E27FC236}">
                <a16:creationId xmlns:a16="http://schemas.microsoft.com/office/drawing/2014/main" id="{11516340-E7B6-41D4-8BA2-2CD5A5855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622" y="1397879"/>
            <a:ext cx="1939508" cy="193950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deas Book Icons - Download Free Vector Icons | Noun Project">
            <a:extLst>
              <a:ext uri="{FF2B5EF4-FFF2-40B4-BE49-F238E27FC236}">
                <a16:creationId xmlns:a16="http://schemas.microsoft.com/office/drawing/2014/main" id="{8F185E1E-0B61-4270-B25A-27C994FAA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314" y="8670"/>
            <a:ext cx="1650098" cy="16500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photo Reflect Hand Thinking Think Light Bulb - Max Pixel">
            <a:extLst>
              <a:ext uri="{FF2B5EF4-FFF2-40B4-BE49-F238E27FC236}">
                <a16:creationId xmlns:a16="http://schemas.microsoft.com/office/drawing/2014/main" id="{63D40C9C-D840-41A9-B353-BD62E33F30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47" y="4238171"/>
            <a:ext cx="2410172" cy="1702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82A7B-2ABD-4BA7-8826-2884A919B542}"/>
              </a:ext>
            </a:extLst>
          </p:cNvPr>
          <p:cNvSpPr txBox="1"/>
          <p:nvPr/>
        </p:nvSpPr>
        <p:spPr>
          <a:xfrm>
            <a:off x="5567049" y="1729361"/>
            <a:ext cx="1904177" cy="830997"/>
          </a:xfrm>
          <a:prstGeom prst="rect">
            <a:avLst/>
          </a:prstGeom>
          <a:noFill/>
        </p:spPr>
        <p:txBody>
          <a:bodyPr wrap="square" rtlCol="0">
            <a:spAutoFit/>
          </a:bodyPr>
          <a:lstStyle/>
          <a:p>
            <a:pPr algn="ctr"/>
            <a:r>
              <a:rPr lang="en-US" sz="2400" b="1" dirty="0"/>
              <a:t>Information &amp; Ideas</a:t>
            </a:r>
          </a:p>
        </p:txBody>
      </p:sp>
      <p:sp>
        <p:nvSpPr>
          <p:cNvPr id="18" name="TextBox 17">
            <a:extLst>
              <a:ext uri="{FF2B5EF4-FFF2-40B4-BE49-F238E27FC236}">
                <a16:creationId xmlns:a16="http://schemas.microsoft.com/office/drawing/2014/main" id="{B48B4388-1850-48C0-A28A-BA8E74DD297D}"/>
              </a:ext>
            </a:extLst>
          </p:cNvPr>
          <p:cNvSpPr txBox="1"/>
          <p:nvPr/>
        </p:nvSpPr>
        <p:spPr>
          <a:xfrm>
            <a:off x="7024976" y="2742783"/>
            <a:ext cx="1335116" cy="461665"/>
          </a:xfrm>
          <a:prstGeom prst="rect">
            <a:avLst/>
          </a:prstGeom>
          <a:noFill/>
        </p:spPr>
        <p:txBody>
          <a:bodyPr wrap="square" rtlCol="0">
            <a:spAutoFit/>
          </a:bodyPr>
          <a:lstStyle/>
          <a:p>
            <a:pPr algn="ctr"/>
            <a:r>
              <a:rPr lang="en-US" sz="2400" b="1" dirty="0">
                <a:solidFill>
                  <a:schemeClr val="accent4">
                    <a:lumMod val="75000"/>
                  </a:schemeClr>
                </a:solidFill>
              </a:rPr>
              <a:t>Value</a:t>
            </a:r>
          </a:p>
        </p:txBody>
      </p:sp>
      <p:sp>
        <p:nvSpPr>
          <p:cNvPr id="19" name="TextBox 18">
            <a:extLst>
              <a:ext uri="{FF2B5EF4-FFF2-40B4-BE49-F238E27FC236}">
                <a16:creationId xmlns:a16="http://schemas.microsoft.com/office/drawing/2014/main" id="{4AF1F718-748C-4B64-8EBA-319078072474}"/>
              </a:ext>
            </a:extLst>
          </p:cNvPr>
          <p:cNvSpPr txBox="1"/>
          <p:nvPr/>
        </p:nvSpPr>
        <p:spPr>
          <a:xfrm>
            <a:off x="7192738" y="3774432"/>
            <a:ext cx="1775676" cy="461665"/>
          </a:xfrm>
          <a:prstGeom prst="rect">
            <a:avLst/>
          </a:prstGeom>
          <a:noFill/>
        </p:spPr>
        <p:txBody>
          <a:bodyPr wrap="square" rtlCol="0">
            <a:spAutoFit/>
          </a:bodyPr>
          <a:lstStyle/>
          <a:p>
            <a:pPr algn="ctr"/>
            <a:r>
              <a:rPr lang="en-US" sz="2400" b="1" dirty="0">
                <a:solidFill>
                  <a:srgbClr val="C00000"/>
                </a:solidFill>
              </a:rPr>
              <a:t>Experiences</a:t>
            </a:r>
          </a:p>
        </p:txBody>
      </p:sp>
      <p:sp>
        <p:nvSpPr>
          <p:cNvPr id="20" name="TextBox 19">
            <a:extLst>
              <a:ext uri="{FF2B5EF4-FFF2-40B4-BE49-F238E27FC236}">
                <a16:creationId xmlns:a16="http://schemas.microsoft.com/office/drawing/2014/main" id="{F2AD8087-2CAE-4BE5-A3CF-93580479934C}"/>
              </a:ext>
            </a:extLst>
          </p:cNvPr>
          <p:cNvSpPr txBox="1"/>
          <p:nvPr/>
        </p:nvSpPr>
        <p:spPr>
          <a:xfrm>
            <a:off x="5607454" y="4274846"/>
            <a:ext cx="1835922" cy="461665"/>
          </a:xfrm>
          <a:prstGeom prst="rect">
            <a:avLst/>
          </a:prstGeom>
          <a:noFill/>
        </p:spPr>
        <p:txBody>
          <a:bodyPr wrap="square" rtlCol="0">
            <a:spAutoFit/>
          </a:bodyPr>
          <a:lstStyle/>
          <a:p>
            <a:pPr algn="ctr"/>
            <a:r>
              <a:rPr lang="en-US" sz="2400" b="1" dirty="0">
                <a:solidFill>
                  <a:schemeClr val="tx2">
                    <a:lumMod val="60000"/>
                    <a:lumOff val="40000"/>
                  </a:schemeClr>
                </a:solidFill>
              </a:rPr>
              <a:t>Self-Efficacy</a:t>
            </a:r>
          </a:p>
        </p:txBody>
      </p:sp>
      <p:sp>
        <p:nvSpPr>
          <p:cNvPr id="21" name="TextBox 20">
            <a:extLst>
              <a:ext uri="{FF2B5EF4-FFF2-40B4-BE49-F238E27FC236}">
                <a16:creationId xmlns:a16="http://schemas.microsoft.com/office/drawing/2014/main" id="{22953F1B-309C-43A1-B0E8-6678AA5BC6BA}"/>
              </a:ext>
            </a:extLst>
          </p:cNvPr>
          <p:cNvSpPr txBox="1"/>
          <p:nvPr/>
        </p:nvSpPr>
        <p:spPr>
          <a:xfrm>
            <a:off x="4239935" y="3776230"/>
            <a:ext cx="1514514" cy="461665"/>
          </a:xfrm>
          <a:prstGeom prst="rect">
            <a:avLst/>
          </a:prstGeom>
          <a:noFill/>
        </p:spPr>
        <p:txBody>
          <a:bodyPr wrap="square" rtlCol="0">
            <a:spAutoFit/>
          </a:bodyPr>
          <a:lstStyle/>
          <a:p>
            <a:pPr algn="ctr"/>
            <a:r>
              <a:rPr lang="en-US" sz="2400" b="1" dirty="0">
                <a:solidFill>
                  <a:schemeClr val="accent6">
                    <a:lumMod val="50000"/>
                  </a:schemeClr>
                </a:solidFill>
              </a:rPr>
              <a:t>Reflection</a:t>
            </a:r>
          </a:p>
        </p:txBody>
      </p:sp>
      <p:grpSp>
        <p:nvGrpSpPr>
          <p:cNvPr id="14" name="Group 13">
            <a:extLst>
              <a:ext uri="{FF2B5EF4-FFF2-40B4-BE49-F238E27FC236}">
                <a16:creationId xmlns:a16="http://schemas.microsoft.com/office/drawing/2014/main" id="{CEB7D503-3C70-49EE-ACC7-DCE35C681DDA}"/>
              </a:ext>
            </a:extLst>
          </p:cNvPr>
          <p:cNvGrpSpPr/>
          <p:nvPr/>
        </p:nvGrpSpPr>
        <p:grpSpPr>
          <a:xfrm>
            <a:off x="5549455" y="4829320"/>
            <a:ext cx="1776737" cy="1905000"/>
            <a:chOff x="5156601" y="4872432"/>
            <a:chExt cx="1905000" cy="1905000"/>
          </a:xfrm>
        </p:grpSpPr>
        <p:pic>
          <p:nvPicPr>
            <p:cNvPr id="2056" name="Picture 8" descr="Ideas Icons - Download Free Vector Icons | Noun Project">
              <a:extLst>
                <a:ext uri="{FF2B5EF4-FFF2-40B4-BE49-F238E27FC236}">
                  <a16:creationId xmlns:a16="http://schemas.microsoft.com/office/drawing/2014/main" id="{F9BBC998-4345-451D-8D04-F3A4CA05A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601" y="487243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583E38-D9EA-4C7A-82FB-07711A4FE826}"/>
                </a:ext>
              </a:extLst>
            </p:cNvPr>
            <p:cNvSpPr/>
            <p:nvPr/>
          </p:nvSpPr>
          <p:spPr>
            <a:xfrm>
              <a:off x="6203016" y="5625548"/>
              <a:ext cx="237541" cy="4572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63" name="Group 2062">
            <a:extLst>
              <a:ext uri="{FF2B5EF4-FFF2-40B4-BE49-F238E27FC236}">
                <a16:creationId xmlns:a16="http://schemas.microsoft.com/office/drawing/2014/main" id="{BACBDD83-6785-4EDE-A914-82996D8D8DBB}"/>
              </a:ext>
            </a:extLst>
          </p:cNvPr>
          <p:cNvGrpSpPr/>
          <p:nvPr/>
        </p:nvGrpSpPr>
        <p:grpSpPr>
          <a:xfrm>
            <a:off x="8639277" y="3836447"/>
            <a:ext cx="2520038" cy="2445750"/>
            <a:chOff x="8884380" y="4165879"/>
            <a:chExt cx="2702060" cy="2702060"/>
          </a:xfrm>
        </p:grpSpPr>
        <p:pic>
          <p:nvPicPr>
            <p:cNvPr id="2054" name="Picture 6" descr="Chat dialogue icon vector illustration | Free SVG">
              <a:extLst>
                <a:ext uri="{FF2B5EF4-FFF2-40B4-BE49-F238E27FC236}">
                  <a16:creationId xmlns:a16="http://schemas.microsoft.com/office/drawing/2014/main" id="{78B9059E-2B20-4D36-93EB-AADAB6F864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4380" y="4165879"/>
              <a:ext cx="2702060" cy="270206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57D686B-A433-49C4-87E9-4779ED6436D9}"/>
                </a:ext>
              </a:extLst>
            </p:cNvPr>
            <p:cNvSpPr/>
            <p:nvPr/>
          </p:nvSpPr>
          <p:spPr>
            <a:xfrm>
              <a:off x="9342783" y="4577146"/>
              <a:ext cx="1713561" cy="59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98354A5-585A-46E5-A674-469ECA5D6332}"/>
                </a:ext>
              </a:extLst>
            </p:cNvPr>
            <p:cNvSpPr/>
            <p:nvPr/>
          </p:nvSpPr>
          <p:spPr>
            <a:xfrm>
              <a:off x="9847510" y="4729546"/>
              <a:ext cx="1130456" cy="59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4612B8-88D5-4808-8A9A-B1AD386B32E3}"/>
                </a:ext>
              </a:extLst>
            </p:cNvPr>
            <p:cNvSpPr/>
            <p:nvPr/>
          </p:nvSpPr>
          <p:spPr>
            <a:xfrm>
              <a:off x="10482661" y="4801216"/>
              <a:ext cx="152400" cy="59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Ideas Icons - Download Free Vector Icons | Noun Project">
              <a:extLst>
                <a:ext uri="{FF2B5EF4-FFF2-40B4-BE49-F238E27FC236}">
                  <a16:creationId xmlns:a16="http://schemas.microsoft.com/office/drawing/2014/main" id="{C7B29569-FD74-4598-BECD-41C993C7F4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6758" y="4298890"/>
              <a:ext cx="1335117" cy="13351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and Drawn Lightbulb Icons - Download Free Vector Icons | Noun Project">
              <a:extLst>
                <a:ext uri="{FF2B5EF4-FFF2-40B4-BE49-F238E27FC236}">
                  <a16:creationId xmlns:a16="http://schemas.microsoft.com/office/drawing/2014/main" id="{937B715C-998D-490E-89AD-104FB4A185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73455" y="4923213"/>
              <a:ext cx="313447" cy="3134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9" name="Group 2058">
            <a:extLst>
              <a:ext uri="{FF2B5EF4-FFF2-40B4-BE49-F238E27FC236}">
                <a16:creationId xmlns:a16="http://schemas.microsoft.com/office/drawing/2014/main" id="{98DCB603-4975-48CA-8FD9-F93FEEC75720}"/>
              </a:ext>
            </a:extLst>
          </p:cNvPr>
          <p:cNvGrpSpPr/>
          <p:nvPr/>
        </p:nvGrpSpPr>
        <p:grpSpPr>
          <a:xfrm>
            <a:off x="2306686" y="1658768"/>
            <a:ext cx="1828259" cy="1829034"/>
            <a:chOff x="1940473" y="1148449"/>
            <a:chExt cx="2143125" cy="2143125"/>
          </a:xfrm>
        </p:grpSpPr>
        <p:pic>
          <p:nvPicPr>
            <p:cNvPr id="3076" name="Picture 4" descr="Stylized atom | Free SVG">
              <a:extLst>
                <a:ext uri="{FF2B5EF4-FFF2-40B4-BE49-F238E27FC236}">
                  <a16:creationId xmlns:a16="http://schemas.microsoft.com/office/drawing/2014/main" id="{4D9BDC57-A054-4DDE-8E01-3ADD0B62D6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0473" y="114844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ight bulb lightbulb outline free clipart images - Clipartix">
              <a:extLst>
                <a:ext uri="{FF2B5EF4-FFF2-40B4-BE49-F238E27FC236}">
                  <a16:creationId xmlns:a16="http://schemas.microsoft.com/office/drawing/2014/main" id="{F3DBF955-5DD5-4DC1-ACA7-07D5392D99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1036" y="1885970"/>
              <a:ext cx="421997" cy="668081"/>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0CE86C4F-4224-42C0-83AF-B4C90FCEE0B7}"/>
              </a:ext>
            </a:extLst>
          </p:cNvPr>
          <p:cNvSpPr txBox="1"/>
          <p:nvPr/>
        </p:nvSpPr>
        <p:spPr>
          <a:xfrm>
            <a:off x="3923030" y="2738894"/>
            <a:ext cx="1828257" cy="461665"/>
          </a:xfrm>
          <a:prstGeom prst="rect">
            <a:avLst/>
          </a:prstGeom>
          <a:noFill/>
        </p:spPr>
        <p:txBody>
          <a:bodyPr wrap="square" rtlCol="0">
            <a:spAutoFit/>
          </a:bodyPr>
          <a:lstStyle/>
          <a:p>
            <a:pPr algn="ctr"/>
            <a:r>
              <a:rPr lang="en-US" sz="2400" b="1" dirty="0">
                <a:solidFill>
                  <a:schemeClr val="accent3">
                    <a:lumMod val="50000"/>
                  </a:schemeClr>
                </a:solidFill>
              </a:rPr>
              <a:t>Environment</a:t>
            </a:r>
          </a:p>
        </p:txBody>
      </p:sp>
      <p:sp>
        <p:nvSpPr>
          <p:cNvPr id="2057" name="Hexagon 2056">
            <a:extLst>
              <a:ext uri="{FF2B5EF4-FFF2-40B4-BE49-F238E27FC236}">
                <a16:creationId xmlns:a16="http://schemas.microsoft.com/office/drawing/2014/main" id="{AEE94A6D-F0D4-4E57-AE0E-E8BCAE30A642}"/>
              </a:ext>
            </a:extLst>
          </p:cNvPr>
          <p:cNvSpPr/>
          <p:nvPr/>
        </p:nvSpPr>
        <p:spPr>
          <a:xfrm>
            <a:off x="5573234" y="2608014"/>
            <a:ext cx="1828258" cy="1493314"/>
          </a:xfrm>
          <a:prstGeom prst="hexagon">
            <a:avLst/>
          </a:prstGeom>
          <a:solidFill>
            <a:schemeClr val="accent5">
              <a:lumMod val="75000"/>
            </a:schemeClr>
          </a:solidFill>
          <a:ln w="41275">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5" name="TextBox 2064">
            <a:extLst>
              <a:ext uri="{FF2B5EF4-FFF2-40B4-BE49-F238E27FC236}">
                <a16:creationId xmlns:a16="http://schemas.microsoft.com/office/drawing/2014/main" id="{E1F2B6FB-093F-4035-84D5-91D604D6C69A}"/>
              </a:ext>
            </a:extLst>
          </p:cNvPr>
          <p:cNvSpPr txBox="1"/>
          <p:nvPr/>
        </p:nvSpPr>
        <p:spPr>
          <a:xfrm>
            <a:off x="5589753" y="2880827"/>
            <a:ext cx="1775677" cy="769441"/>
          </a:xfrm>
          <a:prstGeom prst="rect">
            <a:avLst/>
          </a:prstGeom>
          <a:noFill/>
        </p:spPr>
        <p:txBody>
          <a:bodyPr wrap="square" rtlCol="0">
            <a:spAutoFit/>
          </a:bodyPr>
          <a:lstStyle/>
          <a:p>
            <a:pPr algn="ctr"/>
            <a:r>
              <a:rPr lang="en-US" sz="2200" b="1" dirty="0">
                <a:solidFill>
                  <a:schemeClr val="bg1"/>
                </a:solidFill>
              </a:rPr>
              <a:t>Student Engagement</a:t>
            </a:r>
          </a:p>
        </p:txBody>
      </p:sp>
    </p:spTree>
    <p:extLst>
      <p:ext uri="{BB962C8B-B14F-4D97-AF65-F5344CB8AC3E}">
        <p14:creationId xmlns:p14="http://schemas.microsoft.com/office/powerpoint/2010/main" val="142218074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1000"/>
                                        <p:tgtEl>
                                          <p:spTgt spid="2058"/>
                                        </p:tgtEl>
                                      </p:cBhvr>
                                    </p:animEffect>
                                    <p:anim calcmode="lin" valueType="num">
                                      <p:cBhvr>
                                        <p:cTn id="13" dur="1000" fill="hold"/>
                                        <p:tgtEl>
                                          <p:spTgt spid="2058"/>
                                        </p:tgtEl>
                                        <p:attrNameLst>
                                          <p:attrName>ppt_x</p:attrName>
                                        </p:attrNameLst>
                                      </p:cBhvr>
                                      <p:tavLst>
                                        <p:tav tm="0">
                                          <p:val>
                                            <p:strVal val="#ppt_x"/>
                                          </p:val>
                                        </p:tav>
                                        <p:tav tm="100000">
                                          <p:val>
                                            <p:strVal val="#ppt_x"/>
                                          </p:val>
                                        </p:tav>
                                      </p:tavLst>
                                    </p:anim>
                                    <p:anim calcmode="lin" valueType="num">
                                      <p:cBhvr>
                                        <p:cTn id="14"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063"/>
                                        </p:tgtEl>
                                        <p:attrNameLst>
                                          <p:attrName>style.visibility</p:attrName>
                                        </p:attrNameLst>
                                      </p:cBhvr>
                                      <p:to>
                                        <p:strVal val="visible"/>
                                      </p:to>
                                    </p:set>
                                    <p:animEffect transition="in" filter="fade">
                                      <p:cBhvr>
                                        <p:cTn id="24" dur="1000"/>
                                        <p:tgtEl>
                                          <p:spTgt spid="2063"/>
                                        </p:tgtEl>
                                      </p:cBhvr>
                                    </p:animEffect>
                                    <p:anim calcmode="lin" valueType="num">
                                      <p:cBhvr>
                                        <p:cTn id="25" dur="1000" fill="hold"/>
                                        <p:tgtEl>
                                          <p:spTgt spid="2063"/>
                                        </p:tgtEl>
                                        <p:attrNameLst>
                                          <p:attrName>ppt_x</p:attrName>
                                        </p:attrNameLst>
                                      </p:cBhvr>
                                      <p:tavLst>
                                        <p:tav tm="0">
                                          <p:val>
                                            <p:strVal val="#ppt_x"/>
                                          </p:val>
                                        </p:tav>
                                        <p:tav tm="100000">
                                          <p:val>
                                            <p:strVal val="#ppt_x"/>
                                          </p:val>
                                        </p:tav>
                                      </p:tavLst>
                                    </p:anim>
                                    <p:anim calcmode="lin" valueType="num">
                                      <p:cBhvr>
                                        <p:cTn id="26" dur="1000" fill="hold"/>
                                        <p:tgtEl>
                                          <p:spTgt spid="206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060"/>
                                        </p:tgtEl>
                                        <p:attrNameLst>
                                          <p:attrName>style.visibility</p:attrName>
                                        </p:attrNameLst>
                                      </p:cBhvr>
                                      <p:to>
                                        <p:strVal val="visible"/>
                                      </p:to>
                                    </p:set>
                                    <p:animEffect transition="in" filter="fade">
                                      <p:cBhvr>
                                        <p:cTn id="36" dur="1000"/>
                                        <p:tgtEl>
                                          <p:spTgt spid="2060"/>
                                        </p:tgtEl>
                                      </p:cBhvr>
                                    </p:animEffect>
                                    <p:anim calcmode="lin" valueType="num">
                                      <p:cBhvr>
                                        <p:cTn id="37" dur="1000" fill="hold"/>
                                        <p:tgtEl>
                                          <p:spTgt spid="2060"/>
                                        </p:tgtEl>
                                        <p:attrNameLst>
                                          <p:attrName>ppt_x</p:attrName>
                                        </p:attrNameLst>
                                      </p:cBhvr>
                                      <p:tavLst>
                                        <p:tav tm="0">
                                          <p:val>
                                            <p:strVal val="#ppt_x"/>
                                          </p:val>
                                        </p:tav>
                                        <p:tav tm="100000">
                                          <p:val>
                                            <p:strVal val="#ppt_x"/>
                                          </p:val>
                                        </p:tav>
                                      </p:tavLst>
                                    </p:anim>
                                    <p:anim calcmode="lin" valueType="num">
                                      <p:cBhvr>
                                        <p:cTn id="38"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22" presetClass="entr" presetSubtype="8" fill="hold" nodeType="withEffect">
                                  <p:stCondLst>
                                    <p:cond delay="0"/>
                                  </p:stCondLst>
                                  <p:childTnLst>
                                    <p:set>
                                      <p:cBhvr>
                                        <p:cTn id="45" dur="1" fill="hold">
                                          <p:stCondLst>
                                            <p:cond delay="0"/>
                                          </p:stCondLst>
                                        </p:cTn>
                                        <p:tgtEl>
                                          <p:spTgt spid="2052"/>
                                        </p:tgtEl>
                                        <p:attrNameLst>
                                          <p:attrName>style.visibility</p:attrName>
                                        </p:attrNameLst>
                                      </p:cBhvr>
                                      <p:to>
                                        <p:strVal val="visible"/>
                                      </p:to>
                                    </p:set>
                                    <p:animEffect transition="in" filter="wipe(left)">
                                      <p:cBhvr>
                                        <p:cTn id="46" dur="500"/>
                                        <p:tgtEl>
                                          <p:spTgt spid="20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par>
                                <p:cTn id="52" presetID="22" presetClass="entr" presetSubtype="1"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right)">
                                      <p:cBhvr>
                                        <p:cTn id="59" dur="500"/>
                                        <p:tgtEl>
                                          <p:spTgt spid="22"/>
                                        </p:tgtEl>
                                      </p:cBhvr>
                                    </p:animEffect>
                                  </p:childTnLst>
                                </p:cTn>
                              </p:par>
                              <p:par>
                                <p:cTn id="60" presetID="22" presetClass="entr" presetSubtype="2" fill="hold" nodeType="withEffect">
                                  <p:stCondLst>
                                    <p:cond delay="0"/>
                                  </p:stCondLst>
                                  <p:childTnLst>
                                    <p:set>
                                      <p:cBhvr>
                                        <p:cTn id="61" dur="1" fill="hold">
                                          <p:stCondLst>
                                            <p:cond delay="0"/>
                                          </p:stCondLst>
                                        </p:cTn>
                                        <p:tgtEl>
                                          <p:spTgt spid="2059"/>
                                        </p:tgtEl>
                                        <p:attrNameLst>
                                          <p:attrName>style.visibility</p:attrName>
                                        </p:attrNameLst>
                                      </p:cBhvr>
                                      <p:to>
                                        <p:strVal val="visible"/>
                                      </p:to>
                                    </p:set>
                                    <p:animEffect transition="in" filter="wipe(right)">
                                      <p:cBhvr>
                                        <p:cTn id="62" dur="500"/>
                                        <p:tgtEl>
                                          <p:spTgt spid="2059"/>
                                        </p:tgtEl>
                                      </p:cBhvr>
                                    </p:animEffect>
                                  </p:childTnLst>
                                </p:cTn>
                              </p:par>
                              <p:par>
                                <p:cTn id="63" presetID="10" presetClass="entr" presetSubtype="0" fill="hold" nodeType="withEffect">
                                  <p:stCondLst>
                                    <p:cond delay="0"/>
                                  </p:stCondLst>
                                  <p:childTnLst>
                                    <p:set>
                                      <p:cBhvr>
                                        <p:cTn id="64" dur="1" fill="hold">
                                          <p:stCondLst>
                                            <p:cond delay="0"/>
                                          </p:stCondLst>
                                        </p:cTn>
                                        <p:tgtEl>
                                          <p:spTgt spid="2066"/>
                                        </p:tgtEl>
                                        <p:attrNameLst>
                                          <p:attrName>style.visibility</p:attrName>
                                        </p:attrNameLst>
                                      </p:cBhvr>
                                      <p:to>
                                        <p:strVal val="visible"/>
                                      </p:to>
                                    </p:set>
                                    <p:animEffect transition="in" filter="fade">
                                      <p:cBhvr>
                                        <p:cTn id="65"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7617" y="-125251"/>
            <a:ext cx="8229600" cy="1143000"/>
          </a:xfrm>
        </p:spPr>
        <p:txBody>
          <a:bodyPr/>
          <a:lstStyle/>
          <a:p>
            <a:r>
              <a:rPr lang="en-US" b="1" dirty="0">
                <a:solidFill>
                  <a:srgbClr val="800000"/>
                </a:solidFill>
              </a:rPr>
              <a:t>Checklist for Planning </a:t>
            </a:r>
          </a:p>
        </p:txBody>
      </p:sp>
      <p:sp>
        <p:nvSpPr>
          <p:cNvPr id="3" name="Content Placeholder 2"/>
          <p:cNvSpPr>
            <a:spLocks noGrp="1"/>
          </p:cNvSpPr>
          <p:nvPr>
            <p:ph idx="1"/>
          </p:nvPr>
        </p:nvSpPr>
        <p:spPr>
          <a:xfrm rot="21480000">
            <a:off x="811588" y="1088083"/>
            <a:ext cx="10643280" cy="5007323"/>
          </a:xfrm>
          <a:custGeom>
            <a:avLst/>
            <a:gdLst>
              <a:gd name="connsiteX0" fmla="*/ 0 w 10643280"/>
              <a:gd name="connsiteY0" fmla="*/ 0 h 5007323"/>
              <a:gd name="connsiteX1" fmla="*/ 665205 w 10643280"/>
              <a:gd name="connsiteY1" fmla="*/ 0 h 5007323"/>
              <a:gd name="connsiteX2" fmla="*/ 1436843 w 10643280"/>
              <a:gd name="connsiteY2" fmla="*/ 0 h 5007323"/>
              <a:gd name="connsiteX3" fmla="*/ 2208481 w 10643280"/>
              <a:gd name="connsiteY3" fmla="*/ 0 h 5007323"/>
              <a:gd name="connsiteX4" fmla="*/ 3086551 w 10643280"/>
              <a:gd name="connsiteY4" fmla="*/ 0 h 5007323"/>
              <a:gd name="connsiteX5" fmla="*/ 3751756 w 10643280"/>
              <a:gd name="connsiteY5" fmla="*/ 0 h 5007323"/>
              <a:gd name="connsiteX6" fmla="*/ 4523394 w 10643280"/>
              <a:gd name="connsiteY6" fmla="*/ 0 h 5007323"/>
              <a:gd name="connsiteX7" fmla="*/ 5188599 w 10643280"/>
              <a:gd name="connsiteY7" fmla="*/ 0 h 5007323"/>
              <a:gd name="connsiteX8" fmla="*/ 5853804 w 10643280"/>
              <a:gd name="connsiteY8" fmla="*/ 0 h 5007323"/>
              <a:gd name="connsiteX9" fmla="*/ 6519009 w 10643280"/>
              <a:gd name="connsiteY9" fmla="*/ 0 h 5007323"/>
              <a:gd name="connsiteX10" fmla="*/ 6864916 w 10643280"/>
              <a:gd name="connsiteY10" fmla="*/ 0 h 5007323"/>
              <a:gd name="connsiteX11" fmla="*/ 7636553 w 10643280"/>
              <a:gd name="connsiteY11" fmla="*/ 0 h 5007323"/>
              <a:gd name="connsiteX12" fmla="*/ 7982460 w 10643280"/>
              <a:gd name="connsiteY12" fmla="*/ 0 h 5007323"/>
              <a:gd name="connsiteX13" fmla="*/ 8647665 w 10643280"/>
              <a:gd name="connsiteY13" fmla="*/ 0 h 5007323"/>
              <a:gd name="connsiteX14" fmla="*/ 9525736 w 10643280"/>
              <a:gd name="connsiteY14" fmla="*/ 0 h 5007323"/>
              <a:gd name="connsiteX15" fmla="*/ 10643280 w 10643280"/>
              <a:gd name="connsiteY15" fmla="*/ 0 h 5007323"/>
              <a:gd name="connsiteX16" fmla="*/ 10643280 w 10643280"/>
              <a:gd name="connsiteY16" fmla="*/ 675989 h 5007323"/>
              <a:gd name="connsiteX17" fmla="*/ 10643280 w 10643280"/>
              <a:gd name="connsiteY17" fmla="*/ 1201758 h 5007323"/>
              <a:gd name="connsiteX18" fmla="*/ 10643280 w 10643280"/>
              <a:gd name="connsiteY18" fmla="*/ 1727526 h 5007323"/>
              <a:gd name="connsiteX19" fmla="*/ 10643280 w 10643280"/>
              <a:gd name="connsiteY19" fmla="*/ 2353442 h 5007323"/>
              <a:gd name="connsiteX20" fmla="*/ 10643280 w 10643280"/>
              <a:gd name="connsiteY20" fmla="*/ 2979357 h 5007323"/>
              <a:gd name="connsiteX21" fmla="*/ 10643280 w 10643280"/>
              <a:gd name="connsiteY21" fmla="*/ 3555199 h 5007323"/>
              <a:gd name="connsiteX22" fmla="*/ 10643280 w 10643280"/>
              <a:gd name="connsiteY22" fmla="*/ 4281261 h 5007323"/>
              <a:gd name="connsiteX23" fmla="*/ 10643280 w 10643280"/>
              <a:gd name="connsiteY23" fmla="*/ 5007323 h 5007323"/>
              <a:gd name="connsiteX24" fmla="*/ 9765209 w 10643280"/>
              <a:gd name="connsiteY24" fmla="*/ 5007323 h 5007323"/>
              <a:gd name="connsiteX25" fmla="*/ 8993572 w 10643280"/>
              <a:gd name="connsiteY25" fmla="*/ 5007323 h 5007323"/>
              <a:gd name="connsiteX26" fmla="*/ 8647665 w 10643280"/>
              <a:gd name="connsiteY26" fmla="*/ 5007323 h 5007323"/>
              <a:gd name="connsiteX27" fmla="*/ 7769594 w 10643280"/>
              <a:gd name="connsiteY27" fmla="*/ 5007323 h 5007323"/>
              <a:gd name="connsiteX28" fmla="*/ 7210822 w 10643280"/>
              <a:gd name="connsiteY28" fmla="*/ 5007323 h 5007323"/>
              <a:gd name="connsiteX29" fmla="*/ 6439184 w 10643280"/>
              <a:gd name="connsiteY29" fmla="*/ 5007323 h 5007323"/>
              <a:gd name="connsiteX30" fmla="*/ 6093278 w 10643280"/>
              <a:gd name="connsiteY30" fmla="*/ 5007323 h 5007323"/>
              <a:gd name="connsiteX31" fmla="*/ 5215207 w 10643280"/>
              <a:gd name="connsiteY31" fmla="*/ 5007323 h 5007323"/>
              <a:gd name="connsiteX32" fmla="*/ 4656435 w 10643280"/>
              <a:gd name="connsiteY32" fmla="*/ 5007323 h 5007323"/>
              <a:gd name="connsiteX33" fmla="*/ 3991230 w 10643280"/>
              <a:gd name="connsiteY33" fmla="*/ 5007323 h 5007323"/>
              <a:gd name="connsiteX34" fmla="*/ 3538891 w 10643280"/>
              <a:gd name="connsiteY34" fmla="*/ 5007323 h 5007323"/>
              <a:gd name="connsiteX35" fmla="*/ 2767253 w 10643280"/>
              <a:gd name="connsiteY35" fmla="*/ 5007323 h 5007323"/>
              <a:gd name="connsiteX36" fmla="*/ 1889182 w 10643280"/>
              <a:gd name="connsiteY36" fmla="*/ 5007323 h 5007323"/>
              <a:gd name="connsiteX37" fmla="*/ 1330410 w 10643280"/>
              <a:gd name="connsiteY37" fmla="*/ 5007323 h 5007323"/>
              <a:gd name="connsiteX38" fmla="*/ 0 w 10643280"/>
              <a:gd name="connsiteY38" fmla="*/ 5007323 h 5007323"/>
              <a:gd name="connsiteX39" fmla="*/ 0 w 10643280"/>
              <a:gd name="connsiteY39" fmla="*/ 4381408 h 5007323"/>
              <a:gd name="connsiteX40" fmla="*/ 0 w 10643280"/>
              <a:gd name="connsiteY40" fmla="*/ 3755492 h 5007323"/>
              <a:gd name="connsiteX41" fmla="*/ 0 w 10643280"/>
              <a:gd name="connsiteY41" fmla="*/ 3079504 h 5007323"/>
              <a:gd name="connsiteX42" fmla="*/ 0 w 10643280"/>
              <a:gd name="connsiteY42" fmla="*/ 2453588 h 5007323"/>
              <a:gd name="connsiteX43" fmla="*/ 0 w 10643280"/>
              <a:gd name="connsiteY43" fmla="*/ 1777600 h 5007323"/>
              <a:gd name="connsiteX44" fmla="*/ 0 w 10643280"/>
              <a:gd name="connsiteY44" fmla="*/ 1101611 h 5007323"/>
              <a:gd name="connsiteX45" fmla="*/ 0 w 10643280"/>
              <a:gd name="connsiteY45" fmla="*/ 0 h 50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43280" h="5007323" fill="none" extrusionOk="0">
                <a:moveTo>
                  <a:pt x="0" y="0"/>
                </a:moveTo>
                <a:cubicBezTo>
                  <a:pt x="281136" y="-12456"/>
                  <a:pt x="448989" y="-7838"/>
                  <a:pt x="665205" y="0"/>
                </a:cubicBezTo>
                <a:cubicBezTo>
                  <a:pt x="881422" y="7838"/>
                  <a:pt x="1275123" y="7281"/>
                  <a:pt x="1436843" y="0"/>
                </a:cubicBezTo>
                <a:cubicBezTo>
                  <a:pt x="1598563" y="-7281"/>
                  <a:pt x="1847964" y="-20948"/>
                  <a:pt x="2208481" y="0"/>
                </a:cubicBezTo>
                <a:cubicBezTo>
                  <a:pt x="2568998" y="20948"/>
                  <a:pt x="2676568" y="-5970"/>
                  <a:pt x="3086551" y="0"/>
                </a:cubicBezTo>
                <a:cubicBezTo>
                  <a:pt x="3496534" y="5970"/>
                  <a:pt x="3577163" y="-23853"/>
                  <a:pt x="3751756" y="0"/>
                </a:cubicBezTo>
                <a:cubicBezTo>
                  <a:pt x="3926350" y="23853"/>
                  <a:pt x="4259211" y="35159"/>
                  <a:pt x="4523394" y="0"/>
                </a:cubicBezTo>
                <a:cubicBezTo>
                  <a:pt x="4787577" y="-35159"/>
                  <a:pt x="4963561" y="21711"/>
                  <a:pt x="5188599" y="0"/>
                </a:cubicBezTo>
                <a:cubicBezTo>
                  <a:pt x="5413637" y="-21711"/>
                  <a:pt x="5660058" y="-25668"/>
                  <a:pt x="5853804" y="0"/>
                </a:cubicBezTo>
                <a:cubicBezTo>
                  <a:pt x="6047551" y="25668"/>
                  <a:pt x="6247057" y="-5188"/>
                  <a:pt x="6519009" y="0"/>
                </a:cubicBezTo>
                <a:cubicBezTo>
                  <a:pt x="6790962" y="5188"/>
                  <a:pt x="6787297" y="11881"/>
                  <a:pt x="6864916" y="0"/>
                </a:cubicBezTo>
                <a:cubicBezTo>
                  <a:pt x="6942535" y="-11881"/>
                  <a:pt x="7378318" y="5397"/>
                  <a:pt x="7636553" y="0"/>
                </a:cubicBezTo>
                <a:cubicBezTo>
                  <a:pt x="7894788" y="-5397"/>
                  <a:pt x="7887039" y="-7703"/>
                  <a:pt x="7982460" y="0"/>
                </a:cubicBezTo>
                <a:cubicBezTo>
                  <a:pt x="8077881" y="7703"/>
                  <a:pt x="8388973" y="18455"/>
                  <a:pt x="8647665" y="0"/>
                </a:cubicBezTo>
                <a:cubicBezTo>
                  <a:pt x="8906358" y="-18455"/>
                  <a:pt x="9229704" y="-30735"/>
                  <a:pt x="9525736" y="0"/>
                </a:cubicBezTo>
                <a:cubicBezTo>
                  <a:pt x="9821768" y="30735"/>
                  <a:pt x="10149908" y="10541"/>
                  <a:pt x="10643280" y="0"/>
                </a:cubicBezTo>
                <a:cubicBezTo>
                  <a:pt x="10649419" y="305344"/>
                  <a:pt x="10667836" y="518574"/>
                  <a:pt x="10643280" y="675989"/>
                </a:cubicBezTo>
                <a:cubicBezTo>
                  <a:pt x="10618724" y="833404"/>
                  <a:pt x="10637242" y="980301"/>
                  <a:pt x="10643280" y="1201758"/>
                </a:cubicBezTo>
                <a:cubicBezTo>
                  <a:pt x="10649318" y="1423215"/>
                  <a:pt x="10643174" y="1619168"/>
                  <a:pt x="10643280" y="1727526"/>
                </a:cubicBezTo>
                <a:cubicBezTo>
                  <a:pt x="10643386" y="1835884"/>
                  <a:pt x="10647162" y="2096280"/>
                  <a:pt x="10643280" y="2353442"/>
                </a:cubicBezTo>
                <a:cubicBezTo>
                  <a:pt x="10639398" y="2610604"/>
                  <a:pt x="10644206" y="2802965"/>
                  <a:pt x="10643280" y="2979357"/>
                </a:cubicBezTo>
                <a:cubicBezTo>
                  <a:pt x="10642354" y="3155749"/>
                  <a:pt x="10635358" y="3432637"/>
                  <a:pt x="10643280" y="3555199"/>
                </a:cubicBezTo>
                <a:cubicBezTo>
                  <a:pt x="10651202" y="3677761"/>
                  <a:pt x="10674028" y="4057000"/>
                  <a:pt x="10643280" y="4281261"/>
                </a:cubicBezTo>
                <a:cubicBezTo>
                  <a:pt x="10612532" y="4505522"/>
                  <a:pt x="10629067" y="4754240"/>
                  <a:pt x="10643280" y="5007323"/>
                </a:cubicBezTo>
                <a:cubicBezTo>
                  <a:pt x="10270417" y="5008158"/>
                  <a:pt x="10055848" y="4983177"/>
                  <a:pt x="9765209" y="5007323"/>
                </a:cubicBezTo>
                <a:cubicBezTo>
                  <a:pt x="9474570" y="5031469"/>
                  <a:pt x="9347286" y="5016738"/>
                  <a:pt x="8993572" y="5007323"/>
                </a:cubicBezTo>
                <a:cubicBezTo>
                  <a:pt x="8639858" y="4997908"/>
                  <a:pt x="8817977" y="5009113"/>
                  <a:pt x="8647665" y="5007323"/>
                </a:cubicBezTo>
                <a:cubicBezTo>
                  <a:pt x="8477353" y="5005533"/>
                  <a:pt x="8074038" y="4964484"/>
                  <a:pt x="7769594" y="5007323"/>
                </a:cubicBezTo>
                <a:cubicBezTo>
                  <a:pt x="7465150" y="5050162"/>
                  <a:pt x="7461627" y="4995600"/>
                  <a:pt x="7210822" y="5007323"/>
                </a:cubicBezTo>
                <a:cubicBezTo>
                  <a:pt x="6960017" y="5019046"/>
                  <a:pt x="6595443" y="4969158"/>
                  <a:pt x="6439184" y="5007323"/>
                </a:cubicBezTo>
                <a:cubicBezTo>
                  <a:pt x="6282925" y="5045488"/>
                  <a:pt x="6193430" y="5020974"/>
                  <a:pt x="6093278" y="5007323"/>
                </a:cubicBezTo>
                <a:cubicBezTo>
                  <a:pt x="5993126" y="4993672"/>
                  <a:pt x="5439102" y="5017311"/>
                  <a:pt x="5215207" y="5007323"/>
                </a:cubicBezTo>
                <a:cubicBezTo>
                  <a:pt x="4991312" y="4997335"/>
                  <a:pt x="4877770" y="4991991"/>
                  <a:pt x="4656435" y="5007323"/>
                </a:cubicBezTo>
                <a:cubicBezTo>
                  <a:pt x="4435100" y="5022655"/>
                  <a:pt x="4291752" y="4987884"/>
                  <a:pt x="3991230" y="5007323"/>
                </a:cubicBezTo>
                <a:cubicBezTo>
                  <a:pt x="3690708" y="5026762"/>
                  <a:pt x="3739408" y="5016066"/>
                  <a:pt x="3538891" y="5007323"/>
                </a:cubicBezTo>
                <a:cubicBezTo>
                  <a:pt x="3338374" y="4998580"/>
                  <a:pt x="3051648" y="5003681"/>
                  <a:pt x="2767253" y="5007323"/>
                </a:cubicBezTo>
                <a:cubicBezTo>
                  <a:pt x="2482858" y="5010965"/>
                  <a:pt x="2321097" y="4994071"/>
                  <a:pt x="1889182" y="5007323"/>
                </a:cubicBezTo>
                <a:cubicBezTo>
                  <a:pt x="1457267" y="5020575"/>
                  <a:pt x="1558079" y="5030129"/>
                  <a:pt x="1330410" y="5007323"/>
                </a:cubicBezTo>
                <a:cubicBezTo>
                  <a:pt x="1102741" y="4984517"/>
                  <a:pt x="621683" y="5027995"/>
                  <a:pt x="0" y="5007323"/>
                </a:cubicBezTo>
                <a:cubicBezTo>
                  <a:pt x="-23606" y="4865593"/>
                  <a:pt x="21688" y="4596730"/>
                  <a:pt x="0" y="4381408"/>
                </a:cubicBezTo>
                <a:cubicBezTo>
                  <a:pt x="-21688" y="4166086"/>
                  <a:pt x="-14130" y="3967282"/>
                  <a:pt x="0" y="3755492"/>
                </a:cubicBezTo>
                <a:cubicBezTo>
                  <a:pt x="14130" y="3543702"/>
                  <a:pt x="-13502" y="3359591"/>
                  <a:pt x="0" y="3079504"/>
                </a:cubicBezTo>
                <a:cubicBezTo>
                  <a:pt x="13502" y="2799417"/>
                  <a:pt x="13138" y="2665957"/>
                  <a:pt x="0" y="2453588"/>
                </a:cubicBezTo>
                <a:cubicBezTo>
                  <a:pt x="-13138" y="2241219"/>
                  <a:pt x="28824" y="1969404"/>
                  <a:pt x="0" y="1777600"/>
                </a:cubicBezTo>
                <a:cubicBezTo>
                  <a:pt x="-28824" y="1585796"/>
                  <a:pt x="32787" y="1313278"/>
                  <a:pt x="0" y="1101611"/>
                </a:cubicBezTo>
                <a:cubicBezTo>
                  <a:pt x="-32787" y="889944"/>
                  <a:pt x="41764" y="341192"/>
                  <a:pt x="0" y="0"/>
                </a:cubicBezTo>
                <a:close/>
              </a:path>
              <a:path w="10643280" h="5007323" stroke="0" extrusionOk="0">
                <a:moveTo>
                  <a:pt x="0" y="0"/>
                </a:moveTo>
                <a:cubicBezTo>
                  <a:pt x="170958" y="-4727"/>
                  <a:pt x="300278" y="-5556"/>
                  <a:pt x="558772" y="0"/>
                </a:cubicBezTo>
                <a:cubicBezTo>
                  <a:pt x="817266" y="5556"/>
                  <a:pt x="817772" y="13865"/>
                  <a:pt x="904679" y="0"/>
                </a:cubicBezTo>
                <a:cubicBezTo>
                  <a:pt x="991586" y="-13865"/>
                  <a:pt x="1577294" y="34477"/>
                  <a:pt x="1782749" y="0"/>
                </a:cubicBezTo>
                <a:cubicBezTo>
                  <a:pt x="1988204" y="-34477"/>
                  <a:pt x="2136981" y="-10690"/>
                  <a:pt x="2341522" y="0"/>
                </a:cubicBezTo>
                <a:cubicBezTo>
                  <a:pt x="2546063" y="10690"/>
                  <a:pt x="2780629" y="-10664"/>
                  <a:pt x="2900294" y="0"/>
                </a:cubicBezTo>
                <a:cubicBezTo>
                  <a:pt x="3019959" y="10664"/>
                  <a:pt x="3491721" y="25908"/>
                  <a:pt x="3778364" y="0"/>
                </a:cubicBezTo>
                <a:cubicBezTo>
                  <a:pt x="4065007" y="-25908"/>
                  <a:pt x="4029062" y="-18288"/>
                  <a:pt x="4230704" y="0"/>
                </a:cubicBezTo>
                <a:cubicBezTo>
                  <a:pt x="4432346" y="18288"/>
                  <a:pt x="4888010" y="4160"/>
                  <a:pt x="5108774" y="0"/>
                </a:cubicBezTo>
                <a:cubicBezTo>
                  <a:pt x="5329538" y="-4160"/>
                  <a:pt x="5562388" y="-5060"/>
                  <a:pt x="5986845" y="0"/>
                </a:cubicBezTo>
                <a:cubicBezTo>
                  <a:pt x="6411302" y="5060"/>
                  <a:pt x="6482748" y="-24924"/>
                  <a:pt x="6652050" y="0"/>
                </a:cubicBezTo>
                <a:cubicBezTo>
                  <a:pt x="6821353" y="24924"/>
                  <a:pt x="7091464" y="-33262"/>
                  <a:pt x="7530121" y="0"/>
                </a:cubicBezTo>
                <a:cubicBezTo>
                  <a:pt x="7968778" y="33262"/>
                  <a:pt x="7893532" y="19699"/>
                  <a:pt x="8088893" y="0"/>
                </a:cubicBezTo>
                <a:cubicBezTo>
                  <a:pt x="8284254" y="-19699"/>
                  <a:pt x="8419115" y="-18417"/>
                  <a:pt x="8647665" y="0"/>
                </a:cubicBezTo>
                <a:cubicBezTo>
                  <a:pt x="8876215" y="18417"/>
                  <a:pt x="9066774" y="13927"/>
                  <a:pt x="9419303" y="0"/>
                </a:cubicBezTo>
                <a:cubicBezTo>
                  <a:pt x="9771832" y="-13927"/>
                  <a:pt x="9720322" y="4164"/>
                  <a:pt x="9978075" y="0"/>
                </a:cubicBezTo>
                <a:cubicBezTo>
                  <a:pt x="10235828" y="-4164"/>
                  <a:pt x="10353327" y="29327"/>
                  <a:pt x="10643280" y="0"/>
                </a:cubicBezTo>
                <a:cubicBezTo>
                  <a:pt x="10628597" y="175934"/>
                  <a:pt x="10616122" y="367747"/>
                  <a:pt x="10643280" y="726062"/>
                </a:cubicBezTo>
                <a:cubicBezTo>
                  <a:pt x="10670438" y="1084377"/>
                  <a:pt x="10620944" y="1139461"/>
                  <a:pt x="10643280" y="1402050"/>
                </a:cubicBezTo>
                <a:cubicBezTo>
                  <a:pt x="10665616" y="1664639"/>
                  <a:pt x="10620984" y="1795595"/>
                  <a:pt x="10643280" y="2078039"/>
                </a:cubicBezTo>
                <a:cubicBezTo>
                  <a:pt x="10665576" y="2360483"/>
                  <a:pt x="10649222" y="2343365"/>
                  <a:pt x="10643280" y="2553735"/>
                </a:cubicBezTo>
                <a:cubicBezTo>
                  <a:pt x="10637338" y="2764105"/>
                  <a:pt x="10649831" y="2920417"/>
                  <a:pt x="10643280" y="3079504"/>
                </a:cubicBezTo>
                <a:cubicBezTo>
                  <a:pt x="10636729" y="3238591"/>
                  <a:pt x="10609691" y="3525277"/>
                  <a:pt x="10643280" y="3755492"/>
                </a:cubicBezTo>
                <a:cubicBezTo>
                  <a:pt x="10676869" y="3985707"/>
                  <a:pt x="10659345" y="4185794"/>
                  <a:pt x="10643280" y="4331334"/>
                </a:cubicBezTo>
                <a:cubicBezTo>
                  <a:pt x="10627215" y="4476874"/>
                  <a:pt x="10660993" y="4762730"/>
                  <a:pt x="10643280" y="5007323"/>
                </a:cubicBezTo>
                <a:cubicBezTo>
                  <a:pt x="10351940" y="5007854"/>
                  <a:pt x="10082330" y="4996831"/>
                  <a:pt x="9871642" y="5007323"/>
                </a:cubicBezTo>
                <a:cubicBezTo>
                  <a:pt x="9660954" y="5017815"/>
                  <a:pt x="9698187" y="5020368"/>
                  <a:pt x="9525736" y="5007323"/>
                </a:cubicBezTo>
                <a:cubicBezTo>
                  <a:pt x="9353285" y="4994278"/>
                  <a:pt x="9192059" y="4976813"/>
                  <a:pt x="8860531" y="5007323"/>
                </a:cubicBezTo>
                <a:cubicBezTo>
                  <a:pt x="8529003" y="5037833"/>
                  <a:pt x="8548831" y="5008069"/>
                  <a:pt x="8408191" y="5007323"/>
                </a:cubicBezTo>
                <a:cubicBezTo>
                  <a:pt x="8267551" y="5006577"/>
                  <a:pt x="7969223" y="4976966"/>
                  <a:pt x="7636553" y="5007323"/>
                </a:cubicBezTo>
                <a:cubicBezTo>
                  <a:pt x="7303883" y="5037680"/>
                  <a:pt x="7309605" y="5002556"/>
                  <a:pt x="7184214" y="5007323"/>
                </a:cubicBezTo>
                <a:cubicBezTo>
                  <a:pt x="7058823" y="5012090"/>
                  <a:pt x="6739453" y="4998032"/>
                  <a:pt x="6412576" y="5007323"/>
                </a:cubicBezTo>
                <a:cubicBezTo>
                  <a:pt x="6085699" y="5016614"/>
                  <a:pt x="6221669" y="5007347"/>
                  <a:pt x="6066670" y="5007323"/>
                </a:cubicBezTo>
                <a:cubicBezTo>
                  <a:pt x="5911671" y="5007299"/>
                  <a:pt x="5678412" y="4988137"/>
                  <a:pt x="5295032" y="5007323"/>
                </a:cubicBezTo>
                <a:cubicBezTo>
                  <a:pt x="4911652" y="5026509"/>
                  <a:pt x="5014906" y="5023492"/>
                  <a:pt x="4842692" y="5007323"/>
                </a:cubicBezTo>
                <a:cubicBezTo>
                  <a:pt x="4670478" y="4991154"/>
                  <a:pt x="4629336" y="5003903"/>
                  <a:pt x="4496786" y="5007323"/>
                </a:cubicBezTo>
                <a:cubicBezTo>
                  <a:pt x="4364236" y="5010743"/>
                  <a:pt x="4228184" y="5017182"/>
                  <a:pt x="4044446" y="5007323"/>
                </a:cubicBezTo>
                <a:cubicBezTo>
                  <a:pt x="3860708" y="4997464"/>
                  <a:pt x="3591529" y="5040590"/>
                  <a:pt x="3272809" y="5007323"/>
                </a:cubicBezTo>
                <a:cubicBezTo>
                  <a:pt x="2954089" y="4974056"/>
                  <a:pt x="3003528" y="5028727"/>
                  <a:pt x="2820469" y="5007323"/>
                </a:cubicBezTo>
                <a:cubicBezTo>
                  <a:pt x="2637410" y="4985919"/>
                  <a:pt x="2618959" y="5019455"/>
                  <a:pt x="2474563" y="5007323"/>
                </a:cubicBezTo>
                <a:cubicBezTo>
                  <a:pt x="2330167" y="4995191"/>
                  <a:pt x="2130792" y="5012966"/>
                  <a:pt x="2022223" y="5007323"/>
                </a:cubicBezTo>
                <a:cubicBezTo>
                  <a:pt x="1913654" y="5001680"/>
                  <a:pt x="1686248" y="4998006"/>
                  <a:pt x="1463451" y="5007323"/>
                </a:cubicBezTo>
                <a:cubicBezTo>
                  <a:pt x="1240654" y="5016640"/>
                  <a:pt x="1102389" y="5023489"/>
                  <a:pt x="798246" y="5007323"/>
                </a:cubicBezTo>
                <a:cubicBezTo>
                  <a:pt x="494104" y="4991157"/>
                  <a:pt x="227731" y="5029200"/>
                  <a:pt x="0" y="5007323"/>
                </a:cubicBezTo>
                <a:cubicBezTo>
                  <a:pt x="3540" y="4703296"/>
                  <a:pt x="22436" y="4639765"/>
                  <a:pt x="0" y="4281261"/>
                </a:cubicBezTo>
                <a:cubicBezTo>
                  <a:pt x="-22436" y="3922757"/>
                  <a:pt x="-23692" y="3933007"/>
                  <a:pt x="0" y="3655346"/>
                </a:cubicBezTo>
                <a:cubicBezTo>
                  <a:pt x="23692" y="3377685"/>
                  <a:pt x="19344" y="3263746"/>
                  <a:pt x="0" y="3029430"/>
                </a:cubicBezTo>
                <a:cubicBezTo>
                  <a:pt x="-19344" y="2795114"/>
                  <a:pt x="2374" y="2544198"/>
                  <a:pt x="0" y="2403515"/>
                </a:cubicBezTo>
                <a:cubicBezTo>
                  <a:pt x="-2374" y="2262832"/>
                  <a:pt x="19215" y="2080907"/>
                  <a:pt x="0" y="1777600"/>
                </a:cubicBezTo>
                <a:cubicBezTo>
                  <a:pt x="-19215" y="1474294"/>
                  <a:pt x="-25317" y="1467636"/>
                  <a:pt x="0" y="1201758"/>
                </a:cubicBezTo>
                <a:cubicBezTo>
                  <a:pt x="25317" y="935880"/>
                  <a:pt x="45554" y="518120"/>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xmlns="" sd="1219033472">
                  <ask:type>
                    <ask:lineSketchFreehand/>
                  </ask:type>
                </ask:lineSketchStyleProps>
              </a:ext>
            </a:extLst>
          </a:ln>
          <a:effectLst>
            <a:outerShdw blurRad="50800" dist="63500" dir="10800000" algn="r" rotWithShape="0">
              <a:prstClr val="black">
                <a:alpha val="40000"/>
              </a:prstClr>
            </a:outerShdw>
          </a:effectLst>
        </p:spPr>
        <p:txBody>
          <a:bodyPr>
            <a:normAutofit/>
          </a:bodyPr>
          <a:lstStyle/>
          <a:p>
            <a:pPr marL="0" indent="0">
              <a:buNone/>
            </a:pPr>
            <a:r>
              <a:rPr lang="en-US" b="1" u="sng" dirty="0">
                <a:solidFill>
                  <a:schemeClr val="accent1">
                    <a:lumMod val="50000"/>
                  </a:schemeClr>
                </a:solidFill>
              </a:rPr>
              <a:t>Active Learning</a:t>
            </a:r>
          </a:p>
          <a:p>
            <a:pPr>
              <a:spcBef>
                <a:spcPts val="1968"/>
              </a:spcBef>
              <a:buFont typeface="Wingdings" charset="2"/>
              <a:buChar char="q"/>
            </a:pPr>
            <a:r>
              <a:rPr lang="en-US" sz="2800" b="1" dirty="0"/>
              <a:t>Information and Ideas</a:t>
            </a:r>
            <a:r>
              <a:rPr lang="en-US" sz="2800" dirty="0"/>
              <a:t>: How are students engaging content? </a:t>
            </a:r>
            <a:r>
              <a:rPr lang="en-US" sz="2400" dirty="0">
                <a:solidFill>
                  <a:srgbClr val="7F7F7F"/>
                </a:solidFill>
              </a:rPr>
              <a:t>[lecture, reading, research, discussion, etc.]</a:t>
            </a:r>
            <a:endParaRPr lang="en-US" sz="2800" dirty="0">
              <a:solidFill>
                <a:srgbClr val="7F7F7F"/>
              </a:solidFill>
            </a:endParaRPr>
          </a:p>
          <a:p>
            <a:pPr>
              <a:spcBef>
                <a:spcPts val="1968"/>
              </a:spcBef>
              <a:buFont typeface="Wingdings" charset="2"/>
              <a:buChar char="q"/>
            </a:pPr>
            <a:r>
              <a:rPr lang="en-US" sz="2800" b="1" dirty="0"/>
              <a:t>Experiences</a:t>
            </a:r>
            <a:r>
              <a:rPr lang="en-US" sz="2800" dirty="0"/>
              <a:t>: What are students “doing” or “observing” to bring content to life and make it “theirs”? </a:t>
            </a:r>
            <a:r>
              <a:rPr lang="en-US" sz="2400" dirty="0">
                <a:solidFill>
                  <a:srgbClr val="7F7F7F"/>
                </a:solidFill>
              </a:rPr>
              <a:t>[activities, exercises, assignments, etc.]</a:t>
            </a:r>
            <a:endParaRPr lang="en-US" dirty="0">
              <a:solidFill>
                <a:srgbClr val="7F7F7F"/>
              </a:solidFill>
            </a:endParaRPr>
          </a:p>
          <a:p>
            <a:pPr>
              <a:spcBef>
                <a:spcPts val="1968"/>
              </a:spcBef>
              <a:buFont typeface="Wingdings" charset="2"/>
              <a:buChar char="q"/>
            </a:pPr>
            <a:r>
              <a:rPr lang="en-US" sz="2800" b="1" dirty="0"/>
              <a:t>Reflection</a:t>
            </a:r>
            <a:r>
              <a:rPr lang="en-US" sz="2800" dirty="0"/>
              <a:t>: How are students being asked to determine, for themselves, the meaning and significance of their learning experiences? </a:t>
            </a:r>
            <a:r>
              <a:rPr lang="en-US" sz="2400" dirty="0">
                <a:solidFill>
                  <a:srgbClr val="7F7F7F"/>
                </a:solidFill>
              </a:rPr>
              <a:t>[debriefs, journals, portfolios, metacognitive exercises, etc.] </a:t>
            </a:r>
            <a:endParaRPr lang="en-US" sz="2400" dirty="0"/>
          </a:p>
          <a:p>
            <a:endParaRPr lang="en-US" dirty="0"/>
          </a:p>
        </p:txBody>
      </p:sp>
    </p:spTree>
    <p:extLst>
      <p:ext uri="{BB962C8B-B14F-4D97-AF65-F5344CB8AC3E}">
        <p14:creationId xmlns:p14="http://schemas.microsoft.com/office/powerpoint/2010/main" val="97452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7617" y="-125251"/>
            <a:ext cx="8229600" cy="1143000"/>
          </a:xfrm>
        </p:spPr>
        <p:txBody>
          <a:bodyPr/>
          <a:lstStyle/>
          <a:p>
            <a:r>
              <a:rPr lang="en-US" b="1" dirty="0">
                <a:solidFill>
                  <a:srgbClr val="800000"/>
                </a:solidFill>
              </a:rPr>
              <a:t>Checklist for Planning </a:t>
            </a:r>
          </a:p>
        </p:txBody>
      </p:sp>
      <p:sp>
        <p:nvSpPr>
          <p:cNvPr id="4" name="Content Placeholder 2">
            <a:extLst>
              <a:ext uri="{FF2B5EF4-FFF2-40B4-BE49-F238E27FC236}">
                <a16:creationId xmlns:a16="http://schemas.microsoft.com/office/drawing/2014/main" id="{7A266BC2-54B2-4CBA-A90E-A8AB1EF627E4}"/>
              </a:ext>
            </a:extLst>
          </p:cNvPr>
          <p:cNvSpPr txBox="1">
            <a:spLocks/>
          </p:cNvSpPr>
          <p:nvPr/>
        </p:nvSpPr>
        <p:spPr>
          <a:xfrm rot="21480000">
            <a:off x="791136" y="1090395"/>
            <a:ext cx="10643616" cy="4814084"/>
          </a:xfrm>
          <a:custGeom>
            <a:avLst/>
            <a:gdLst>
              <a:gd name="connsiteX0" fmla="*/ 0 w 10643616"/>
              <a:gd name="connsiteY0" fmla="*/ 0 h 4814084"/>
              <a:gd name="connsiteX1" fmla="*/ 665226 w 10643616"/>
              <a:gd name="connsiteY1" fmla="*/ 0 h 4814084"/>
              <a:gd name="connsiteX2" fmla="*/ 1436888 w 10643616"/>
              <a:gd name="connsiteY2" fmla="*/ 0 h 4814084"/>
              <a:gd name="connsiteX3" fmla="*/ 2208550 w 10643616"/>
              <a:gd name="connsiteY3" fmla="*/ 0 h 4814084"/>
              <a:gd name="connsiteX4" fmla="*/ 3086649 w 10643616"/>
              <a:gd name="connsiteY4" fmla="*/ 0 h 4814084"/>
              <a:gd name="connsiteX5" fmla="*/ 3751875 w 10643616"/>
              <a:gd name="connsiteY5" fmla="*/ 0 h 4814084"/>
              <a:gd name="connsiteX6" fmla="*/ 4523537 w 10643616"/>
              <a:gd name="connsiteY6" fmla="*/ 0 h 4814084"/>
              <a:gd name="connsiteX7" fmla="*/ 5188763 w 10643616"/>
              <a:gd name="connsiteY7" fmla="*/ 0 h 4814084"/>
              <a:gd name="connsiteX8" fmla="*/ 5853989 w 10643616"/>
              <a:gd name="connsiteY8" fmla="*/ 0 h 4814084"/>
              <a:gd name="connsiteX9" fmla="*/ 6519215 w 10643616"/>
              <a:gd name="connsiteY9" fmla="*/ 0 h 4814084"/>
              <a:gd name="connsiteX10" fmla="*/ 6865132 w 10643616"/>
              <a:gd name="connsiteY10" fmla="*/ 0 h 4814084"/>
              <a:gd name="connsiteX11" fmla="*/ 7636794 w 10643616"/>
              <a:gd name="connsiteY11" fmla="*/ 0 h 4814084"/>
              <a:gd name="connsiteX12" fmla="*/ 7982712 w 10643616"/>
              <a:gd name="connsiteY12" fmla="*/ 0 h 4814084"/>
              <a:gd name="connsiteX13" fmla="*/ 8647938 w 10643616"/>
              <a:gd name="connsiteY13" fmla="*/ 0 h 4814084"/>
              <a:gd name="connsiteX14" fmla="*/ 9526036 w 10643616"/>
              <a:gd name="connsiteY14" fmla="*/ 0 h 4814084"/>
              <a:gd name="connsiteX15" fmla="*/ 10643616 w 10643616"/>
              <a:gd name="connsiteY15" fmla="*/ 0 h 4814084"/>
              <a:gd name="connsiteX16" fmla="*/ 10643616 w 10643616"/>
              <a:gd name="connsiteY16" fmla="*/ 735867 h 4814084"/>
              <a:gd name="connsiteX17" fmla="*/ 10643616 w 10643616"/>
              <a:gd name="connsiteY17" fmla="*/ 1327312 h 4814084"/>
              <a:gd name="connsiteX18" fmla="*/ 10643616 w 10643616"/>
              <a:gd name="connsiteY18" fmla="*/ 1918756 h 4814084"/>
              <a:gd name="connsiteX19" fmla="*/ 10643616 w 10643616"/>
              <a:gd name="connsiteY19" fmla="*/ 2606483 h 4814084"/>
              <a:gd name="connsiteX20" fmla="*/ 10643616 w 10643616"/>
              <a:gd name="connsiteY20" fmla="*/ 3294209 h 4814084"/>
              <a:gd name="connsiteX21" fmla="*/ 10643616 w 10643616"/>
              <a:gd name="connsiteY21" fmla="*/ 3933794 h 4814084"/>
              <a:gd name="connsiteX22" fmla="*/ 10643616 w 10643616"/>
              <a:gd name="connsiteY22" fmla="*/ 4814084 h 4814084"/>
              <a:gd name="connsiteX23" fmla="*/ 10191262 w 10643616"/>
              <a:gd name="connsiteY23" fmla="*/ 4814084 h 4814084"/>
              <a:gd name="connsiteX24" fmla="*/ 9526036 w 10643616"/>
              <a:gd name="connsiteY24" fmla="*/ 4814084 h 4814084"/>
              <a:gd name="connsiteX25" fmla="*/ 8754374 w 10643616"/>
              <a:gd name="connsiteY25" fmla="*/ 4814084 h 4814084"/>
              <a:gd name="connsiteX26" fmla="*/ 8408457 w 10643616"/>
              <a:gd name="connsiteY26" fmla="*/ 4814084 h 4814084"/>
              <a:gd name="connsiteX27" fmla="*/ 7530358 w 10643616"/>
              <a:gd name="connsiteY27" fmla="*/ 4814084 h 4814084"/>
              <a:gd name="connsiteX28" fmla="*/ 6971568 w 10643616"/>
              <a:gd name="connsiteY28" fmla="*/ 4814084 h 4814084"/>
              <a:gd name="connsiteX29" fmla="*/ 6199906 w 10643616"/>
              <a:gd name="connsiteY29" fmla="*/ 4814084 h 4814084"/>
              <a:gd name="connsiteX30" fmla="*/ 5853989 w 10643616"/>
              <a:gd name="connsiteY30" fmla="*/ 4814084 h 4814084"/>
              <a:gd name="connsiteX31" fmla="*/ 4975890 w 10643616"/>
              <a:gd name="connsiteY31" fmla="*/ 4814084 h 4814084"/>
              <a:gd name="connsiteX32" fmla="*/ 4417101 w 10643616"/>
              <a:gd name="connsiteY32" fmla="*/ 4814084 h 4814084"/>
              <a:gd name="connsiteX33" fmla="*/ 3751875 w 10643616"/>
              <a:gd name="connsiteY33" fmla="*/ 4814084 h 4814084"/>
              <a:gd name="connsiteX34" fmla="*/ 3299521 w 10643616"/>
              <a:gd name="connsiteY34" fmla="*/ 4814084 h 4814084"/>
              <a:gd name="connsiteX35" fmla="*/ 2527859 w 10643616"/>
              <a:gd name="connsiteY35" fmla="*/ 4814084 h 4814084"/>
              <a:gd name="connsiteX36" fmla="*/ 1649760 w 10643616"/>
              <a:gd name="connsiteY36" fmla="*/ 4814084 h 4814084"/>
              <a:gd name="connsiteX37" fmla="*/ 1090971 w 10643616"/>
              <a:gd name="connsiteY37" fmla="*/ 4814084 h 4814084"/>
              <a:gd name="connsiteX38" fmla="*/ 0 w 10643616"/>
              <a:gd name="connsiteY38" fmla="*/ 4814084 h 4814084"/>
              <a:gd name="connsiteX39" fmla="*/ 0 w 10643616"/>
              <a:gd name="connsiteY39" fmla="*/ 4126358 h 4814084"/>
              <a:gd name="connsiteX40" fmla="*/ 0 w 10643616"/>
              <a:gd name="connsiteY40" fmla="*/ 3438631 h 4814084"/>
              <a:gd name="connsiteX41" fmla="*/ 0 w 10643616"/>
              <a:gd name="connsiteY41" fmla="*/ 2702764 h 4814084"/>
              <a:gd name="connsiteX42" fmla="*/ 0 w 10643616"/>
              <a:gd name="connsiteY42" fmla="*/ 2015038 h 4814084"/>
              <a:gd name="connsiteX43" fmla="*/ 0 w 10643616"/>
              <a:gd name="connsiteY43" fmla="*/ 1279171 h 4814084"/>
              <a:gd name="connsiteX44" fmla="*/ 0 w 10643616"/>
              <a:gd name="connsiteY44" fmla="*/ 0 h 481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3616" h="4814084" fill="none" extrusionOk="0">
                <a:moveTo>
                  <a:pt x="0" y="0"/>
                </a:moveTo>
                <a:cubicBezTo>
                  <a:pt x="252872" y="-29151"/>
                  <a:pt x="441754" y="-13483"/>
                  <a:pt x="665226" y="0"/>
                </a:cubicBezTo>
                <a:cubicBezTo>
                  <a:pt x="888698" y="13483"/>
                  <a:pt x="1235204" y="-420"/>
                  <a:pt x="1436888" y="0"/>
                </a:cubicBezTo>
                <a:cubicBezTo>
                  <a:pt x="1638572" y="420"/>
                  <a:pt x="2046617" y="-17407"/>
                  <a:pt x="2208550" y="0"/>
                </a:cubicBezTo>
                <a:cubicBezTo>
                  <a:pt x="2370483" y="17407"/>
                  <a:pt x="2872657" y="-13604"/>
                  <a:pt x="3086649" y="0"/>
                </a:cubicBezTo>
                <a:cubicBezTo>
                  <a:pt x="3300641" y="13604"/>
                  <a:pt x="3457886" y="19008"/>
                  <a:pt x="3751875" y="0"/>
                </a:cubicBezTo>
                <a:cubicBezTo>
                  <a:pt x="4045864" y="-19008"/>
                  <a:pt x="4217496" y="12932"/>
                  <a:pt x="4523537" y="0"/>
                </a:cubicBezTo>
                <a:cubicBezTo>
                  <a:pt x="4829578" y="-12932"/>
                  <a:pt x="4905572" y="15730"/>
                  <a:pt x="5188763" y="0"/>
                </a:cubicBezTo>
                <a:cubicBezTo>
                  <a:pt x="5471954" y="-15730"/>
                  <a:pt x="5624990" y="-14605"/>
                  <a:pt x="5853989" y="0"/>
                </a:cubicBezTo>
                <a:cubicBezTo>
                  <a:pt x="6082988" y="14605"/>
                  <a:pt x="6355244" y="-18251"/>
                  <a:pt x="6519215" y="0"/>
                </a:cubicBezTo>
                <a:cubicBezTo>
                  <a:pt x="6683186" y="18251"/>
                  <a:pt x="6753509" y="-1360"/>
                  <a:pt x="6865132" y="0"/>
                </a:cubicBezTo>
                <a:cubicBezTo>
                  <a:pt x="6976755" y="1360"/>
                  <a:pt x="7480709" y="23957"/>
                  <a:pt x="7636794" y="0"/>
                </a:cubicBezTo>
                <a:cubicBezTo>
                  <a:pt x="7792879" y="-23957"/>
                  <a:pt x="7902203" y="-6507"/>
                  <a:pt x="7982712" y="0"/>
                </a:cubicBezTo>
                <a:cubicBezTo>
                  <a:pt x="8063221" y="6507"/>
                  <a:pt x="8377517" y="-9590"/>
                  <a:pt x="8647938" y="0"/>
                </a:cubicBezTo>
                <a:cubicBezTo>
                  <a:pt x="8918359" y="9590"/>
                  <a:pt x="9145353" y="20766"/>
                  <a:pt x="9526036" y="0"/>
                </a:cubicBezTo>
                <a:cubicBezTo>
                  <a:pt x="9906719" y="-20766"/>
                  <a:pt x="10129620" y="-43158"/>
                  <a:pt x="10643616" y="0"/>
                </a:cubicBezTo>
                <a:cubicBezTo>
                  <a:pt x="10623958" y="238434"/>
                  <a:pt x="10640391" y="380496"/>
                  <a:pt x="10643616" y="735867"/>
                </a:cubicBezTo>
                <a:cubicBezTo>
                  <a:pt x="10646841" y="1091238"/>
                  <a:pt x="10652449" y="1120902"/>
                  <a:pt x="10643616" y="1327312"/>
                </a:cubicBezTo>
                <a:cubicBezTo>
                  <a:pt x="10634783" y="1533722"/>
                  <a:pt x="10671532" y="1703754"/>
                  <a:pt x="10643616" y="1918756"/>
                </a:cubicBezTo>
                <a:cubicBezTo>
                  <a:pt x="10615700" y="2133758"/>
                  <a:pt x="10652100" y="2445524"/>
                  <a:pt x="10643616" y="2606483"/>
                </a:cubicBezTo>
                <a:cubicBezTo>
                  <a:pt x="10635132" y="2767442"/>
                  <a:pt x="10639491" y="3082423"/>
                  <a:pt x="10643616" y="3294209"/>
                </a:cubicBezTo>
                <a:cubicBezTo>
                  <a:pt x="10647741" y="3505995"/>
                  <a:pt x="10667276" y="3755657"/>
                  <a:pt x="10643616" y="3933794"/>
                </a:cubicBezTo>
                <a:cubicBezTo>
                  <a:pt x="10619956" y="4111931"/>
                  <a:pt x="10621919" y="4623161"/>
                  <a:pt x="10643616" y="4814084"/>
                </a:cubicBezTo>
                <a:cubicBezTo>
                  <a:pt x="10455118" y="4818118"/>
                  <a:pt x="10287240" y="4806940"/>
                  <a:pt x="10191262" y="4814084"/>
                </a:cubicBezTo>
                <a:cubicBezTo>
                  <a:pt x="10095284" y="4821228"/>
                  <a:pt x="9707861" y="4814462"/>
                  <a:pt x="9526036" y="4814084"/>
                </a:cubicBezTo>
                <a:cubicBezTo>
                  <a:pt x="9344211" y="4813706"/>
                  <a:pt x="9010679" y="4837698"/>
                  <a:pt x="8754374" y="4814084"/>
                </a:cubicBezTo>
                <a:cubicBezTo>
                  <a:pt x="8498069" y="4790470"/>
                  <a:pt x="8541334" y="4822081"/>
                  <a:pt x="8408457" y="4814084"/>
                </a:cubicBezTo>
                <a:cubicBezTo>
                  <a:pt x="8275580" y="4806087"/>
                  <a:pt x="7890609" y="4797688"/>
                  <a:pt x="7530358" y="4814084"/>
                </a:cubicBezTo>
                <a:cubicBezTo>
                  <a:pt x="7170107" y="4830480"/>
                  <a:pt x="7097226" y="4836260"/>
                  <a:pt x="6971568" y="4814084"/>
                </a:cubicBezTo>
                <a:cubicBezTo>
                  <a:pt x="6845910" y="4791909"/>
                  <a:pt x="6367711" y="4785886"/>
                  <a:pt x="6199906" y="4814084"/>
                </a:cubicBezTo>
                <a:cubicBezTo>
                  <a:pt x="6032101" y="4842282"/>
                  <a:pt x="6008204" y="4798158"/>
                  <a:pt x="5853989" y="4814084"/>
                </a:cubicBezTo>
                <a:cubicBezTo>
                  <a:pt x="5699774" y="4830010"/>
                  <a:pt x="5300993" y="4857559"/>
                  <a:pt x="4975890" y="4814084"/>
                </a:cubicBezTo>
                <a:cubicBezTo>
                  <a:pt x="4650787" y="4770609"/>
                  <a:pt x="4689740" y="4811602"/>
                  <a:pt x="4417101" y="4814084"/>
                </a:cubicBezTo>
                <a:cubicBezTo>
                  <a:pt x="4144462" y="4816566"/>
                  <a:pt x="3948466" y="4795559"/>
                  <a:pt x="3751875" y="4814084"/>
                </a:cubicBezTo>
                <a:cubicBezTo>
                  <a:pt x="3555284" y="4832609"/>
                  <a:pt x="3463770" y="4814284"/>
                  <a:pt x="3299521" y="4814084"/>
                </a:cubicBezTo>
                <a:cubicBezTo>
                  <a:pt x="3135272" y="4813884"/>
                  <a:pt x="2844890" y="4840835"/>
                  <a:pt x="2527859" y="4814084"/>
                </a:cubicBezTo>
                <a:cubicBezTo>
                  <a:pt x="2210828" y="4787333"/>
                  <a:pt x="1923561" y="4845088"/>
                  <a:pt x="1649760" y="4814084"/>
                </a:cubicBezTo>
                <a:cubicBezTo>
                  <a:pt x="1375959" y="4783080"/>
                  <a:pt x="1335101" y="4799146"/>
                  <a:pt x="1090971" y="4814084"/>
                </a:cubicBezTo>
                <a:cubicBezTo>
                  <a:pt x="846841" y="4829022"/>
                  <a:pt x="303717" y="4766651"/>
                  <a:pt x="0" y="4814084"/>
                </a:cubicBezTo>
                <a:cubicBezTo>
                  <a:pt x="19861" y="4624961"/>
                  <a:pt x="-1490" y="4422636"/>
                  <a:pt x="0" y="4126358"/>
                </a:cubicBezTo>
                <a:cubicBezTo>
                  <a:pt x="1490" y="3830080"/>
                  <a:pt x="-781" y="3620029"/>
                  <a:pt x="0" y="3438631"/>
                </a:cubicBezTo>
                <a:cubicBezTo>
                  <a:pt x="781" y="3257233"/>
                  <a:pt x="25527" y="2972556"/>
                  <a:pt x="0" y="2702764"/>
                </a:cubicBezTo>
                <a:cubicBezTo>
                  <a:pt x="-25527" y="2432972"/>
                  <a:pt x="-4299" y="2251835"/>
                  <a:pt x="0" y="2015038"/>
                </a:cubicBezTo>
                <a:cubicBezTo>
                  <a:pt x="4299" y="1778241"/>
                  <a:pt x="-25609" y="1575395"/>
                  <a:pt x="0" y="1279171"/>
                </a:cubicBezTo>
                <a:cubicBezTo>
                  <a:pt x="25609" y="982947"/>
                  <a:pt x="-63935" y="639095"/>
                  <a:pt x="0" y="0"/>
                </a:cubicBezTo>
                <a:close/>
              </a:path>
              <a:path w="10643616" h="4814084" stroke="0" extrusionOk="0">
                <a:moveTo>
                  <a:pt x="0" y="0"/>
                </a:moveTo>
                <a:cubicBezTo>
                  <a:pt x="130769" y="3513"/>
                  <a:pt x="415793" y="20293"/>
                  <a:pt x="558790" y="0"/>
                </a:cubicBezTo>
                <a:cubicBezTo>
                  <a:pt x="701787" y="-20293"/>
                  <a:pt x="829039" y="-964"/>
                  <a:pt x="904707" y="0"/>
                </a:cubicBezTo>
                <a:cubicBezTo>
                  <a:pt x="980375" y="964"/>
                  <a:pt x="1526790" y="10162"/>
                  <a:pt x="1782806" y="0"/>
                </a:cubicBezTo>
                <a:cubicBezTo>
                  <a:pt x="2038822" y="-10162"/>
                  <a:pt x="2093370" y="-11016"/>
                  <a:pt x="2341596" y="0"/>
                </a:cubicBezTo>
                <a:cubicBezTo>
                  <a:pt x="2589822" y="11016"/>
                  <a:pt x="2749642" y="20463"/>
                  <a:pt x="2900385" y="0"/>
                </a:cubicBezTo>
                <a:cubicBezTo>
                  <a:pt x="3051128" y="-20463"/>
                  <a:pt x="3382485" y="17030"/>
                  <a:pt x="3778484" y="0"/>
                </a:cubicBezTo>
                <a:cubicBezTo>
                  <a:pt x="4174483" y="-17030"/>
                  <a:pt x="4119223" y="-7239"/>
                  <a:pt x="4230837" y="0"/>
                </a:cubicBezTo>
                <a:cubicBezTo>
                  <a:pt x="4342451" y="7239"/>
                  <a:pt x="4794554" y="2928"/>
                  <a:pt x="5108936" y="0"/>
                </a:cubicBezTo>
                <a:cubicBezTo>
                  <a:pt x="5423318" y="-2928"/>
                  <a:pt x="5785543" y="-30377"/>
                  <a:pt x="5987034" y="0"/>
                </a:cubicBezTo>
                <a:cubicBezTo>
                  <a:pt x="6188525" y="30377"/>
                  <a:pt x="6403819" y="917"/>
                  <a:pt x="6652260" y="0"/>
                </a:cubicBezTo>
                <a:cubicBezTo>
                  <a:pt x="6900701" y="-917"/>
                  <a:pt x="7276142" y="27581"/>
                  <a:pt x="7530358" y="0"/>
                </a:cubicBezTo>
                <a:cubicBezTo>
                  <a:pt x="7784574" y="-27581"/>
                  <a:pt x="7851852" y="1542"/>
                  <a:pt x="8089148" y="0"/>
                </a:cubicBezTo>
                <a:cubicBezTo>
                  <a:pt x="8326444" y="-1542"/>
                  <a:pt x="8483467" y="-16349"/>
                  <a:pt x="8647938" y="0"/>
                </a:cubicBezTo>
                <a:cubicBezTo>
                  <a:pt x="8812409" y="16349"/>
                  <a:pt x="9246877" y="-35132"/>
                  <a:pt x="9419600" y="0"/>
                </a:cubicBezTo>
                <a:cubicBezTo>
                  <a:pt x="9592323" y="35132"/>
                  <a:pt x="9808292" y="-15353"/>
                  <a:pt x="9978390" y="0"/>
                </a:cubicBezTo>
                <a:cubicBezTo>
                  <a:pt x="10148488" y="15353"/>
                  <a:pt x="10483323" y="-29043"/>
                  <a:pt x="10643616" y="0"/>
                </a:cubicBezTo>
                <a:cubicBezTo>
                  <a:pt x="10669262" y="164953"/>
                  <a:pt x="10678551" y="478503"/>
                  <a:pt x="10643616" y="784008"/>
                </a:cubicBezTo>
                <a:cubicBezTo>
                  <a:pt x="10608681" y="1089513"/>
                  <a:pt x="10609406" y="1177786"/>
                  <a:pt x="10643616" y="1519875"/>
                </a:cubicBezTo>
                <a:cubicBezTo>
                  <a:pt x="10677826" y="1861964"/>
                  <a:pt x="10667261" y="1939739"/>
                  <a:pt x="10643616" y="2255742"/>
                </a:cubicBezTo>
                <a:cubicBezTo>
                  <a:pt x="10619971" y="2571745"/>
                  <a:pt x="10650569" y="2571542"/>
                  <a:pt x="10643616" y="2799046"/>
                </a:cubicBezTo>
                <a:cubicBezTo>
                  <a:pt x="10636663" y="3026550"/>
                  <a:pt x="10646765" y="3266067"/>
                  <a:pt x="10643616" y="3390491"/>
                </a:cubicBezTo>
                <a:cubicBezTo>
                  <a:pt x="10640467" y="3514915"/>
                  <a:pt x="10635555" y="3940755"/>
                  <a:pt x="10643616" y="4126358"/>
                </a:cubicBezTo>
                <a:cubicBezTo>
                  <a:pt x="10651677" y="4311961"/>
                  <a:pt x="10656338" y="4554019"/>
                  <a:pt x="10643616" y="4814084"/>
                </a:cubicBezTo>
                <a:cubicBezTo>
                  <a:pt x="10541693" y="4801067"/>
                  <a:pt x="10338856" y="4830330"/>
                  <a:pt x="10191262" y="4814084"/>
                </a:cubicBezTo>
                <a:cubicBezTo>
                  <a:pt x="10043668" y="4797838"/>
                  <a:pt x="9943358" y="4801692"/>
                  <a:pt x="9845345" y="4814084"/>
                </a:cubicBezTo>
                <a:cubicBezTo>
                  <a:pt x="9747332" y="4826476"/>
                  <a:pt x="9629574" y="4812625"/>
                  <a:pt x="9499427" y="4814084"/>
                </a:cubicBezTo>
                <a:cubicBezTo>
                  <a:pt x="9369280" y="4815543"/>
                  <a:pt x="8999265" y="4835980"/>
                  <a:pt x="8834201" y="4814084"/>
                </a:cubicBezTo>
                <a:cubicBezTo>
                  <a:pt x="8669137" y="4792188"/>
                  <a:pt x="8585199" y="4827372"/>
                  <a:pt x="8381848" y="4814084"/>
                </a:cubicBezTo>
                <a:cubicBezTo>
                  <a:pt x="8178497" y="4800796"/>
                  <a:pt x="7958820" y="4806939"/>
                  <a:pt x="7610185" y="4814084"/>
                </a:cubicBezTo>
                <a:cubicBezTo>
                  <a:pt x="7261550" y="4821229"/>
                  <a:pt x="7350471" y="4797700"/>
                  <a:pt x="7157832" y="4814084"/>
                </a:cubicBezTo>
                <a:cubicBezTo>
                  <a:pt x="6965193" y="4830468"/>
                  <a:pt x="6723441" y="4803652"/>
                  <a:pt x="6386170" y="4814084"/>
                </a:cubicBezTo>
                <a:cubicBezTo>
                  <a:pt x="6048899" y="4824516"/>
                  <a:pt x="6111181" y="4828788"/>
                  <a:pt x="6040252" y="4814084"/>
                </a:cubicBezTo>
                <a:cubicBezTo>
                  <a:pt x="5969323" y="4799380"/>
                  <a:pt x="5443184" y="4799851"/>
                  <a:pt x="5268590" y="4814084"/>
                </a:cubicBezTo>
                <a:cubicBezTo>
                  <a:pt x="5093996" y="4828317"/>
                  <a:pt x="4958909" y="4815501"/>
                  <a:pt x="4816236" y="4814084"/>
                </a:cubicBezTo>
                <a:cubicBezTo>
                  <a:pt x="4673563" y="4812667"/>
                  <a:pt x="4608830" y="4797624"/>
                  <a:pt x="4470319" y="4814084"/>
                </a:cubicBezTo>
                <a:cubicBezTo>
                  <a:pt x="4331808" y="4830544"/>
                  <a:pt x="4189479" y="4815789"/>
                  <a:pt x="4017965" y="4814084"/>
                </a:cubicBezTo>
                <a:cubicBezTo>
                  <a:pt x="3846451" y="4812379"/>
                  <a:pt x="3573150" y="4839838"/>
                  <a:pt x="3246303" y="4814084"/>
                </a:cubicBezTo>
                <a:cubicBezTo>
                  <a:pt x="2919456" y="4788330"/>
                  <a:pt x="2906891" y="4817580"/>
                  <a:pt x="2793949" y="4814084"/>
                </a:cubicBezTo>
                <a:cubicBezTo>
                  <a:pt x="2681007" y="4810588"/>
                  <a:pt x="2529330" y="4807967"/>
                  <a:pt x="2448032" y="4814084"/>
                </a:cubicBezTo>
                <a:cubicBezTo>
                  <a:pt x="2366734" y="4820201"/>
                  <a:pt x="2087524" y="4800762"/>
                  <a:pt x="1995678" y="4814084"/>
                </a:cubicBezTo>
                <a:cubicBezTo>
                  <a:pt x="1903832" y="4827406"/>
                  <a:pt x="1566133" y="4790543"/>
                  <a:pt x="1436888" y="4814084"/>
                </a:cubicBezTo>
                <a:cubicBezTo>
                  <a:pt x="1307643" y="4837626"/>
                  <a:pt x="1080754" y="4831609"/>
                  <a:pt x="771662" y="4814084"/>
                </a:cubicBezTo>
                <a:cubicBezTo>
                  <a:pt x="462570" y="4796559"/>
                  <a:pt x="333521" y="4834425"/>
                  <a:pt x="0" y="4814084"/>
                </a:cubicBezTo>
                <a:cubicBezTo>
                  <a:pt x="8871" y="4560734"/>
                  <a:pt x="12037" y="4266411"/>
                  <a:pt x="0" y="4030076"/>
                </a:cubicBezTo>
                <a:cubicBezTo>
                  <a:pt x="-12037" y="3793741"/>
                  <a:pt x="-5889" y="3524332"/>
                  <a:pt x="0" y="3342350"/>
                </a:cubicBezTo>
                <a:cubicBezTo>
                  <a:pt x="5889" y="3160368"/>
                  <a:pt x="-26110" y="2829113"/>
                  <a:pt x="0" y="2654623"/>
                </a:cubicBezTo>
                <a:cubicBezTo>
                  <a:pt x="26110" y="2480133"/>
                  <a:pt x="-21966" y="2271292"/>
                  <a:pt x="0" y="1966897"/>
                </a:cubicBezTo>
                <a:cubicBezTo>
                  <a:pt x="21966" y="1662502"/>
                  <a:pt x="-5345" y="1480486"/>
                  <a:pt x="0" y="1279171"/>
                </a:cubicBezTo>
                <a:cubicBezTo>
                  <a:pt x="5345" y="1077856"/>
                  <a:pt x="-30686" y="810726"/>
                  <a:pt x="0" y="639585"/>
                </a:cubicBezTo>
                <a:cubicBezTo>
                  <a:pt x="30686" y="468444"/>
                  <a:pt x="6637" y="304816"/>
                  <a:pt x="0" y="0"/>
                </a:cubicBezTo>
                <a:close/>
              </a:path>
            </a:pathLst>
          </a:custGeom>
          <a:solidFill>
            <a:schemeClr val="bg1"/>
          </a:solidFill>
          <a:ln w="38100">
            <a:solidFill>
              <a:schemeClr val="tx1"/>
            </a:solidFill>
            <a:prstDash val="solid"/>
            <a:extLst>
              <a:ext uri="{C807C97D-BFC1-408E-A445-0C87EB9F89A2}">
                <ask:lineSketchStyleProps xmlns:ask="http://schemas.microsoft.com/office/drawing/2018/sketchyshapes" xmlns="" sd="1219033472">
                  <a:prstGeom prst="rect">
                    <a:avLst/>
                  </a:prstGeom>
                  <ask:type>
                    <ask:lineSketchFreehand/>
                  </ask:type>
                </ask:lineSketchStyleProps>
              </a:ext>
            </a:extLst>
          </a:ln>
          <a:effectLst>
            <a:outerShdw blurRad="50800" dist="76200" dir="10800000" algn="r" rotWithShape="0">
              <a:prstClr val="black">
                <a:alpha val="40000"/>
              </a:prstClr>
            </a:outerShdw>
          </a:effec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u="sng" dirty="0">
                <a:solidFill>
                  <a:schemeClr val="accent1">
                    <a:lumMod val="50000"/>
                  </a:schemeClr>
                </a:solidFill>
              </a:rPr>
              <a:t>Motivation</a:t>
            </a:r>
          </a:p>
          <a:p>
            <a:pPr>
              <a:spcBef>
                <a:spcPts val="1968"/>
              </a:spcBef>
              <a:buFont typeface="Wingdings" charset="2"/>
              <a:buChar char="q"/>
            </a:pPr>
            <a:r>
              <a:rPr lang="en-US" sz="2800" b="1" dirty="0"/>
              <a:t>Value</a:t>
            </a:r>
            <a:r>
              <a:rPr lang="en-US" sz="2800" dirty="0"/>
              <a:t>: How has the value of the course, and particular aspects of it, been articulated? </a:t>
            </a:r>
            <a:r>
              <a:rPr lang="en-US" sz="2400" dirty="0">
                <a:solidFill>
                  <a:srgbClr val="7F7F7F"/>
                </a:solidFill>
              </a:rPr>
              <a:t>[goals, purpose, relevance, interest, significance, etc.]</a:t>
            </a:r>
          </a:p>
          <a:p>
            <a:pPr>
              <a:spcBef>
                <a:spcPts val="1968"/>
              </a:spcBef>
              <a:buFont typeface="Wingdings" charset="2"/>
              <a:buChar char="q"/>
            </a:pPr>
            <a:r>
              <a:rPr lang="en-US" dirty="0"/>
              <a:t> </a:t>
            </a:r>
            <a:r>
              <a:rPr lang="en-US" sz="2800" b="1" dirty="0"/>
              <a:t>Efficacy</a:t>
            </a:r>
            <a:r>
              <a:rPr lang="en-US" sz="2800" dirty="0"/>
              <a:t>: How do students develop a realistic sense of agency, confidence, and progress about their performance in the course</a:t>
            </a:r>
            <a:r>
              <a:rPr lang="en-US" sz="2800" dirty="0">
                <a:solidFill>
                  <a:schemeClr val="bg1">
                    <a:lumMod val="50000"/>
                  </a:schemeClr>
                </a:solidFill>
              </a:rPr>
              <a:t>? </a:t>
            </a:r>
            <a:r>
              <a:rPr lang="en-US" sz="2400" dirty="0">
                <a:solidFill>
                  <a:schemeClr val="bg1">
                    <a:lumMod val="50000"/>
                  </a:schemeClr>
                </a:solidFill>
              </a:rPr>
              <a:t>[expectations, rigor, feedback, strategies for success, etc.] </a:t>
            </a:r>
          </a:p>
          <a:p>
            <a:pPr>
              <a:spcBef>
                <a:spcPts val="1968"/>
              </a:spcBef>
              <a:buFont typeface="Wingdings" charset="2"/>
              <a:buChar char="q"/>
            </a:pPr>
            <a:r>
              <a:rPr lang="en-US" sz="2800" b="1" dirty="0"/>
              <a:t>Environment</a:t>
            </a:r>
            <a:r>
              <a:rPr lang="en-US" sz="2800" dirty="0"/>
              <a:t>: How has a supportive learning environment been cultivated? </a:t>
            </a:r>
            <a:r>
              <a:rPr lang="en-US" sz="2400" dirty="0">
                <a:solidFill>
                  <a:srgbClr val="7F7F7F"/>
                </a:solidFill>
              </a:rPr>
              <a:t>[communications, approachability, organization, check-ins, etc.]</a:t>
            </a:r>
            <a:r>
              <a:rPr lang="en-US" sz="2400" dirty="0"/>
              <a:t> </a:t>
            </a:r>
          </a:p>
        </p:txBody>
      </p:sp>
    </p:spTree>
    <p:extLst>
      <p:ext uri="{BB962C8B-B14F-4D97-AF65-F5344CB8AC3E}">
        <p14:creationId xmlns:p14="http://schemas.microsoft.com/office/powerpoint/2010/main" val="367582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2807EAD-F4F7-AB42-8F39-9D3C33C4AD7D}"/>
              </a:ext>
            </a:extLst>
          </p:cNvPr>
          <p:cNvGraphicFramePr/>
          <p:nvPr/>
        </p:nvGraphicFramePr>
        <p:xfrm>
          <a:off x="1616169" y="937618"/>
          <a:ext cx="8969386" cy="5063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urved Left Arrow 18">
            <a:extLst>
              <a:ext uri="{FF2B5EF4-FFF2-40B4-BE49-F238E27FC236}">
                <a16:creationId xmlns:a16="http://schemas.microsoft.com/office/drawing/2014/main" id="{559EEE19-61A1-EF47-B3EB-E0D4CFC14852}"/>
              </a:ext>
            </a:extLst>
          </p:cNvPr>
          <p:cNvSpPr/>
          <p:nvPr/>
        </p:nvSpPr>
        <p:spPr bwMode="auto">
          <a:xfrm rot="5400000">
            <a:off x="5318077" y="1661405"/>
            <a:ext cx="1192334" cy="7004154"/>
          </a:xfrm>
          <a:prstGeom prst="curvedLeftArrow">
            <a:avLst>
              <a:gd name="adj1" fmla="val 25000"/>
              <a:gd name="adj2" fmla="val 94042"/>
              <a:gd name="adj3" fmla="val 27525"/>
            </a:avLst>
          </a:prstGeom>
          <a:solidFill>
            <a:schemeClr val="accent4">
              <a:alpha val="73000"/>
            </a:schemeClr>
          </a:solidFill>
          <a:ln w="25400" cap="flat" cmpd="sng" algn="ctr">
            <a:solidFill>
              <a:srgbClr val="000000"/>
            </a:solidFill>
            <a:prstDash val="solid"/>
            <a:round/>
            <a:headEnd type="none" w="med" len="med"/>
            <a:tailEnd type="none" w="med" len="med"/>
          </a:ln>
          <a:effectLst/>
        </p:spPr>
        <p:txBody>
          <a:bodyPr/>
          <a:lstStyle/>
          <a:p>
            <a:pPr defTabSz="685800">
              <a:defRPr/>
            </a:pPr>
            <a:endParaRPr lang="en-US" sz="949">
              <a:solidFill>
                <a:prstClr val="black"/>
              </a:solidFill>
              <a:latin typeface="Gill Sans" charset="0"/>
              <a:ea typeface="ヒラギノ角ゴ ProN W3" charset="0"/>
              <a:sym typeface="Gill Sans" charset="0"/>
            </a:endParaRPr>
          </a:p>
        </p:txBody>
      </p:sp>
      <p:sp>
        <p:nvSpPr>
          <p:cNvPr id="2" name="Rectangle 1">
            <a:extLst>
              <a:ext uri="{FF2B5EF4-FFF2-40B4-BE49-F238E27FC236}">
                <a16:creationId xmlns:a16="http://schemas.microsoft.com/office/drawing/2014/main" id="{CDEB49B6-809C-9243-A928-1C85D173016C}"/>
              </a:ext>
            </a:extLst>
          </p:cNvPr>
          <p:cNvSpPr/>
          <p:nvPr/>
        </p:nvSpPr>
        <p:spPr>
          <a:xfrm>
            <a:off x="1616169" y="5395453"/>
            <a:ext cx="2954583" cy="507831"/>
          </a:xfrm>
          <a:prstGeom prst="rect">
            <a:avLst/>
          </a:prstGeom>
        </p:spPr>
        <p:txBody>
          <a:bodyPr wrap="square">
            <a:spAutoFit/>
          </a:bodyPr>
          <a:lstStyle/>
          <a:p>
            <a:pPr defTabSz="685800"/>
            <a:r>
              <a:rPr lang="en-US" altLang="en-US" sz="1350" dirty="0">
                <a:solidFill>
                  <a:prstClr val="black"/>
                </a:solidFill>
                <a:latin typeface="Calibri" panose="020F0502020204030204"/>
              </a:rPr>
              <a:t>Wiggins, G. P., &amp; </a:t>
            </a:r>
            <a:r>
              <a:rPr lang="en-US" altLang="en-US" sz="1350" dirty="0" err="1">
                <a:solidFill>
                  <a:prstClr val="black"/>
                </a:solidFill>
                <a:latin typeface="Calibri" panose="020F0502020204030204"/>
              </a:rPr>
              <a:t>McTighe</a:t>
            </a:r>
            <a:r>
              <a:rPr lang="en-US" altLang="en-US" sz="1350" dirty="0">
                <a:solidFill>
                  <a:prstClr val="black"/>
                </a:solidFill>
                <a:latin typeface="Calibri" panose="020F0502020204030204"/>
              </a:rPr>
              <a:t>, J. (2005). </a:t>
            </a:r>
            <a:r>
              <a:rPr lang="en-US" altLang="en-US" sz="1350" i="1" dirty="0">
                <a:solidFill>
                  <a:prstClr val="black"/>
                </a:solidFill>
                <a:latin typeface="Calibri" panose="020F0502020204030204"/>
              </a:rPr>
              <a:t>Understanding by design</a:t>
            </a:r>
            <a:r>
              <a:rPr lang="en-US" altLang="en-US" sz="1350" dirty="0">
                <a:solidFill>
                  <a:prstClr val="black"/>
                </a:solidFill>
                <a:latin typeface="Calibri" panose="020F0502020204030204"/>
              </a:rPr>
              <a:t>. </a:t>
            </a:r>
            <a:r>
              <a:rPr lang="en-US" altLang="en-US" sz="1350" dirty="0" err="1">
                <a:solidFill>
                  <a:prstClr val="black"/>
                </a:solidFill>
                <a:latin typeface="Calibri" panose="020F0502020204030204"/>
              </a:rPr>
              <a:t>Ascd</a:t>
            </a:r>
            <a:r>
              <a:rPr lang="en-US" altLang="en-US" sz="1350" dirty="0">
                <a:solidFill>
                  <a:prstClr val="black"/>
                </a:solidFill>
                <a:latin typeface="Calibri" panose="020F0502020204030204"/>
              </a:rPr>
              <a:t>.</a:t>
            </a:r>
          </a:p>
        </p:txBody>
      </p:sp>
      <p:sp>
        <p:nvSpPr>
          <p:cNvPr id="6" name="TextBox 9">
            <a:extLst>
              <a:ext uri="{FF2B5EF4-FFF2-40B4-BE49-F238E27FC236}">
                <a16:creationId xmlns:a16="http://schemas.microsoft.com/office/drawing/2014/main" id="{AD2E3BF0-F3D8-4BD4-A869-4557DC32342C}"/>
              </a:ext>
            </a:extLst>
          </p:cNvPr>
          <p:cNvSpPr txBox="1">
            <a:spLocks noChangeArrowheads="1"/>
          </p:cNvSpPr>
          <p:nvPr/>
        </p:nvSpPr>
        <p:spPr bwMode="auto">
          <a:xfrm>
            <a:off x="2328792" y="1259086"/>
            <a:ext cx="4605748" cy="53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defTabSz="685800" eaLnBrk="1" hangingPunct="1"/>
            <a:r>
              <a:rPr lang="en-US" altLang="en-US" sz="2848" dirty="0">
                <a:latin typeface="Helvetica" pitchFamily="2" charset="0"/>
              </a:rPr>
              <a:t>Aligned “Backward” Design</a:t>
            </a:r>
          </a:p>
        </p:txBody>
      </p:sp>
    </p:spTree>
    <p:extLst>
      <p:ext uri="{BB962C8B-B14F-4D97-AF65-F5344CB8AC3E}">
        <p14:creationId xmlns:p14="http://schemas.microsoft.com/office/powerpoint/2010/main" val="393010198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50000"/>
                  </a:schemeClr>
                </a:solidFill>
              </a:rPr>
              <a:t>Key Questions to Ask</a:t>
            </a:r>
          </a:p>
        </p:txBody>
      </p:sp>
      <p:sp>
        <p:nvSpPr>
          <p:cNvPr id="3" name="Content Placeholder 2"/>
          <p:cNvSpPr>
            <a:spLocks noGrp="1"/>
          </p:cNvSpPr>
          <p:nvPr>
            <p:ph idx="1"/>
          </p:nvPr>
        </p:nvSpPr>
        <p:spPr>
          <a:xfrm>
            <a:off x="1387012" y="1577085"/>
            <a:ext cx="10089222" cy="4762828"/>
          </a:xfrm>
        </p:spPr>
        <p:txBody>
          <a:bodyPr>
            <a:normAutofit fontScale="92500" lnSpcReduction="20000"/>
          </a:bodyPr>
          <a:lstStyle/>
          <a:p>
            <a:pPr marL="862013" indent="-514350">
              <a:buFont typeface="+mj-lt"/>
              <a:buAutoNum type="arabicPeriod"/>
            </a:pPr>
            <a:r>
              <a:rPr lang="en-US" dirty="0">
                <a:solidFill>
                  <a:srgbClr val="000000"/>
                </a:solidFill>
              </a:rPr>
              <a:t>What should students know or be able to do?                 </a:t>
            </a:r>
            <a:r>
              <a:rPr lang="en-US" sz="2600" dirty="0">
                <a:solidFill>
                  <a:srgbClr val="000066"/>
                </a:solidFill>
              </a:rPr>
              <a:t>[What is the </a:t>
            </a:r>
            <a:r>
              <a:rPr lang="en-US" sz="2600" b="1" dirty="0">
                <a:solidFill>
                  <a:srgbClr val="000066"/>
                </a:solidFill>
              </a:rPr>
              <a:t>learning outcome</a:t>
            </a:r>
            <a:r>
              <a:rPr lang="en-US" sz="2600" dirty="0">
                <a:solidFill>
                  <a:srgbClr val="000066"/>
                </a:solidFill>
              </a:rPr>
              <a:t>?]</a:t>
            </a:r>
          </a:p>
          <a:p>
            <a:pPr marL="862013" indent="-514350">
              <a:buFont typeface="+mj-lt"/>
              <a:buAutoNum type="arabicPeriod"/>
            </a:pPr>
            <a:endParaRPr lang="en-US" dirty="0">
              <a:solidFill>
                <a:srgbClr val="000000"/>
              </a:solidFill>
            </a:endParaRPr>
          </a:p>
          <a:p>
            <a:pPr marL="862013" indent="-514350">
              <a:buFont typeface="+mj-lt"/>
              <a:buAutoNum type="arabicPeriod"/>
            </a:pPr>
            <a:r>
              <a:rPr lang="en-US" dirty="0">
                <a:solidFill>
                  <a:srgbClr val="000000"/>
                </a:solidFill>
              </a:rPr>
              <a:t>How do students demonstrate what they know or can do? </a:t>
            </a:r>
            <a:r>
              <a:rPr lang="en-US" sz="2600" dirty="0">
                <a:solidFill>
                  <a:srgbClr val="000066"/>
                </a:solidFill>
              </a:rPr>
              <a:t>[What kind of </a:t>
            </a:r>
            <a:r>
              <a:rPr lang="en-US" sz="2600" b="1" dirty="0">
                <a:solidFill>
                  <a:srgbClr val="000066"/>
                </a:solidFill>
              </a:rPr>
              <a:t>assessment</a:t>
            </a:r>
            <a:r>
              <a:rPr lang="en-US" sz="2600" dirty="0">
                <a:solidFill>
                  <a:srgbClr val="000066"/>
                </a:solidFill>
              </a:rPr>
              <a:t>?]</a:t>
            </a:r>
          </a:p>
          <a:p>
            <a:pPr marL="862013" indent="-514350">
              <a:buFont typeface="+mj-lt"/>
              <a:buAutoNum type="arabicPeriod"/>
            </a:pPr>
            <a:endParaRPr lang="en-US" dirty="0">
              <a:solidFill>
                <a:srgbClr val="000000"/>
              </a:solidFill>
            </a:endParaRPr>
          </a:p>
          <a:p>
            <a:pPr marL="862013" indent="-514350">
              <a:buFont typeface="+mj-lt"/>
              <a:buAutoNum type="arabicPeriod"/>
            </a:pPr>
            <a:r>
              <a:rPr lang="en-US" dirty="0">
                <a:solidFill>
                  <a:srgbClr val="000000"/>
                </a:solidFill>
              </a:rPr>
              <a:t>How do students prepare for demonstrating their knowledge or skills?                                                              </a:t>
            </a:r>
            <a:r>
              <a:rPr lang="en-US" sz="2600" dirty="0">
                <a:solidFill>
                  <a:srgbClr val="000066"/>
                </a:solidFill>
              </a:rPr>
              <a:t>[What kinds of </a:t>
            </a:r>
            <a:r>
              <a:rPr lang="en-US" sz="2600" b="1" dirty="0">
                <a:solidFill>
                  <a:srgbClr val="000066"/>
                </a:solidFill>
              </a:rPr>
              <a:t>experiences</a:t>
            </a:r>
            <a:r>
              <a:rPr lang="en-US" sz="2600" dirty="0">
                <a:solidFill>
                  <a:srgbClr val="000066"/>
                </a:solidFill>
              </a:rPr>
              <a:t> –  activities, interactions, etc.?] </a:t>
            </a:r>
          </a:p>
          <a:p>
            <a:pPr marL="862013" indent="-514350">
              <a:buFont typeface="+mj-lt"/>
              <a:buAutoNum type="arabicPeriod"/>
            </a:pPr>
            <a:endParaRPr lang="en-US" sz="2600" b="1" dirty="0">
              <a:solidFill>
                <a:srgbClr val="000090"/>
              </a:solidFill>
            </a:endParaRPr>
          </a:p>
          <a:p>
            <a:pPr marL="862013" indent="-514350">
              <a:buFont typeface="+mj-lt"/>
              <a:buAutoNum type="arabicPeriod"/>
            </a:pPr>
            <a:r>
              <a:rPr lang="en-US" dirty="0"/>
              <a:t>How do students engage the content they’ll be using?  </a:t>
            </a:r>
            <a:r>
              <a:rPr lang="en-US" sz="2600" dirty="0">
                <a:solidFill>
                  <a:srgbClr val="000066"/>
                </a:solidFill>
              </a:rPr>
              <a:t>[How </a:t>
            </a:r>
            <a:r>
              <a:rPr lang="en-US" sz="2600" b="1" dirty="0">
                <a:solidFill>
                  <a:srgbClr val="000066"/>
                </a:solidFill>
              </a:rPr>
              <a:t>exposed </a:t>
            </a:r>
            <a:r>
              <a:rPr lang="en-US" sz="2600" dirty="0">
                <a:solidFill>
                  <a:srgbClr val="000066"/>
                </a:solidFill>
              </a:rPr>
              <a:t>to – retrieve or receive – the content?]</a:t>
            </a:r>
          </a:p>
        </p:txBody>
      </p:sp>
    </p:spTree>
    <p:extLst>
      <p:ext uri="{BB962C8B-B14F-4D97-AF65-F5344CB8AC3E}">
        <p14:creationId xmlns:p14="http://schemas.microsoft.com/office/powerpoint/2010/main" val="341551805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16"/>
            <a:ext cx="8229600" cy="1143000"/>
          </a:xfrm>
        </p:spPr>
        <p:txBody>
          <a:bodyPr/>
          <a:lstStyle/>
          <a:p>
            <a:r>
              <a:rPr lang="en-US" b="1" dirty="0">
                <a:solidFill>
                  <a:schemeClr val="accent3">
                    <a:lumMod val="50000"/>
                  </a:schemeClr>
                </a:solidFill>
              </a:rPr>
              <a:t>An Example</a:t>
            </a:r>
          </a:p>
        </p:txBody>
      </p:sp>
      <p:sp>
        <p:nvSpPr>
          <p:cNvPr id="3" name="Content Placeholder 2"/>
          <p:cNvSpPr>
            <a:spLocks noGrp="1"/>
          </p:cNvSpPr>
          <p:nvPr>
            <p:ph idx="1"/>
          </p:nvPr>
        </p:nvSpPr>
        <p:spPr>
          <a:xfrm>
            <a:off x="1835869" y="1323203"/>
            <a:ext cx="8520262" cy="5257799"/>
          </a:xfrm>
        </p:spPr>
        <p:txBody>
          <a:bodyPr>
            <a:normAutofit fontScale="77500" lnSpcReduction="20000"/>
          </a:bodyPr>
          <a:lstStyle/>
          <a:p>
            <a:pPr marL="862013" indent="-514350">
              <a:buFont typeface="+mj-lt"/>
              <a:buAutoNum type="arabicPeriod"/>
            </a:pPr>
            <a:r>
              <a:rPr lang="en-US" dirty="0">
                <a:solidFill>
                  <a:srgbClr val="000000"/>
                </a:solidFill>
              </a:rPr>
              <a:t>What should students know or be able to do?            </a:t>
            </a:r>
            <a:r>
              <a:rPr lang="en-US" sz="2600" b="1" dirty="0">
                <a:solidFill>
                  <a:srgbClr val="0000CC"/>
                </a:solidFill>
              </a:rPr>
              <a:t>[Connect key concepts and theories of the critical social sciences to relevant local issues]</a:t>
            </a:r>
          </a:p>
          <a:p>
            <a:pPr marL="862013" indent="-514350">
              <a:buFont typeface="+mj-lt"/>
              <a:buAutoNum type="arabicPeriod"/>
            </a:pPr>
            <a:endParaRPr lang="en-US" dirty="0">
              <a:solidFill>
                <a:srgbClr val="000000"/>
              </a:solidFill>
            </a:endParaRPr>
          </a:p>
          <a:p>
            <a:pPr marL="862013" indent="-514350">
              <a:buFont typeface="+mj-lt"/>
              <a:buAutoNum type="arabicPeriod"/>
            </a:pPr>
            <a:r>
              <a:rPr lang="en-US" dirty="0">
                <a:solidFill>
                  <a:srgbClr val="000000"/>
                </a:solidFill>
              </a:rPr>
              <a:t>How do students demonstrate what they know or can do? </a:t>
            </a:r>
            <a:r>
              <a:rPr lang="en-US" sz="2600" b="1" dirty="0">
                <a:solidFill>
                  <a:srgbClr val="0000CC"/>
                </a:solidFill>
              </a:rPr>
              <a:t>[They can write a research-based, rhetorically-effective Op-Ed]</a:t>
            </a:r>
          </a:p>
          <a:p>
            <a:pPr marL="862013" indent="-514350">
              <a:buFont typeface="+mj-lt"/>
              <a:buAutoNum type="arabicPeriod"/>
            </a:pPr>
            <a:endParaRPr lang="en-US" dirty="0">
              <a:solidFill>
                <a:srgbClr val="000000"/>
              </a:solidFill>
            </a:endParaRPr>
          </a:p>
          <a:p>
            <a:pPr marL="862013" indent="-514350">
              <a:buFont typeface="+mj-lt"/>
              <a:buAutoNum type="arabicPeriod"/>
            </a:pPr>
            <a:r>
              <a:rPr lang="en-US" dirty="0">
                <a:solidFill>
                  <a:srgbClr val="000000"/>
                </a:solidFill>
              </a:rPr>
              <a:t>How do students prepare for demonstrating their knowledge or skills? </a:t>
            </a:r>
            <a:r>
              <a:rPr lang="en-US" sz="2800" dirty="0">
                <a:solidFill>
                  <a:srgbClr val="000000"/>
                </a:solidFill>
              </a:rPr>
              <a:t>                                                               </a:t>
            </a:r>
            <a:r>
              <a:rPr lang="en-US" sz="2600" b="1" dirty="0">
                <a:solidFill>
                  <a:srgbClr val="0000CC"/>
                </a:solidFill>
              </a:rPr>
              <a:t>[observe model demonstrations by instructor; read and assess sample Op-Eds; discuss and debate ideas; practice writing – including creative flare; engage in research] </a:t>
            </a:r>
            <a:r>
              <a:rPr lang="en-US" sz="2600" b="1" dirty="0">
                <a:solidFill>
                  <a:srgbClr val="800000"/>
                </a:solidFill>
              </a:rPr>
              <a:t>[</a:t>
            </a:r>
            <a:r>
              <a:rPr lang="en-US" sz="2600" dirty="0">
                <a:solidFill>
                  <a:srgbClr val="800000"/>
                </a:solidFill>
              </a:rPr>
              <a:t>not to mention:</a:t>
            </a:r>
            <a:r>
              <a:rPr lang="en-US" sz="2600" b="1" dirty="0">
                <a:solidFill>
                  <a:srgbClr val="800000"/>
                </a:solidFill>
              </a:rPr>
              <a:t> identify problems; appraise-critique-propose potential solutions]</a:t>
            </a:r>
          </a:p>
          <a:p>
            <a:pPr marL="862013" indent="-514350">
              <a:buFont typeface="+mj-lt"/>
              <a:buAutoNum type="arabicPeriod"/>
            </a:pPr>
            <a:endParaRPr lang="en-US" sz="2600" b="1" dirty="0">
              <a:solidFill>
                <a:srgbClr val="000090"/>
              </a:solidFill>
            </a:endParaRPr>
          </a:p>
          <a:p>
            <a:pPr marL="862013" indent="-514350">
              <a:buFont typeface="+mj-lt"/>
              <a:buAutoNum type="arabicPeriod"/>
            </a:pPr>
            <a:r>
              <a:rPr lang="en-US" dirty="0"/>
              <a:t>How do students engage the content they’ll be using? </a:t>
            </a:r>
            <a:r>
              <a:rPr lang="en-US" sz="2600" b="1" dirty="0">
                <a:solidFill>
                  <a:srgbClr val="0000CC"/>
                </a:solidFill>
              </a:rPr>
              <a:t>[Readings, lectures, videos, database searches]</a:t>
            </a:r>
          </a:p>
        </p:txBody>
      </p:sp>
    </p:spTree>
    <p:extLst>
      <p:ext uri="{BB962C8B-B14F-4D97-AF65-F5344CB8AC3E}">
        <p14:creationId xmlns:p14="http://schemas.microsoft.com/office/powerpoint/2010/main" val="48428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139920"/>
            <a:ext cx="9144000" cy="1143000"/>
          </a:xfrm>
        </p:spPr>
        <p:txBody>
          <a:bodyPr>
            <a:noAutofit/>
          </a:bodyPr>
          <a:lstStyle/>
          <a:p>
            <a:r>
              <a:rPr lang="en-US" sz="4800" b="1" dirty="0">
                <a:solidFill>
                  <a:schemeClr val="accent3">
                    <a:lumMod val="50000"/>
                  </a:schemeClr>
                </a:solidFill>
              </a:rPr>
              <a:t>What kinds of learning goals?</a:t>
            </a:r>
            <a:br>
              <a:rPr lang="en-US" sz="4800" b="1" dirty="0">
                <a:solidFill>
                  <a:schemeClr val="accent3">
                    <a:lumMod val="50000"/>
                  </a:schemeClr>
                </a:solidFill>
              </a:rPr>
            </a:br>
            <a:r>
              <a:rPr lang="en-US" sz="4000" b="1" dirty="0">
                <a:solidFill>
                  <a:schemeClr val="accent3">
                    <a:lumMod val="50000"/>
                  </a:schemeClr>
                </a:solidFill>
              </a:rPr>
              <a:t>(Fink)</a:t>
            </a:r>
            <a:endParaRPr lang="en-US" sz="4000" dirty="0">
              <a:solidFill>
                <a:srgbClr val="000000"/>
              </a:solidFill>
            </a:endParaRPr>
          </a:p>
        </p:txBody>
      </p:sp>
      <p:pic>
        <p:nvPicPr>
          <p:cNvPr id="7" name="Picture 6"/>
          <p:cNvPicPr>
            <a:picLocks noChangeAspect="1"/>
          </p:cNvPicPr>
          <p:nvPr/>
        </p:nvPicPr>
        <p:blipFill>
          <a:blip r:embed="rId2"/>
          <a:stretch>
            <a:fillRect/>
          </a:stretch>
        </p:blipFill>
        <p:spPr>
          <a:xfrm>
            <a:off x="3317003" y="1445438"/>
            <a:ext cx="5586173" cy="5412563"/>
          </a:xfrm>
          <a:prstGeom prst="rect">
            <a:avLst/>
          </a:prstGeom>
        </p:spPr>
      </p:pic>
      <p:pic>
        <p:nvPicPr>
          <p:cNvPr id="8" name="Picture 7"/>
          <p:cNvPicPr>
            <a:picLocks noChangeAspect="1"/>
          </p:cNvPicPr>
          <p:nvPr/>
        </p:nvPicPr>
        <p:blipFill>
          <a:blip r:embed="rId3"/>
          <a:stretch>
            <a:fillRect/>
          </a:stretch>
        </p:blipFill>
        <p:spPr>
          <a:xfrm>
            <a:off x="5134908" y="3333846"/>
            <a:ext cx="1994805" cy="1684356"/>
          </a:xfrm>
          <a:prstGeom prst="rect">
            <a:avLst/>
          </a:prstGeom>
        </p:spPr>
      </p:pic>
      <p:sp>
        <p:nvSpPr>
          <p:cNvPr id="12" name="TextBox 11">
            <a:extLst>
              <a:ext uri="{FF2B5EF4-FFF2-40B4-BE49-F238E27FC236}">
                <a16:creationId xmlns:a16="http://schemas.microsoft.com/office/drawing/2014/main" id="{FCA05E50-4B84-4403-9A22-FBD611FFF647}"/>
              </a:ext>
            </a:extLst>
          </p:cNvPr>
          <p:cNvSpPr txBox="1"/>
          <p:nvPr/>
        </p:nvSpPr>
        <p:spPr>
          <a:xfrm rot="16200000">
            <a:off x="-2461310" y="3228945"/>
            <a:ext cx="5939320" cy="400110"/>
          </a:xfrm>
          <a:prstGeom prst="rect">
            <a:avLst/>
          </a:prstGeom>
          <a:noFill/>
        </p:spPr>
        <p:txBody>
          <a:bodyPr wrap="square" rtlCol="0">
            <a:spAutoFit/>
          </a:bodyPr>
          <a:lstStyle/>
          <a:p>
            <a:r>
              <a:rPr lang="en-US" sz="1000" dirty="0"/>
              <a:t>Fink, L.D. (2003). </a:t>
            </a:r>
            <a:r>
              <a:rPr lang="en-US" sz="1000" i="1" dirty="0"/>
              <a:t>Creating significant learning experiences: An integrated approach to designing college courses</a:t>
            </a:r>
            <a:r>
              <a:rPr lang="en-US" sz="1000" dirty="0"/>
              <a:t>. San Francisco: Jossey-Bass.</a:t>
            </a:r>
          </a:p>
        </p:txBody>
      </p:sp>
    </p:spTree>
    <p:extLst>
      <p:ext uri="{BB962C8B-B14F-4D97-AF65-F5344CB8AC3E}">
        <p14:creationId xmlns:p14="http://schemas.microsoft.com/office/powerpoint/2010/main" val="6590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3DA550-0857-4B56-BB27-94278D38CC83}"/>
              </a:ext>
            </a:extLst>
          </p:cNvPr>
          <p:cNvSpPr txBox="1"/>
          <p:nvPr/>
        </p:nvSpPr>
        <p:spPr>
          <a:xfrm>
            <a:off x="2274832" y="765858"/>
            <a:ext cx="34671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1</a:t>
            </a:r>
          </a:p>
        </p:txBody>
      </p:sp>
      <p:sp>
        <p:nvSpPr>
          <p:cNvPr id="6" name="TextBox 5">
            <a:extLst>
              <a:ext uri="{FF2B5EF4-FFF2-40B4-BE49-F238E27FC236}">
                <a16:creationId xmlns:a16="http://schemas.microsoft.com/office/drawing/2014/main" id="{8958CA20-E332-4D56-9A9B-357693BE5629}"/>
              </a:ext>
            </a:extLst>
          </p:cNvPr>
          <p:cNvSpPr txBox="1"/>
          <p:nvPr/>
        </p:nvSpPr>
        <p:spPr>
          <a:xfrm>
            <a:off x="2231128" y="2335415"/>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2</a:t>
            </a:r>
          </a:p>
        </p:txBody>
      </p:sp>
      <p:sp>
        <p:nvSpPr>
          <p:cNvPr id="7" name="TextBox 6">
            <a:extLst>
              <a:ext uri="{FF2B5EF4-FFF2-40B4-BE49-F238E27FC236}">
                <a16:creationId xmlns:a16="http://schemas.microsoft.com/office/drawing/2014/main" id="{364C2C35-C5A5-4721-81E2-EFEB41E1D16E}"/>
              </a:ext>
            </a:extLst>
          </p:cNvPr>
          <p:cNvSpPr txBox="1"/>
          <p:nvPr/>
        </p:nvSpPr>
        <p:spPr>
          <a:xfrm>
            <a:off x="2231128" y="4041358"/>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3</a:t>
            </a:r>
          </a:p>
        </p:txBody>
      </p:sp>
      <p:sp>
        <p:nvSpPr>
          <p:cNvPr id="8" name="TextBox 7">
            <a:extLst>
              <a:ext uri="{FF2B5EF4-FFF2-40B4-BE49-F238E27FC236}">
                <a16:creationId xmlns:a16="http://schemas.microsoft.com/office/drawing/2014/main" id="{D05BE1DC-8CFF-4E15-A47E-743943200129}"/>
              </a:ext>
            </a:extLst>
          </p:cNvPr>
          <p:cNvSpPr txBox="1"/>
          <p:nvPr/>
        </p:nvSpPr>
        <p:spPr>
          <a:xfrm>
            <a:off x="2231128" y="5747301"/>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4</a:t>
            </a:r>
          </a:p>
        </p:txBody>
      </p:sp>
      <p:sp>
        <p:nvSpPr>
          <p:cNvPr id="9" name="TextBox 8">
            <a:extLst>
              <a:ext uri="{FF2B5EF4-FFF2-40B4-BE49-F238E27FC236}">
                <a16:creationId xmlns:a16="http://schemas.microsoft.com/office/drawing/2014/main" id="{630AA8D6-F008-4B5C-AC7E-3E59151A736F}"/>
              </a:ext>
            </a:extLst>
          </p:cNvPr>
          <p:cNvSpPr txBox="1"/>
          <p:nvPr/>
        </p:nvSpPr>
        <p:spPr>
          <a:xfrm>
            <a:off x="9550482" y="829320"/>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4</a:t>
            </a:r>
          </a:p>
        </p:txBody>
      </p:sp>
      <p:sp>
        <p:nvSpPr>
          <p:cNvPr id="10" name="TextBox 9">
            <a:extLst>
              <a:ext uri="{FF2B5EF4-FFF2-40B4-BE49-F238E27FC236}">
                <a16:creationId xmlns:a16="http://schemas.microsoft.com/office/drawing/2014/main" id="{C9BD8688-6601-4288-96F8-BC39BFD085FE}"/>
              </a:ext>
            </a:extLst>
          </p:cNvPr>
          <p:cNvSpPr txBox="1"/>
          <p:nvPr/>
        </p:nvSpPr>
        <p:spPr>
          <a:xfrm>
            <a:off x="9574658" y="2350430"/>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3</a:t>
            </a:r>
          </a:p>
        </p:txBody>
      </p:sp>
      <p:sp>
        <p:nvSpPr>
          <p:cNvPr id="11" name="TextBox 10">
            <a:extLst>
              <a:ext uri="{FF2B5EF4-FFF2-40B4-BE49-F238E27FC236}">
                <a16:creationId xmlns:a16="http://schemas.microsoft.com/office/drawing/2014/main" id="{F2ECC515-3F1A-4683-AB73-110496EA79B5}"/>
              </a:ext>
            </a:extLst>
          </p:cNvPr>
          <p:cNvSpPr txBox="1"/>
          <p:nvPr/>
        </p:nvSpPr>
        <p:spPr>
          <a:xfrm>
            <a:off x="9574655" y="4138448"/>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2</a:t>
            </a:r>
          </a:p>
        </p:txBody>
      </p:sp>
      <p:sp>
        <p:nvSpPr>
          <p:cNvPr id="12" name="TextBox 11">
            <a:extLst>
              <a:ext uri="{FF2B5EF4-FFF2-40B4-BE49-F238E27FC236}">
                <a16:creationId xmlns:a16="http://schemas.microsoft.com/office/drawing/2014/main" id="{FC0EEC7B-141C-4F25-8F1E-B25F92DADE7B}"/>
              </a:ext>
            </a:extLst>
          </p:cNvPr>
          <p:cNvSpPr txBox="1"/>
          <p:nvPr/>
        </p:nvSpPr>
        <p:spPr>
          <a:xfrm>
            <a:off x="9550482" y="5490698"/>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1</a:t>
            </a:r>
          </a:p>
        </p:txBody>
      </p:sp>
      <p:sp>
        <p:nvSpPr>
          <p:cNvPr id="13" name="TextBox 12">
            <a:extLst>
              <a:ext uri="{FF2B5EF4-FFF2-40B4-BE49-F238E27FC236}">
                <a16:creationId xmlns:a16="http://schemas.microsoft.com/office/drawing/2014/main" id="{421222CF-D1F1-4883-B969-0D0AD958E098}"/>
              </a:ext>
            </a:extLst>
          </p:cNvPr>
          <p:cNvSpPr txBox="1"/>
          <p:nvPr/>
        </p:nvSpPr>
        <p:spPr>
          <a:xfrm>
            <a:off x="1579517" y="101247"/>
            <a:ext cx="1647142" cy="584775"/>
          </a:xfrm>
          <a:prstGeom prst="rect">
            <a:avLst/>
          </a:prstGeom>
          <a:noFill/>
          <a:ln>
            <a:solidFill>
              <a:schemeClr val="accent1"/>
            </a:solidFill>
          </a:ln>
        </p:spPr>
        <p:txBody>
          <a:bodyPr wrap="square" rtlCol="0">
            <a:spAutoFit/>
          </a:bodyPr>
          <a:lstStyle/>
          <a:p>
            <a:pPr algn="ctr">
              <a:defRPr/>
            </a:pPr>
            <a:r>
              <a:rPr lang="en-US" sz="1600" dirty="0">
                <a:solidFill>
                  <a:prstClr val="black"/>
                </a:solidFill>
                <a:latin typeface="Calibri" panose="020F0502020204030204"/>
              </a:rPr>
              <a:t>Instructor Planning Steps</a:t>
            </a:r>
          </a:p>
        </p:txBody>
      </p:sp>
      <p:sp>
        <p:nvSpPr>
          <p:cNvPr id="14" name="TextBox 13">
            <a:extLst>
              <a:ext uri="{FF2B5EF4-FFF2-40B4-BE49-F238E27FC236}">
                <a16:creationId xmlns:a16="http://schemas.microsoft.com/office/drawing/2014/main" id="{024BF783-B868-48E1-BDC9-3231B7785019}"/>
              </a:ext>
            </a:extLst>
          </p:cNvPr>
          <p:cNvSpPr txBox="1"/>
          <p:nvPr/>
        </p:nvSpPr>
        <p:spPr>
          <a:xfrm>
            <a:off x="9213296" y="5941483"/>
            <a:ext cx="1385483" cy="830997"/>
          </a:xfrm>
          <a:prstGeom prst="rect">
            <a:avLst/>
          </a:prstGeom>
          <a:noFill/>
          <a:ln>
            <a:solidFill>
              <a:schemeClr val="accent1"/>
            </a:solidFill>
          </a:ln>
        </p:spPr>
        <p:txBody>
          <a:bodyPr wrap="square" rtlCol="0">
            <a:spAutoFit/>
          </a:bodyPr>
          <a:lstStyle/>
          <a:p>
            <a:pPr algn="ctr">
              <a:defRPr/>
            </a:pPr>
            <a:r>
              <a:rPr lang="en-US" sz="1600" dirty="0">
                <a:solidFill>
                  <a:prstClr val="black"/>
                </a:solidFill>
                <a:latin typeface="Calibri" panose="020F0502020204030204"/>
              </a:rPr>
              <a:t>Student Learning Experience</a:t>
            </a:r>
          </a:p>
        </p:txBody>
      </p:sp>
      <p:sp>
        <p:nvSpPr>
          <p:cNvPr id="15" name="Arrow: Down 14">
            <a:extLst>
              <a:ext uri="{FF2B5EF4-FFF2-40B4-BE49-F238E27FC236}">
                <a16:creationId xmlns:a16="http://schemas.microsoft.com/office/drawing/2014/main" id="{658E5291-0DF1-472D-933D-3701BA4CEF2E}"/>
              </a:ext>
            </a:extLst>
          </p:cNvPr>
          <p:cNvSpPr/>
          <p:nvPr/>
        </p:nvSpPr>
        <p:spPr>
          <a:xfrm>
            <a:off x="1847979" y="1029376"/>
            <a:ext cx="339634" cy="4679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93179A89-F197-4BF3-8AAC-E978A151C9F5}"/>
              </a:ext>
            </a:extLst>
          </p:cNvPr>
          <p:cNvSpPr txBox="1"/>
          <p:nvPr/>
        </p:nvSpPr>
        <p:spPr>
          <a:xfrm>
            <a:off x="3310480" y="70343"/>
            <a:ext cx="5603966" cy="1600438"/>
          </a:xfrm>
          <a:prstGeom prst="rect">
            <a:avLst/>
          </a:prstGeom>
          <a:noFill/>
          <a:ln>
            <a:solidFill>
              <a:schemeClr val="tx1"/>
            </a:solidFill>
          </a:ln>
        </p:spPr>
        <p:txBody>
          <a:bodyPr wrap="square" rtlCol="0">
            <a:spAutoFit/>
          </a:bodyPr>
          <a:lstStyle/>
          <a:p>
            <a:pPr algn="ctr">
              <a:defRPr/>
            </a:pPr>
            <a:r>
              <a:rPr lang="en-US" sz="1400" b="1" dirty="0">
                <a:solidFill>
                  <a:prstClr val="black"/>
                </a:solidFill>
                <a:latin typeface="Calibri" panose="020F0502020204030204"/>
              </a:rPr>
              <a:t>What should students know or be able to do?</a:t>
            </a:r>
          </a:p>
          <a:p>
            <a:pPr algn="ctr">
              <a:defRPr/>
            </a:pPr>
            <a:r>
              <a:rPr lang="en-US" sz="1200" dirty="0">
                <a:solidFill>
                  <a:prstClr val="black"/>
                </a:solidFill>
                <a:latin typeface="Calibri" panose="020F0502020204030204"/>
              </a:rPr>
              <a:t>(i.e. What is the learning outcome?)</a:t>
            </a: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p:txBody>
      </p:sp>
      <p:sp>
        <p:nvSpPr>
          <p:cNvPr id="17" name="TextBox 16">
            <a:extLst>
              <a:ext uri="{FF2B5EF4-FFF2-40B4-BE49-F238E27FC236}">
                <a16:creationId xmlns:a16="http://schemas.microsoft.com/office/drawing/2014/main" id="{D5CCAABE-A319-4983-8C3A-10F0077276D8}"/>
              </a:ext>
            </a:extLst>
          </p:cNvPr>
          <p:cNvSpPr txBox="1"/>
          <p:nvPr/>
        </p:nvSpPr>
        <p:spPr>
          <a:xfrm>
            <a:off x="3226660" y="1759654"/>
            <a:ext cx="5771607" cy="1600438"/>
          </a:xfrm>
          <a:prstGeom prst="rect">
            <a:avLst/>
          </a:prstGeom>
          <a:noFill/>
          <a:ln>
            <a:solidFill>
              <a:schemeClr val="tx1"/>
            </a:solidFill>
          </a:ln>
        </p:spPr>
        <p:txBody>
          <a:bodyPr wrap="square" rtlCol="0">
            <a:spAutoFit/>
          </a:bodyPr>
          <a:lstStyle/>
          <a:p>
            <a:pPr algn="ctr">
              <a:defRPr/>
            </a:pPr>
            <a:r>
              <a:rPr lang="en-US" sz="1400" b="1" dirty="0">
                <a:solidFill>
                  <a:prstClr val="black"/>
                </a:solidFill>
                <a:latin typeface="Calibri" panose="020F0502020204030204"/>
              </a:rPr>
              <a:t>How do students demonstrate what they know or can do?</a:t>
            </a:r>
          </a:p>
          <a:p>
            <a:pPr algn="ctr">
              <a:defRPr/>
            </a:pPr>
            <a:r>
              <a:rPr lang="en-US" sz="1200" dirty="0">
                <a:solidFill>
                  <a:prstClr val="black"/>
                </a:solidFill>
                <a:latin typeface="Calibri" panose="020F0502020204030204"/>
              </a:rPr>
              <a:t>(i.e. What kind of assessment?)</a:t>
            </a: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p:txBody>
      </p:sp>
      <p:sp>
        <p:nvSpPr>
          <p:cNvPr id="18" name="TextBox 17">
            <a:extLst>
              <a:ext uri="{FF2B5EF4-FFF2-40B4-BE49-F238E27FC236}">
                <a16:creationId xmlns:a16="http://schemas.microsoft.com/office/drawing/2014/main" id="{6DEF03FC-45AF-4C75-887A-8C32CCB24B2F}"/>
              </a:ext>
            </a:extLst>
          </p:cNvPr>
          <p:cNvSpPr txBox="1"/>
          <p:nvPr/>
        </p:nvSpPr>
        <p:spPr>
          <a:xfrm>
            <a:off x="2612031" y="3441194"/>
            <a:ext cx="6914605" cy="1600438"/>
          </a:xfrm>
          <a:prstGeom prst="rect">
            <a:avLst/>
          </a:prstGeom>
          <a:noFill/>
          <a:ln>
            <a:solidFill>
              <a:schemeClr val="tx1"/>
            </a:solidFill>
          </a:ln>
        </p:spPr>
        <p:txBody>
          <a:bodyPr wrap="square" rtlCol="0">
            <a:spAutoFit/>
          </a:bodyPr>
          <a:lstStyle/>
          <a:p>
            <a:pPr algn="ctr">
              <a:defRPr/>
            </a:pPr>
            <a:r>
              <a:rPr lang="en-US" sz="1400" b="1" dirty="0">
                <a:solidFill>
                  <a:prstClr val="black"/>
                </a:solidFill>
                <a:latin typeface="Calibri" panose="020F0502020204030204"/>
              </a:rPr>
              <a:t>How do students prepare for demonstrating their knowledge or skills? </a:t>
            </a:r>
          </a:p>
          <a:p>
            <a:pPr algn="ctr">
              <a:defRPr/>
            </a:pPr>
            <a:r>
              <a:rPr lang="en-US" sz="1200" dirty="0">
                <a:solidFill>
                  <a:prstClr val="black"/>
                </a:solidFill>
                <a:latin typeface="Calibri" panose="020F0502020204030204"/>
              </a:rPr>
              <a:t>(i.e. What kinds of experiences – activities, interactions, etc.?)</a:t>
            </a: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AFE0A178-6EBA-4579-BF1D-B72736AA694A}"/>
              </a:ext>
            </a:extLst>
          </p:cNvPr>
          <p:cNvSpPr txBox="1"/>
          <p:nvPr/>
        </p:nvSpPr>
        <p:spPr>
          <a:xfrm>
            <a:off x="3207474" y="5141263"/>
            <a:ext cx="5771608" cy="1600438"/>
          </a:xfrm>
          <a:prstGeom prst="rect">
            <a:avLst/>
          </a:prstGeom>
          <a:noFill/>
          <a:ln>
            <a:solidFill>
              <a:schemeClr val="tx1"/>
            </a:solidFill>
          </a:ln>
        </p:spPr>
        <p:txBody>
          <a:bodyPr wrap="square" rtlCol="0">
            <a:spAutoFit/>
          </a:bodyPr>
          <a:lstStyle/>
          <a:p>
            <a:pPr algn="ctr">
              <a:defRPr/>
            </a:pPr>
            <a:r>
              <a:rPr lang="en-US" sz="1400" b="1" dirty="0">
                <a:solidFill>
                  <a:prstClr val="black"/>
                </a:solidFill>
                <a:latin typeface="Calibri" panose="020F0502020204030204"/>
              </a:rPr>
              <a:t>How do students engage the content they’ll be using?</a:t>
            </a:r>
          </a:p>
          <a:p>
            <a:pPr algn="ctr">
              <a:defRPr/>
            </a:pPr>
            <a:r>
              <a:rPr lang="en-US" sz="1200" dirty="0">
                <a:solidFill>
                  <a:prstClr val="black"/>
                </a:solidFill>
                <a:latin typeface="Calibri" panose="020F0502020204030204"/>
              </a:rPr>
              <a:t>(i.e. How exposed to – retrieve or receive – the content?)</a:t>
            </a: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a:p>
            <a:pPr algn="ctr">
              <a:defRPr/>
            </a:pPr>
            <a:endParaRPr lang="en-US" dirty="0">
              <a:solidFill>
                <a:prstClr val="black"/>
              </a:solidFill>
              <a:latin typeface="Calibri" panose="020F0502020204030204"/>
            </a:endParaRPr>
          </a:p>
        </p:txBody>
      </p:sp>
      <p:sp>
        <p:nvSpPr>
          <p:cNvPr id="20" name="Arrow: Down 19">
            <a:extLst>
              <a:ext uri="{FF2B5EF4-FFF2-40B4-BE49-F238E27FC236}">
                <a16:creationId xmlns:a16="http://schemas.microsoft.com/office/drawing/2014/main" id="{76F1EEC5-EF9F-4320-8F22-2CFB5DE6DBD2}"/>
              </a:ext>
            </a:extLst>
          </p:cNvPr>
          <p:cNvSpPr/>
          <p:nvPr/>
        </p:nvSpPr>
        <p:spPr>
          <a:xfrm rot="10800000">
            <a:off x="9981556" y="1068209"/>
            <a:ext cx="339634" cy="4679093"/>
          </a:xfrm>
          <a:prstGeom prst="down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77601164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524000" y="240624"/>
            <a:ext cx="9144000" cy="523220"/>
          </a:xfrm>
          <a:prstGeom prst="rect">
            <a:avLst/>
          </a:prstGeom>
          <a:noFill/>
        </p:spPr>
        <p:txBody>
          <a:bodyPr wrap="square" rtlCol="0">
            <a:spAutoFit/>
          </a:bodyPr>
          <a:lstStyle/>
          <a:p>
            <a:pPr algn="ctr">
              <a:defRPr/>
            </a:pPr>
            <a:r>
              <a:rPr lang="en-US" sz="2800" dirty="0">
                <a:solidFill>
                  <a:schemeClr val="accent3">
                    <a:lumMod val="50000"/>
                  </a:schemeClr>
                </a:solidFill>
                <a:latin typeface="Calibri"/>
              </a:rPr>
              <a:t>What does </a:t>
            </a:r>
            <a:r>
              <a:rPr lang="en-US" sz="2800" b="1" dirty="0">
                <a:solidFill>
                  <a:schemeClr val="accent3">
                    <a:lumMod val="50000"/>
                  </a:schemeClr>
                </a:solidFill>
                <a:latin typeface="Calibri"/>
              </a:rPr>
              <a:t>Active Learning i</a:t>
            </a:r>
            <a:r>
              <a:rPr lang="en-US" sz="2800" dirty="0">
                <a:solidFill>
                  <a:schemeClr val="accent3">
                    <a:lumMod val="50000"/>
                  </a:schemeClr>
                </a:solidFill>
                <a:latin typeface="Calibri"/>
              </a:rPr>
              <a:t>nvolve?</a:t>
            </a:r>
          </a:p>
        </p:txBody>
      </p:sp>
      <p:sp>
        <p:nvSpPr>
          <p:cNvPr id="6" name="TextBox 5"/>
          <p:cNvSpPr txBox="1"/>
          <p:nvPr/>
        </p:nvSpPr>
        <p:spPr>
          <a:xfrm rot="16200000">
            <a:off x="-1838569" y="2979452"/>
            <a:ext cx="5939320" cy="461665"/>
          </a:xfrm>
          <a:prstGeom prst="rect">
            <a:avLst/>
          </a:prstGeom>
          <a:noFill/>
        </p:spPr>
        <p:txBody>
          <a:bodyPr wrap="square" rtlCol="0">
            <a:spAutoFit/>
          </a:bodyPr>
          <a:lstStyle/>
          <a:p>
            <a:pPr>
              <a:defRPr/>
            </a:pPr>
            <a:r>
              <a:rPr lang="en-US" sz="1200" dirty="0">
                <a:solidFill>
                  <a:prstClr val="black"/>
                </a:solidFill>
                <a:latin typeface="Calibri"/>
              </a:rPr>
              <a:t>Fink, L.D. (2003). </a:t>
            </a:r>
            <a:r>
              <a:rPr lang="en-US" sz="1200" i="1" dirty="0">
                <a:solidFill>
                  <a:prstClr val="black"/>
                </a:solidFill>
                <a:latin typeface="Calibri"/>
              </a:rPr>
              <a:t>Creating significant learning experiences: An integrated approach to designing college courses</a:t>
            </a:r>
            <a:r>
              <a:rPr lang="en-US" sz="1200" dirty="0">
                <a:solidFill>
                  <a:prstClr val="black"/>
                </a:solidFill>
                <a:latin typeface="Calibri"/>
              </a:rPr>
              <a:t>. San Francisco: Jossey-Bass.</a:t>
            </a:r>
          </a:p>
        </p:txBody>
      </p:sp>
      <p:sp>
        <p:nvSpPr>
          <p:cNvPr id="2" name="TextBox 1">
            <a:extLst>
              <a:ext uri="{FF2B5EF4-FFF2-40B4-BE49-F238E27FC236}">
                <a16:creationId xmlns:a16="http://schemas.microsoft.com/office/drawing/2014/main" id="{F5C5328F-601E-468D-B956-919C05A08C42}"/>
              </a:ext>
            </a:extLst>
          </p:cNvPr>
          <p:cNvSpPr txBox="1"/>
          <p:nvPr/>
        </p:nvSpPr>
        <p:spPr>
          <a:xfrm>
            <a:off x="4562536" y="1516725"/>
            <a:ext cx="3608832" cy="1569660"/>
          </a:xfrm>
          <a:prstGeom prst="rect">
            <a:avLst/>
          </a:prstGeom>
          <a:solidFill>
            <a:schemeClr val="accent4">
              <a:lumMod val="75000"/>
            </a:schemeClr>
          </a:solidFill>
          <a:scene3d>
            <a:camera prst="orthographicFront"/>
            <a:lightRig rig="threePt" dir="t"/>
          </a:scene3d>
          <a:sp3d>
            <a:bevelT/>
          </a:sp3d>
        </p:spPr>
        <p:txBody>
          <a:bodyPr wrap="square" rtlCol="0">
            <a:spAutoFit/>
          </a:bodyPr>
          <a:lstStyle/>
          <a:p>
            <a:pPr algn="ctr"/>
            <a:r>
              <a:rPr lang="en-US" sz="2400" b="1" dirty="0">
                <a:solidFill>
                  <a:schemeClr val="bg1"/>
                </a:solidFill>
              </a:rPr>
              <a:t>Information and Ideas</a:t>
            </a:r>
          </a:p>
          <a:p>
            <a:pPr marL="457200" indent="-285750">
              <a:buFont typeface="Arial" panose="020B0604020202020204" pitchFamily="34" charset="0"/>
              <a:buChar char="•"/>
            </a:pPr>
            <a:r>
              <a:rPr lang="en-US" dirty="0">
                <a:solidFill>
                  <a:srgbClr val="FFFFFF"/>
                </a:solidFill>
              </a:rPr>
              <a:t>Primary / secondary</a:t>
            </a:r>
          </a:p>
          <a:p>
            <a:pPr marL="457200" indent="-285750">
              <a:buFont typeface="Arial" panose="020B0604020202020204" pitchFamily="34" charset="0"/>
              <a:buChar char="•"/>
            </a:pPr>
            <a:r>
              <a:rPr lang="en-US" dirty="0">
                <a:solidFill>
                  <a:srgbClr val="FFFFFF"/>
                </a:solidFill>
              </a:rPr>
              <a:t>Accessing them in-class, out-of-class, online</a:t>
            </a:r>
          </a:p>
          <a:p>
            <a:endParaRPr lang="en-US" dirty="0"/>
          </a:p>
        </p:txBody>
      </p:sp>
      <p:sp>
        <p:nvSpPr>
          <p:cNvPr id="10" name="TextBox 9">
            <a:extLst>
              <a:ext uri="{FF2B5EF4-FFF2-40B4-BE49-F238E27FC236}">
                <a16:creationId xmlns:a16="http://schemas.microsoft.com/office/drawing/2014/main" id="{B9F93CEB-701C-4390-B019-A07E33C8DDED}"/>
              </a:ext>
            </a:extLst>
          </p:cNvPr>
          <p:cNvSpPr txBox="1"/>
          <p:nvPr/>
        </p:nvSpPr>
        <p:spPr>
          <a:xfrm>
            <a:off x="2327595" y="3791270"/>
            <a:ext cx="3608832" cy="1569660"/>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2400" b="1" dirty="0">
                <a:solidFill>
                  <a:schemeClr val="bg1"/>
                </a:solidFill>
              </a:rPr>
              <a:t>Reflection</a:t>
            </a:r>
          </a:p>
          <a:p>
            <a:pPr marL="457200" indent="-285750">
              <a:buFont typeface="Arial" panose="020B0604020202020204" pitchFamily="34" charset="0"/>
              <a:buChar char="•"/>
            </a:pPr>
            <a:r>
              <a:rPr lang="en-US" dirty="0">
                <a:solidFill>
                  <a:srgbClr val="FFFFFF"/>
                </a:solidFill>
              </a:rPr>
              <a:t>On </a:t>
            </a:r>
            <a:r>
              <a:rPr lang="en-US" i="1" dirty="0">
                <a:solidFill>
                  <a:srgbClr val="FFFFFF"/>
                </a:solidFill>
              </a:rPr>
              <a:t>what</a:t>
            </a:r>
            <a:r>
              <a:rPr lang="en-US" dirty="0">
                <a:solidFill>
                  <a:srgbClr val="FFFFFF"/>
                </a:solidFill>
              </a:rPr>
              <a:t> one is learning and </a:t>
            </a:r>
            <a:r>
              <a:rPr lang="en-US" i="1" dirty="0">
                <a:solidFill>
                  <a:srgbClr val="FFFFFF"/>
                </a:solidFill>
              </a:rPr>
              <a:t>how</a:t>
            </a:r>
            <a:r>
              <a:rPr lang="en-US" dirty="0">
                <a:solidFill>
                  <a:srgbClr val="FFFFFF"/>
                </a:solidFill>
              </a:rPr>
              <a:t> one is learning</a:t>
            </a:r>
          </a:p>
          <a:p>
            <a:pPr marL="457200" indent="-285750">
              <a:buFont typeface="Arial" panose="020B0604020202020204" pitchFamily="34" charset="0"/>
              <a:buChar char="•"/>
            </a:pPr>
            <a:r>
              <a:rPr lang="en-US" dirty="0">
                <a:solidFill>
                  <a:srgbClr val="FFFFFF"/>
                </a:solidFill>
              </a:rPr>
              <a:t>Alone and with others</a:t>
            </a:r>
          </a:p>
          <a:p>
            <a:endParaRPr lang="en-US" dirty="0"/>
          </a:p>
        </p:txBody>
      </p:sp>
      <p:sp>
        <p:nvSpPr>
          <p:cNvPr id="11" name="TextBox 10">
            <a:extLst>
              <a:ext uri="{FF2B5EF4-FFF2-40B4-BE49-F238E27FC236}">
                <a16:creationId xmlns:a16="http://schemas.microsoft.com/office/drawing/2014/main" id="{152C1E94-802A-4B48-88EB-1ADAD733455D}"/>
              </a:ext>
            </a:extLst>
          </p:cNvPr>
          <p:cNvSpPr txBox="1"/>
          <p:nvPr/>
        </p:nvSpPr>
        <p:spPr>
          <a:xfrm>
            <a:off x="6665044" y="3797501"/>
            <a:ext cx="3608832" cy="1569660"/>
          </a:xfrm>
          <a:prstGeom prst="rect">
            <a:avLst/>
          </a:prstGeom>
          <a:solidFill>
            <a:schemeClr val="accent2">
              <a:lumMod val="75000"/>
            </a:schemeClr>
          </a:solidFill>
          <a:scene3d>
            <a:camera prst="orthographicFront"/>
            <a:lightRig rig="threePt" dir="t"/>
          </a:scene3d>
          <a:sp3d>
            <a:bevelT/>
          </a:sp3d>
        </p:spPr>
        <p:txBody>
          <a:bodyPr wrap="square" rtlCol="0">
            <a:spAutoFit/>
          </a:bodyPr>
          <a:lstStyle/>
          <a:p>
            <a:pPr algn="ctr"/>
            <a:r>
              <a:rPr lang="en-US" sz="2400" b="1" dirty="0">
                <a:solidFill>
                  <a:schemeClr val="bg1"/>
                </a:solidFill>
              </a:rPr>
              <a:t>Experiences</a:t>
            </a:r>
          </a:p>
          <a:p>
            <a:pPr marL="457200" indent="-285750">
              <a:buFont typeface="Arial" panose="020B0604020202020204" pitchFamily="34" charset="0"/>
              <a:buChar char="•"/>
            </a:pPr>
            <a:r>
              <a:rPr lang="en-US" dirty="0">
                <a:solidFill>
                  <a:schemeClr val="bg1"/>
                </a:solidFill>
              </a:rPr>
              <a:t>Doing, observing</a:t>
            </a:r>
          </a:p>
          <a:p>
            <a:pPr marL="457200" indent="-285750">
              <a:buFont typeface="Arial" panose="020B0604020202020204" pitchFamily="34" charset="0"/>
              <a:buChar char="•"/>
            </a:pPr>
            <a:r>
              <a:rPr lang="en-US" dirty="0">
                <a:solidFill>
                  <a:schemeClr val="bg1"/>
                </a:solidFill>
              </a:rPr>
              <a:t>Actual, simulated</a:t>
            </a:r>
          </a:p>
          <a:p>
            <a:pPr marL="457200" indent="-285750">
              <a:buFont typeface="Arial" panose="020B0604020202020204" pitchFamily="34" charset="0"/>
              <a:buChar char="•"/>
            </a:pPr>
            <a:r>
              <a:rPr lang="en-US" dirty="0">
                <a:solidFill>
                  <a:schemeClr val="bg1"/>
                </a:solidFill>
              </a:rPr>
              <a:t>“Rich learning experiences”</a:t>
            </a:r>
          </a:p>
          <a:p>
            <a:endParaRPr lang="en-US" dirty="0"/>
          </a:p>
        </p:txBody>
      </p:sp>
      <p:cxnSp>
        <p:nvCxnSpPr>
          <p:cNvPr id="7" name="Straight Connector 6">
            <a:extLst>
              <a:ext uri="{FF2B5EF4-FFF2-40B4-BE49-F238E27FC236}">
                <a16:creationId xmlns:a16="http://schemas.microsoft.com/office/drawing/2014/main" id="{1A04AC97-C6CC-4860-995F-9E092949324E}"/>
              </a:ext>
            </a:extLst>
          </p:cNvPr>
          <p:cNvCxnSpPr>
            <a:cxnSpLocks/>
          </p:cNvCxnSpPr>
          <p:nvPr/>
        </p:nvCxnSpPr>
        <p:spPr>
          <a:xfrm flipV="1">
            <a:off x="4831404" y="3086388"/>
            <a:ext cx="914400" cy="6852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43814FB-A7DC-436B-BC82-BFC2A3F22AE6}"/>
              </a:ext>
            </a:extLst>
          </p:cNvPr>
          <p:cNvCxnSpPr>
            <a:cxnSpLocks/>
          </p:cNvCxnSpPr>
          <p:nvPr/>
        </p:nvCxnSpPr>
        <p:spPr>
          <a:xfrm flipH="1" flipV="1">
            <a:off x="6942308" y="3079956"/>
            <a:ext cx="924128" cy="6916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DEC3753-5D9F-4981-B191-C92798A9B249}"/>
              </a:ext>
            </a:extLst>
          </p:cNvPr>
          <p:cNvCxnSpPr>
            <a:cxnSpLocks/>
          </p:cNvCxnSpPr>
          <p:nvPr/>
        </p:nvCxnSpPr>
        <p:spPr>
          <a:xfrm flipH="1">
            <a:off x="5946156" y="4502385"/>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34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C0D7-684A-4B92-A380-786939B7ACE1}"/>
              </a:ext>
            </a:extLst>
          </p:cNvPr>
          <p:cNvSpPr>
            <a:spLocks noGrp="1"/>
          </p:cNvSpPr>
          <p:nvPr>
            <p:ph type="title"/>
          </p:nvPr>
        </p:nvSpPr>
        <p:spPr>
          <a:xfrm>
            <a:off x="1571624" y="298354"/>
            <a:ext cx="9048751" cy="1325563"/>
          </a:xfrm>
        </p:spPr>
        <p:txBody>
          <a:bodyPr/>
          <a:lstStyle/>
          <a:p>
            <a:pPr algn="ctr"/>
            <a:r>
              <a:rPr lang="en-US" b="1" dirty="0">
                <a:solidFill>
                  <a:srgbClr val="124734"/>
                </a:solidFill>
              </a:rPr>
              <a:t>Who are we? </a:t>
            </a:r>
            <a:br>
              <a:rPr lang="en-US" b="1" dirty="0">
                <a:solidFill>
                  <a:srgbClr val="124734"/>
                </a:solidFill>
              </a:rPr>
            </a:br>
            <a:r>
              <a:rPr lang="en-US" b="1" dirty="0">
                <a:solidFill>
                  <a:srgbClr val="124734"/>
                </a:solidFill>
              </a:rPr>
              <a:t>What do we care about teaching? </a:t>
            </a:r>
            <a:endParaRPr lang="en-US" dirty="0">
              <a:solidFill>
                <a:srgbClr val="124734"/>
              </a:solidFill>
            </a:endParaRPr>
          </a:p>
        </p:txBody>
      </p:sp>
      <p:sp>
        <p:nvSpPr>
          <p:cNvPr id="3" name="Content Placeholder 2">
            <a:extLst>
              <a:ext uri="{FF2B5EF4-FFF2-40B4-BE49-F238E27FC236}">
                <a16:creationId xmlns:a16="http://schemas.microsoft.com/office/drawing/2014/main" id="{BC65A9E2-C3B7-4261-A82B-0ECF64BB09DF}"/>
              </a:ext>
            </a:extLst>
          </p:cNvPr>
          <p:cNvSpPr>
            <a:spLocks noGrp="1"/>
          </p:cNvSpPr>
          <p:nvPr>
            <p:ph idx="1"/>
          </p:nvPr>
        </p:nvSpPr>
        <p:spPr>
          <a:xfrm>
            <a:off x="1380307" y="2055138"/>
            <a:ext cx="9431383" cy="4351338"/>
          </a:xfrm>
        </p:spPr>
        <p:txBody>
          <a:bodyPr>
            <a:normAutofit fontScale="92500" lnSpcReduction="10000"/>
          </a:bodyPr>
          <a:lstStyle/>
          <a:p>
            <a:pPr marL="0" indent="0">
              <a:buNone/>
            </a:pPr>
            <a:r>
              <a:rPr lang="en-US" sz="3200" dirty="0"/>
              <a:t>In pairs or trios, please introduce yourselves. </a:t>
            </a:r>
          </a:p>
          <a:p>
            <a:pPr marL="0" indent="0">
              <a:buNone/>
            </a:pPr>
            <a:endParaRPr lang="en-US" sz="3200" dirty="0"/>
          </a:p>
          <a:p>
            <a:pPr marL="0" indent="0">
              <a:buNone/>
            </a:pPr>
            <a:r>
              <a:rPr lang="en-US" sz="3200" dirty="0"/>
              <a:t>Then share your thoughts about:</a:t>
            </a:r>
          </a:p>
          <a:p>
            <a:pPr marL="0" indent="0">
              <a:buNone/>
            </a:pPr>
            <a:endParaRPr lang="en-US" sz="3200" dirty="0"/>
          </a:p>
          <a:p>
            <a:pPr marL="801688">
              <a:buFont typeface="Courier New" panose="02070309020205020404" pitchFamily="49" charset="0"/>
              <a:buChar char="o"/>
              <a:defRPr/>
            </a:pPr>
            <a:r>
              <a:rPr lang="en-US" sz="3200" dirty="0">
                <a:solidFill>
                  <a:srgbClr val="002060"/>
                </a:solidFill>
              </a:rPr>
              <a:t>What are you most </a:t>
            </a:r>
            <a:r>
              <a:rPr lang="en-US" sz="3200" b="1" dirty="0">
                <a:solidFill>
                  <a:srgbClr val="002060"/>
                </a:solidFill>
              </a:rPr>
              <a:t>concerned</a:t>
            </a:r>
            <a:r>
              <a:rPr lang="en-US" sz="3200" dirty="0">
                <a:solidFill>
                  <a:srgbClr val="002060"/>
                </a:solidFill>
              </a:rPr>
              <a:t> about teaching your own class?</a:t>
            </a:r>
          </a:p>
          <a:p>
            <a:pPr marL="801688">
              <a:buFont typeface="Courier New" panose="02070309020205020404" pitchFamily="49" charset="0"/>
              <a:buChar char="o"/>
              <a:defRPr/>
            </a:pPr>
            <a:endParaRPr lang="en-US" sz="3200" dirty="0">
              <a:solidFill>
                <a:srgbClr val="002060"/>
              </a:solidFill>
            </a:endParaRPr>
          </a:p>
          <a:p>
            <a:pPr marL="801688">
              <a:buFont typeface="Courier New" panose="02070309020205020404" pitchFamily="49" charset="0"/>
              <a:buChar char="o"/>
              <a:defRPr/>
            </a:pPr>
            <a:r>
              <a:rPr lang="en-US" sz="3200" dirty="0">
                <a:solidFill>
                  <a:srgbClr val="002060"/>
                </a:solidFill>
              </a:rPr>
              <a:t>What are you </a:t>
            </a:r>
            <a:r>
              <a:rPr lang="en-US" sz="3200" b="1" dirty="0">
                <a:solidFill>
                  <a:srgbClr val="002060"/>
                </a:solidFill>
              </a:rPr>
              <a:t>excited</a:t>
            </a:r>
            <a:r>
              <a:rPr lang="en-US" sz="3200" dirty="0">
                <a:solidFill>
                  <a:srgbClr val="002060"/>
                </a:solidFill>
              </a:rPr>
              <a:t> about helping your students learn to know, do, experience, or feel?</a:t>
            </a:r>
          </a:p>
          <a:p>
            <a:pPr marL="0" indent="0">
              <a:buNone/>
            </a:pPr>
            <a:endParaRPr lang="en-US" sz="3200" dirty="0"/>
          </a:p>
          <a:p>
            <a:pPr marL="0" indent="0">
              <a:buNone/>
            </a:pPr>
            <a:endParaRPr lang="en-US" sz="3200" dirty="0"/>
          </a:p>
          <a:p>
            <a:endParaRPr lang="en-US" dirty="0"/>
          </a:p>
        </p:txBody>
      </p:sp>
    </p:spTree>
    <p:extLst>
      <p:ext uri="{BB962C8B-B14F-4D97-AF65-F5344CB8AC3E}">
        <p14:creationId xmlns:p14="http://schemas.microsoft.com/office/powerpoint/2010/main" val="1079656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2EC3D1-419C-447B-81BD-3086E71B79F2}"/>
              </a:ext>
            </a:extLst>
          </p:cNvPr>
          <p:cNvSpPr/>
          <p:nvPr/>
        </p:nvSpPr>
        <p:spPr>
          <a:xfrm>
            <a:off x="6596412" y="2180065"/>
            <a:ext cx="3972621" cy="3192035"/>
          </a:xfrm>
          <a:prstGeom prst="rect">
            <a:avLst/>
          </a:prstGeom>
          <a:solidFill>
            <a:srgbClr val="0A4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Content Placeholder 4">
            <a:extLst>
              <a:ext uri="{FF2B5EF4-FFF2-40B4-BE49-F238E27FC236}">
                <a16:creationId xmlns:a16="http://schemas.microsoft.com/office/drawing/2014/main" id="{4E092A4A-923D-407D-A014-6558E574E43F}"/>
              </a:ext>
            </a:extLst>
          </p:cNvPr>
          <p:cNvSpPr>
            <a:spLocks noGrp="1"/>
          </p:cNvSpPr>
          <p:nvPr>
            <p:ph idx="1"/>
          </p:nvPr>
        </p:nvSpPr>
        <p:spPr>
          <a:xfrm>
            <a:off x="1703400" y="2716283"/>
            <a:ext cx="5821594" cy="3711436"/>
          </a:xfrm>
        </p:spPr>
        <p:txBody>
          <a:bodyPr vert="horz" lIns="68580" tIns="34290" rIns="68580" bIns="34290" rtlCol="0" anchor="t">
            <a:normAutofit/>
          </a:bodyPr>
          <a:lstStyle/>
          <a:p>
            <a:r>
              <a:rPr lang="en-US" sz="2400" dirty="0">
                <a:cs typeface="Calibri"/>
              </a:rPr>
              <a:t>What Do You Think?</a:t>
            </a:r>
            <a:endParaRPr lang="en-US" sz="2400" dirty="0"/>
          </a:p>
          <a:p>
            <a:r>
              <a:rPr lang="en-US" sz="2400" dirty="0">
                <a:cs typeface="Calibri"/>
              </a:rPr>
              <a:t>Believing and Doubting</a:t>
            </a:r>
            <a:endParaRPr lang="en-US" sz="2400" dirty="0"/>
          </a:p>
          <a:p>
            <a:r>
              <a:rPr lang="en-US" sz="2400" dirty="0">
                <a:cs typeface="Calibri"/>
              </a:rPr>
              <a:t>Idea on Trial</a:t>
            </a:r>
          </a:p>
          <a:p>
            <a:r>
              <a:rPr lang="en-US" sz="2400" dirty="0">
                <a:cs typeface="Calibri"/>
              </a:rPr>
              <a:t>Directed Paraphrasing</a:t>
            </a:r>
          </a:p>
          <a:p>
            <a:endParaRPr lang="en-US" dirty="0">
              <a:cs typeface="Calibri"/>
            </a:endParaRPr>
          </a:p>
          <a:p>
            <a:endParaRPr lang="en-US" dirty="0">
              <a:cs typeface="Calibri"/>
            </a:endParaRPr>
          </a:p>
        </p:txBody>
      </p:sp>
      <p:pic>
        <p:nvPicPr>
          <p:cNvPr id="3" name="Picture 3" descr="Shape, arrow&#10;&#10;Description automatically generated">
            <a:extLst>
              <a:ext uri="{FF2B5EF4-FFF2-40B4-BE49-F238E27FC236}">
                <a16:creationId xmlns:a16="http://schemas.microsoft.com/office/drawing/2014/main" id="{D9BFF1F5-D70B-4324-B732-3526900D85E8}"/>
              </a:ext>
            </a:extLst>
          </p:cNvPr>
          <p:cNvPicPr>
            <a:picLocks noChangeAspect="1"/>
          </p:cNvPicPr>
          <p:nvPr/>
        </p:nvPicPr>
        <p:blipFill>
          <a:blip r:embed="rId3"/>
          <a:stretch>
            <a:fillRect/>
          </a:stretch>
        </p:blipFill>
        <p:spPr>
          <a:xfrm>
            <a:off x="6682032" y="3961676"/>
            <a:ext cx="1685925" cy="1323635"/>
          </a:xfrm>
          <a:prstGeom prst="rect">
            <a:avLst/>
          </a:prstGeom>
        </p:spPr>
      </p:pic>
      <p:pic>
        <p:nvPicPr>
          <p:cNvPr id="4" name="Picture 4" descr="A picture containing text, sign&#10;&#10;Description automatically generated">
            <a:extLst>
              <a:ext uri="{FF2B5EF4-FFF2-40B4-BE49-F238E27FC236}">
                <a16:creationId xmlns:a16="http://schemas.microsoft.com/office/drawing/2014/main" id="{24474786-14C3-4F58-A8F7-0983494CE700}"/>
              </a:ext>
            </a:extLst>
          </p:cNvPr>
          <p:cNvPicPr>
            <a:picLocks noChangeAspect="1"/>
          </p:cNvPicPr>
          <p:nvPr/>
        </p:nvPicPr>
        <p:blipFill>
          <a:blip r:embed="rId4"/>
          <a:stretch>
            <a:fillRect/>
          </a:stretch>
        </p:blipFill>
        <p:spPr>
          <a:xfrm>
            <a:off x="8467725" y="2371725"/>
            <a:ext cx="2057400" cy="1157288"/>
          </a:xfrm>
          <a:prstGeom prst="rect">
            <a:avLst/>
          </a:prstGeom>
        </p:spPr>
      </p:pic>
      <p:pic>
        <p:nvPicPr>
          <p:cNvPr id="5" name="Picture 5">
            <a:extLst>
              <a:ext uri="{FF2B5EF4-FFF2-40B4-BE49-F238E27FC236}">
                <a16:creationId xmlns:a16="http://schemas.microsoft.com/office/drawing/2014/main" id="{EE158730-349E-4034-B6B8-036F03FC248F}"/>
              </a:ext>
            </a:extLst>
          </p:cNvPr>
          <p:cNvPicPr>
            <a:picLocks noChangeAspect="1"/>
          </p:cNvPicPr>
          <p:nvPr/>
        </p:nvPicPr>
        <p:blipFill>
          <a:blip r:embed="rId5"/>
          <a:stretch>
            <a:fillRect/>
          </a:stretch>
        </p:blipFill>
        <p:spPr>
          <a:xfrm>
            <a:off x="6653213" y="2178412"/>
            <a:ext cx="1543050" cy="1593923"/>
          </a:xfrm>
          <a:prstGeom prst="rect">
            <a:avLst/>
          </a:prstGeom>
        </p:spPr>
      </p:pic>
      <p:pic>
        <p:nvPicPr>
          <p:cNvPr id="6" name="Picture 7" descr="Diagram&#10;&#10;Description automatically generated">
            <a:extLst>
              <a:ext uri="{FF2B5EF4-FFF2-40B4-BE49-F238E27FC236}">
                <a16:creationId xmlns:a16="http://schemas.microsoft.com/office/drawing/2014/main" id="{D2ED127E-7A52-4A70-BD76-5918DCF35282}"/>
              </a:ext>
            </a:extLst>
          </p:cNvPr>
          <p:cNvPicPr>
            <a:picLocks noChangeAspect="1"/>
          </p:cNvPicPr>
          <p:nvPr/>
        </p:nvPicPr>
        <p:blipFill>
          <a:blip r:embed="rId6"/>
          <a:stretch>
            <a:fillRect/>
          </a:stretch>
        </p:blipFill>
        <p:spPr>
          <a:xfrm>
            <a:off x="8639176" y="3865407"/>
            <a:ext cx="1821656" cy="1413189"/>
          </a:xfrm>
          <a:prstGeom prst="rect">
            <a:avLst/>
          </a:prstGeom>
        </p:spPr>
      </p:pic>
      <p:sp>
        <p:nvSpPr>
          <p:cNvPr id="12" name="Title 1">
            <a:extLst>
              <a:ext uri="{FF2B5EF4-FFF2-40B4-BE49-F238E27FC236}">
                <a16:creationId xmlns:a16="http://schemas.microsoft.com/office/drawing/2014/main" id="{B4B86A66-246D-43F9-A612-0F734B452C31}"/>
              </a:ext>
            </a:extLst>
          </p:cNvPr>
          <p:cNvSpPr txBox="1">
            <a:spLocks/>
          </p:cNvSpPr>
          <p:nvPr/>
        </p:nvSpPr>
        <p:spPr>
          <a:xfrm>
            <a:off x="964947" y="484053"/>
            <a:ext cx="723131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300" dirty="0">
                <a:solidFill>
                  <a:prstClr val="black"/>
                </a:solidFill>
                <a:latin typeface="Calibri Light" panose="020F0302020204030204"/>
              </a:rPr>
              <a:t>Example: Quick Engagements</a:t>
            </a:r>
          </a:p>
        </p:txBody>
      </p:sp>
    </p:spTree>
    <p:extLst>
      <p:ext uri="{BB962C8B-B14F-4D97-AF65-F5344CB8AC3E}">
        <p14:creationId xmlns:p14="http://schemas.microsoft.com/office/powerpoint/2010/main" val="3962673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4ABCD5E-2B90-49C9-B683-5C0C01213052}"/>
              </a:ext>
            </a:extLst>
          </p:cNvPr>
          <p:cNvSpPr>
            <a:spLocks noGrp="1"/>
          </p:cNvSpPr>
          <p:nvPr>
            <p:ph idx="1"/>
          </p:nvPr>
        </p:nvSpPr>
        <p:spPr>
          <a:xfrm>
            <a:off x="4825987" y="1643448"/>
            <a:ext cx="6462583" cy="4992130"/>
          </a:xfrm>
        </p:spPr>
        <p:txBody>
          <a:bodyPr vert="horz" lIns="68580" tIns="34290" rIns="68580" bIns="34290" rtlCol="0" anchor="t">
            <a:normAutofit/>
          </a:bodyPr>
          <a:lstStyle/>
          <a:p>
            <a:pPr marL="0" indent="0">
              <a:buNone/>
            </a:pPr>
            <a:r>
              <a:rPr lang="en-US" sz="2400" dirty="0">
                <a:cs typeface="Calibri"/>
              </a:rPr>
              <a:t>Daily (or weekly) in-class writing reflections</a:t>
            </a:r>
          </a:p>
          <a:p>
            <a:pPr marL="0" indent="0">
              <a:buNone/>
            </a:pPr>
            <a:endParaRPr lang="en-US" sz="1800" dirty="0">
              <a:cs typeface="Calibri"/>
            </a:endParaRPr>
          </a:p>
          <a:p>
            <a:r>
              <a:rPr lang="en-US" sz="2200" dirty="0">
                <a:cs typeface="Calibri"/>
              </a:rPr>
              <a:t>1-2 content-based questions that "warm up" thinking for discussion, e.g.:</a:t>
            </a:r>
          </a:p>
          <a:p>
            <a:pPr lvl="2"/>
            <a:r>
              <a:rPr lang="en-US" sz="1800" dirty="0">
                <a:cs typeface="Calibri"/>
              </a:rPr>
              <a:t>How would you describe settler colonialism to a friend?</a:t>
            </a:r>
          </a:p>
          <a:p>
            <a:pPr lvl="2"/>
            <a:r>
              <a:rPr lang="en-US" sz="1800" dirty="0">
                <a:cs typeface="Calibri"/>
              </a:rPr>
              <a:t>What do you think Pulido means when saying certain communities in Flint are "disposable"? </a:t>
            </a:r>
          </a:p>
          <a:p>
            <a:endParaRPr lang="en-US" sz="1800" dirty="0">
              <a:cs typeface="Calibri"/>
            </a:endParaRPr>
          </a:p>
          <a:p>
            <a:r>
              <a:rPr lang="en-US" sz="2200" dirty="0">
                <a:cs typeface="Calibri"/>
              </a:rPr>
              <a:t>1-2 learning reflection questions that "wrap up" the class, e.g.:</a:t>
            </a:r>
          </a:p>
          <a:p>
            <a:pPr lvl="2"/>
            <a:r>
              <a:rPr lang="en-US" sz="1800" dirty="0">
                <a:cs typeface="Calibri"/>
              </a:rPr>
              <a:t>What did you find most interesting or significant or challenging today? </a:t>
            </a:r>
          </a:p>
          <a:p>
            <a:pPr lvl="2"/>
            <a:r>
              <a:rPr lang="en-US" sz="1800" dirty="0">
                <a:cs typeface="Calibri"/>
              </a:rPr>
              <a:t>What might you do to come more prepared for the next class?</a:t>
            </a:r>
          </a:p>
          <a:p>
            <a:endParaRPr lang="en-US" dirty="0">
              <a:cs typeface="Calibri"/>
            </a:endParaRPr>
          </a:p>
        </p:txBody>
      </p:sp>
      <p:pic>
        <p:nvPicPr>
          <p:cNvPr id="4" name="Picture 4" descr="Chart, bubble chart&#10;&#10;Description automatically generated">
            <a:extLst>
              <a:ext uri="{FF2B5EF4-FFF2-40B4-BE49-F238E27FC236}">
                <a16:creationId xmlns:a16="http://schemas.microsoft.com/office/drawing/2014/main" id="{ACEB4471-4756-4EFC-9C94-326F940D9C03}"/>
              </a:ext>
            </a:extLst>
          </p:cNvPr>
          <p:cNvPicPr>
            <a:picLocks noChangeAspect="1"/>
          </p:cNvPicPr>
          <p:nvPr/>
        </p:nvPicPr>
        <p:blipFill>
          <a:blip r:embed="rId3"/>
          <a:stretch>
            <a:fillRect/>
          </a:stretch>
        </p:blipFill>
        <p:spPr>
          <a:xfrm>
            <a:off x="1878131" y="1737066"/>
            <a:ext cx="2387401" cy="1557000"/>
          </a:xfrm>
          <a:prstGeom prst="rect">
            <a:avLst/>
          </a:prstGeom>
        </p:spPr>
      </p:pic>
      <p:pic>
        <p:nvPicPr>
          <p:cNvPr id="5" name="Picture 5" descr="A picture containing diagram&#10;&#10;Description automatically generated">
            <a:extLst>
              <a:ext uri="{FF2B5EF4-FFF2-40B4-BE49-F238E27FC236}">
                <a16:creationId xmlns:a16="http://schemas.microsoft.com/office/drawing/2014/main" id="{5BA87365-A2B6-48E5-9058-9312242BBAE7}"/>
              </a:ext>
            </a:extLst>
          </p:cNvPr>
          <p:cNvPicPr>
            <a:picLocks noChangeAspect="1"/>
          </p:cNvPicPr>
          <p:nvPr/>
        </p:nvPicPr>
        <p:blipFill>
          <a:blip r:embed="rId4"/>
          <a:stretch>
            <a:fillRect/>
          </a:stretch>
        </p:blipFill>
        <p:spPr>
          <a:xfrm>
            <a:off x="2043131" y="3429000"/>
            <a:ext cx="2057400" cy="2057400"/>
          </a:xfrm>
          <a:prstGeom prst="rect">
            <a:avLst/>
          </a:prstGeom>
        </p:spPr>
      </p:pic>
      <p:sp>
        <p:nvSpPr>
          <p:cNvPr id="17" name="Title 1">
            <a:extLst>
              <a:ext uri="{FF2B5EF4-FFF2-40B4-BE49-F238E27FC236}">
                <a16:creationId xmlns:a16="http://schemas.microsoft.com/office/drawing/2014/main" id="{6B79A834-FFC3-488C-8A97-1874DC14C4D9}"/>
              </a:ext>
            </a:extLst>
          </p:cNvPr>
          <p:cNvSpPr txBox="1">
            <a:spLocks/>
          </p:cNvSpPr>
          <p:nvPr/>
        </p:nvSpPr>
        <p:spPr>
          <a:xfrm>
            <a:off x="1004371" y="485584"/>
            <a:ext cx="723131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300" dirty="0">
                <a:solidFill>
                  <a:prstClr val="black"/>
                </a:solidFill>
                <a:latin typeface="Calibri Light" panose="020F0302020204030204"/>
              </a:rPr>
              <a:t>Example: Contribution Journals</a:t>
            </a:r>
          </a:p>
        </p:txBody>
      </p:sp>
    </p:spTree>
    <p:extLst>
      <p:ext uri="{BB962C8B-B14F-4D97-AF65-F5344CB8AC3E}">
        <p14:creationId xmlns:p14="http://schemas.microsoft.com/office/powerpoint/2010/main" val="227594097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3" descr="Diagram&#10;&#10;Description automatically generated">
            <a:extLst>
              <a:ext uri="{FF2B5EF4-FFF2-40B4-BE49-F238E27FC236}">
                <a16:creationId xmlns:a16="http://schemas.microsoft.com/office/drawing/2014/main" id="{C4BB1DA9-FA95-4D0D-9266-52074CDE804C}"/>
              </a:ext>
            </a:extLst>
          </p:cNvPr>
          <p:cNvPicPr>
            <a:picLocks noChangeAspect="1"/>
          </p:cNvPicPr>
          <p:nvPr/>
        </p:nvPicPr>
        <p:blipFill>
          <a:blip r:embed="rId3"/>
          <a:stretch>
            <a:fillRect/>
          </a:stretch>
        </p:blipFill>
        <p:spPr>
          <a:xfrm>
            <a:off x="3728243" y="226038"/>
            <a:ext cx="8159321" cy="5466809"/>
          </a:xfrm>
          <a:prstGeom prst="rect">
            <a:avLst/>
          </a:prstGeom>
        </p:spPr>
      </p:pic>
      <p:pic>
        <p:nvPicPr>
          <p:cNvPr id="3" name="Picture 2" descr="Text&#10;&#10;Description automatically generated">
            <a:extLst>
              <a:ext uri="{FF2B5EF4-FFF2-40B4-BE49-F238E27FC236}">
                <a16:creationId xmlns:a16="http://schemas.microsoft.com/office/drawing/2014/main" id="{4A4C702D-889F-4399-AF41-A4EFE4FFE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50" y="1464517"/>
            <a:ext cx="3106029" cy="4323506"/>
          </a:xfrm>
          <a:prstGeom prst="rect">
            <a:avLst/>
          </a:prstGeom>
        </p:spPr>
      </p:pic>
      <p:pic>
        <p:nvPicPr>
          <p:cNvPr id="9" name="Picture 9" descr="A picture containing text, businesscard, envelope&#10;&#10;Description automatically generated">
            <a:extLst>
              <a:ext uri="{FF2B5EF4-FFF2-40B4-BE49-F238E27FC236}">
                <a16:creationId xmlns:a16="http://schemas.microsoft.com/office/drawing/2014/main" id="{B2E75D82-B8D0-4B53-98BD-027A74A70B2C}"/>
              </a:ext>
            </a:extLst>
          </p:cNvPr>
          <p:cNvPicPr>
            <a:picLocks noChangeAspect="1"/>
          </p:cNvPicPr>
          <p:nvPr/>
        </p:nvPicPr>
        <p:blipFill>
          <a:blip r:embed="rId5"/>
          <a:stretch>
            <a:fillRect/>
          </a:stretch>
        </p:blipFill>
        <p:spPr>
          <a:xfrm>
            <a:off x="7393495" y="4330490"/>
            <a:ext cx="3827373" cy="2527510"/>
          </a:xfrm>
          <a:prstGeom prst="rect">
            <a:avLst/>
          </a:prstGeom>
        </p:spPr>
      </p:pic>
      <p:sp>
        <p:nvSpPr>
          <p:cNvPr id="8" name="Title 1">
            <a:extLst>
              <a:ext uri="{FF2B5EF4-FFF2-40B4-BE49-F238E27FC236}">
                <a16:creationId xmlns:a16="http://schemas.microsoft.com/office/drawing/2014/main" id="{E0DAA89C-9269-4FC9-A012-EB89F75EA63B}"/>
              </a:ext>
            </a:extLst>
          </p:cNvPr>
          <p:cNvSpPr txBox="1">
            <a:spLocks/>
          </p:cNvSpPr>
          <p:nvPr/>
        </p:nvSpPr>
        <p:spPr>
          <a:xfrm>
            <a:off x="953032" y="470345"/>
            <a:ext cx="723131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300" dirty="0">
                <a:solidFill>
                  <a:prstClr val="black"/>
                </a:solidFill>
                <a:latin typeface="Calibri Light" panose="020F0302020204030204"/>
              </a:rPr>
              <a:t>Example: Key Issue Profiles</a:t>
            </a:r>
          </a:p>
        </p:txBody>
      </p:sp>
    </p:spTree>
    <p:extLst>
      <p:ext uri="{BB962C8B-B14F-4D97-AF65-F5344CB8AC3E}">
        <p14:creationId xmlns:p14="http://schemas.microsoft.com/office/powerpoint/2010/main" val="409793883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60C0-2133-4CD4-956E-46A67C841ACC}"/>
              </a:ext>
            </a:extLst>
          </p:cNvPr>
          <p:cNvSpPr>
            <a:spLocks noGrp="1"/>
          </p:cNvSpPr>
          <p:nvPr>
            <p:ph type="title"/>
          </p:nvPr>
        </p:nvSpPr>
        <p:spPr>
          <a:xfrm>
            <a:off x="0" y="0"/>
            <a:ext cx="10515600" cy="1325563"/>
          </a:xfrm>
        </p:spPr>
        <p:txBody>
          <a:bodyPr>
            <a:normAutofit/>
          </a:bodyPr>
          <a:lstStyle/>
          <a:p>
            <a:r>
              <a:rPr lang="en-US" sz="3600" dirty="0">
                <a:solidFill>
                  <a:srgbClr val="C00000"/>
                </a:solidFill>
                <a:latin typeface="Candara" panose="020E0502030303020204" pitchFamily="34" charset="0"/>
              </a:rPr>
              <a:t>What is the context of learning assessment?</a:t>
            </a:r>
          </a:p>
        </p:txBody>
      </p:sp>
      <p:sp>
        <p:nvSpPr>
          <p:cNvPr id="5" name="TextBox 4">
            <a:extLst>
              <a:ext uri="{FF2B5EF4-FFF2-40B4-BE49-F238E27FC236}">
                <a16:creationId xmlns:a16="http://schemas.microsoft.com/office/drawing/2014/main" id="{E573DDC0-E057-4DF4-A9E3-403F8A03736B}"/>
              </a:ext>
            </a:extLst>
          </p:cNvPr>
          <p:cNvSpPr txBox="1"/>
          <p:nvPr/>
        </p:nvSpPr>
        <p:spPr>
          <a:xfrm>
            <a:off x="7445828" y="2300260"/>
            <a:ext cx="4477553" cy="3816429"/>
          </a:xfrm>
          <a:prstGeom prst="rect">
            <a:avLst/>
          </a:prstGeom>
          <a:solidFill>
            <a:srgbClr val="FFCCCC"/>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What is the learning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goal</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 of the assignment you are grading?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What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activities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have helped students prepare for the assignment?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What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factors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might be influencing the quality of students’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What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criteria and standards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are you assessing and giving feedback on?</a:t>
            </a:r>
          </a:p>
        </p:txBody>
      </p:sp>
      <p:pic>
        <p:nvPicPr>
          <p:cNvPr id="2050" name="Picture 2" descr="PDF] Integrated Course Design | Semantic Scholar">
            <a:extLst>
              <a:ext uri="{FF2B5EF4-FFF2-40B4-BE49-F238E27FC236}">
                <a16:creationId xmlns:a16="http://schemas.microsoft.com/office/drawing/2014/main" id="{18C8F515-506E-925B-5260-E5415D40A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14" y="2170125"/>
            <a:ext cx="6248400" cy="4076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FD9BEA9-23C8-50C8-E2FF-1D84D1A503C1}"/>
              </a:ext>
            </a:extLst>
          </p:cNvPr>
          <p:cNvSpPr/>
          <p:nvPr/>
        </p:nvSpPr>
        <p:spPr>
          <a:xfrm>
            <a:off x="670561" y="6026332"/>
            <a:ext cx="6248400" cy="400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15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60C0-2133-4CD4-956E-46A67C841ACC}"/>
              </a:ext>
            </a:extLst>
          </p:cNvPr>
          <p:cNvSpPr>
            <a:spLocks noGrp="1"/>
          </p:cNvSpPr>
          <p:nvPr>
            <p:ph type="title"/>
          </p:nvPr>
        </p:nvSpPr>
        <p:spPr>
          <a:xfrm>
            <a:off x="0" y="0"/>
            <a:ext cx="10515600" cy="1325563"/>
          </a:xfrm>
        </p:spPr>
        <p:txBody>
          <a:bodyPr>
            <a:normAutofit/>
          </a:bodyPr>
          <a:lstStyle/>
          <a:p>
            <a:r>
              <a:rPr lang="en-US" sz="3600" dirty="0">
                <a:solidFill>
                  <a:srgbClr val="C00000"/>
                </a:solidFill>
                <a:latin typeface="Candara" panose="020E0502030303020204" pitchFamily="34" charset="0"/>
              </a:rPr>
              <a:t>What kind of assessment am I doing?</a:t>
            </a:r>
          </a:p>
        </p:txBody>
      </p:sp>
      <p:sp>
        <p:nvSpPr>
          <p:cNvPr id="5" name="TextBox 4">
            <a:extLst>
              <a:ext uri="{FF2B5EF4-FFF2-40B4-BE49-F238E27FC236}">
                <a16:creationId xmlns:a16="http://schemas.microsoft.com/office/drawing/2014/main" id="{E573DDC0-E057-4DF4-A9E3-403F8A03736B}"/>
              </a:ext>
            </a:extLst>
          </p:cNvPr>
          <p:cNvSpPr txBox="1"/>
          <p:nvPr/>
        </p:nvSpPr>
        <p:spPr>
          <a:xfrm>
            <a:off x="7444787" y="2982848"/>
            <a:ext cx="4381759" cy="1754326"/>
          </a:xfrm>
          <a:prstGeom prst="rect">
            <a:avLst/>
          </a:prstGeom>
          <a:solidFill>
            <a:srgbClr val="FFCCCC"/>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Audit-</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ive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Assessment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determining whether students learned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Backward-Looking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focuses on whether students “got” the material they studied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8" name="Picture 4" descr="It's About Learning | Module 2">
            <a:extLst>
              <a:ext uri="{FF2B5EF4-FFF2-40B4-BE49-F238E27FC236}">
                <a16:creationId xmlns:a16="http://schemas.microsoft.com/office/drawing/2014/main" id="{ADA3D47E-7A08-0E20-9C09-FA8FE9935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5" y="1351507"/>
            <a:ext cx="6271260" cy="5017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E3EEE03-513E-429A-98D7-E01AF36D985D}"/>
              </a:ext>
            </a:extLst>
          </p:cNvPr>
          <p:cNvSpPr txBox="1"/>
          <p:nvPr/>
        </p:nvSpPr>
        <p:spPr>
          <a:xfrm>
            <a:off x="7881730" y="5227983"/>
            <a:ext cx="346875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Less feedback needed</a:t>
            </a:r>
          </a:p>
        </p:txBody>
      </p:sp>
    </p:spTree>
    <p:extLst>
      <p:ext uri="{BB962C8B-B14F-4D97-AF65-F5344CB8AC3E}">
        <p14:creationId xmlns:p14="http://schemas.microsoft.com/office/powerpoint/2010/main" val="150479000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60C0-2133-4CD4-956E-46A67C841ACC}"/>
              </a:ext>
            </a:extLst>
          </p:cNvPr>
          <p:cNvSpPr>
            <a:spLocks noGrp="1"/>
          </p:cNvSpPr>
          <p:nvPr>
            <p:ph type="title"/>
          </p:nvPr>
        </p:nvSpPr>
        <p:spPr>
          <a:xfrm>
            <a:off x="0" y="0"/>
            <a:ext cx="10515600" cy="1325563"/>
          </a:xfrm>
        </p:spPr>
        <p:txBody>
          <a:bodyPr>
            <a:normAutofit/>
          </a:bodyPr>
          <a:lstStyle/>
          <a:p>
            <a:r>
              <a:rPr lang="en-US" sz="3600" dirty="0">
                <a:solidFill>
                  <a:srgbClr val="C00000"/>
                </a:solidFill>
                <a:latin typeface="Candara" panose="020E0502030303020204" pitchFamily="34" charset="0"/>
              </a:rPr>
              <a:t>What kind of assessment am I doing?</a:t>
            </a:r>
          </a:p>
        </p:txBody>
      </p:sp>
      <p:pic>
        <p:nvPicPr>
          <p:cNvPr id="1028" name="Picture 4" descr="It's About Learning | Module 2">
            <a:extLst>
              <a:ext uri="{FF2B5EF4-FFF2-40B4-BE49-F238E27FC236}">
                <a16:creationId xmlns:a16="http://schemas.microsoft.com/office/drawing/2014/main" id="{ADA3D47E-7A08-0E20-9C09-FA8FE9935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5" y="1351507"/>
            <a:ext cx="6271260" cy="5017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FAD9AD-BE0B-4276-CABB-2B5502C9DCFD}"/>
              </a:ext>
            </a:extLst>
          </p:cNvPr>
          <p:cNvSpPr txBox="1"/>
          <p:nvPr/>
        </p:nvSpPr>
        <p:spPr>
          <a:xfrm>
            <a:off x="7484544" y="1549423"/>
            <a:ext cx="4381759" cy="4247317"/>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Educative Assessment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determining how students can learn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Forward-Looking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focuses on whether students are ready for some future activity after current period of learning is over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Criteria and Standards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identifies the traits that count and describes the quality differences for each trait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Self-Assessment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provides opportunities for students to self-assess their work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Feedback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offers feedback as frequently and immediately as possible, based on criteria/standards, and supportively</a:t>
            </a:r>
          </a:p>
        </p:txBody>
      </p:sp>
      <p:sp>
        <p:nvSpPr>
          <p:cNvPr id="5" name="TextBox 4">
            <a:extLst>
              <a:ext uri="{FF2B5EF4-FFF2-40B4-BE49-F238E27FC236}">
                <a16:creationId xmlns:a16="http://schemas.microsoft.com/office/drawing/2014/main" id="{FF34BD35-645E-4F45-87B8-DAC38A3782CA}"/>
              </a:ext>
            </a:extLst>
          </p:cNvPr>
          <p:cNvSpPr txBox="1"/>
          <p:nvPr/>
        </p:nvSpPr>
        <p:spPr>
          <a:xfrm>
            <a:off x="7941044" y="6020600"/>
            <a:ext cx="346875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More feedback needed</a:t>
            </a:r>
          </a:p>
        </p:txBody>
      </p:sp>
    </p:spTree>
    <p:extLst>
      <p:ext uri="{BB962C8B-B14F-4D97-AF65-F5344CB8AC3E}">
        <p14:creationId xmlns:p14="http://schemas.microsoft.com/office/powerpoint/2010/main" val="67881638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C613-39BF-4045-9DED-1FFD4DCF5ECE}"/>
              </a:ext>
            </a:extLst>
          </p:cNvPr>
          <p:cNvSpPr>
            <a:spLocks noGrp="1"/>
          </p:cNvSpPr>
          <p:nvPr>
            <p:ph type="title"/>
          </p:nvPr>
        </p:nvSpPr>
        <p:spPr>
          <a:xfrm>
            <a:off x="0" y="18255"/>
            <a:ext cx="10515600" cy="1325563"/>
          </a:xfrm>
        </p:spPr>
        <p:txBody>
          <a:bodyPr>
            <a:normAutofit/>
          </a:bodyPr>
          <a:lstStyle/>
          <a:p>
            <a:r>
              <a:rPr lang="en-US" sz="3600" dirty="0">
                <a:solidFill>
                  <a:srgbClr val="C00000"/>
                </a:solidFill>
                <a:latin typeface="Candara" panose="020E0502030303020204" pitchFamily="34" charset="0"/>
              </a:rPr>
              <a:t>How transparent are the expectations?</a:t>
            </a:r>
          </a:p>
        </p:txBody>
      </p:sp>
      <p:sp>
        <p:nvSpPr>
          <p:cNvPr id="7" name="Content Placeholder 2">
            <a:extLst>
              <a:ext uri="{FF2B5EF4-FFF2-40B4-BE49-F238E27FC236}">
                <a16:creationId xmlns:a16="http://schemas.microsoft.com/office/drawing/2014/main" id="{22BDA6D4-5C44-4229-8AF2-29947D8928F1}"/>
              </a:ext>
            </a:extLst>
          </p:cNvPr>
          <p:cNvSpPr txBox="1">
            <a:spLocks/>
          </p:cNvSpPr>
          <p:nvPr/>
        </p:nvSpPr>
        <p:spPr>
          <a:xfrm>
            <a:off x="838200" y="1825625"/>
            <a:ext cx="5089634"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am I supposed to do, and how am I supposed to do 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“How am I being graded?”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is it due and where?”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“Why are we doing this?”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aka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“Why should I care?”)</a:t>
            </a:r>
          </a:p>
        </p:txBody>
      </p:sp>
    </p:spTree>
    <p:extLst>
      <p:ext uri="{BB962C8B-B14F-4D97-AF65-F5344CB8AC3E}">
        <p14:creationId xmlns:p14="http://schemas.microsoft.com/office/powerpoint/2010/main" val="568390620"/>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C0D46-EC59-2A45-8B86-4C244DC3E06D}"/>
              </a:ext>
            </a:extLst>
          </p:cNvPr>
          <p:cNvSpPr txBox="1"/>
          <p:nvPr/>
        </p:nvSpPr>
        <p:spPr>
          <a:xfrm>
            <a:off x="3924300" y="419101"/>
            <a:ext cx="4343400" cy="584775"/>
          </a:xfrm>
          <a:prstGeom prst="rect">
            <a:avLst/>
          </a:prstGeom>
          <a:noFill/>
        </p:spPr>
        <p:txBody>
          <a:bodyPr wrap="square" rtlCol="0">
            <a:spAutoFit/>
          </a:bodyPr>
          <a:lstStyle/>
          <a:p>
            <a:pPr algn="ctr">
              <a:defRPr/>
            </a:pPr>
            <a:r>
              <a:rPr lang="en-US" sz="3200" dirty="0">
                <a:solidFill>
                  <a:schemeClr val="accent4">
                    <a:lumMod val="50000"/>
                  </a:schemeClr>
                </a:solidFill>
                <a:latin typeface="Calibri"/>
              </a:rPr>
              <a:t>What is transparency?</a:t>
            </a:r>
          </a:p>
        </p:txBody>
      </p:sp>
      <p:sp>
        <p:nvSpPr>
          <p:cNvPr id="5" name="TextBox 4">
            <a:extLst>
              <a:ext uri="{FF2B5EF4-FFF2-40B4-BE49-F238E27FC236}">
                <a16:creationId xmlns:a16="http://schemas.microsoft.com/office/drawing/2014/main" id="{DF071995-B2CA-481C-89BB-6DE08A75771B}"/>
              </a:ext>
            </a:extLst>
          </p:cNvPr>
          <p:cNvSpPr txBox="1"/>
          <p:nvPr/>
        </p:nvSpPr>
        <p:spPr>
          <a:xfrm>
            <a:off x="2286000" y="1506380"/>
            <a:ext cx="7620000" cy="4339650"/>
          </a:xfrm>
          <a:prstGeom prst="rect">
            <a:avLst/>
          </a:prstGeom>
          <a:noFill/>
        </p:spPr>
        <p:txBody>
          <a:bodyPr wrap="square" rtlCol="0">
            <a:spAutoFit/>
          </a:bodyPr>
          <a:lstStyle/>
          <a:p>
            <a:pPr>
              <a:defRPr/>
            </a:pPr>
            <a:endParaRPr lang="en-US" sz="2200" i="1" dirty="0">
              <a:solidFill>
                <a:srgbClr val="000000">
                  <a:lumMod val="50000"/>
                  <a:lumOff val="50000"/>
                </a:srgbClr>
              </a:solidFill>
              <a:latin typeface="Calibri"/>
            </a:endParaRPr>
          </a:p>
          <a:p>
            <a:pPr>
              <a:defRPr/>
            </a:pPr>
            <a:endParaRPr lang="en-US" sz="2200" i="1" dirty="0">
              <a:solidFill>
                <a:srgbClr val="000000">
                  <a:lumMod val="50000"/>
                  <a:lumOff val="50000"/>
                </a:srgbClr>
              </a:solidFill>
              <a:latin typeface="Calibri"/>
            </a:endParaRPr>
          </a:p>
          <a:p>
            <a:pPr>
              <a:defRPr/>
            </a:pPr>
            <a:endParaRPr lang="en-US" sz="2200" i="1" dirty="0">
              <a:solidFill>
                <a:srgbClr val="000000">
                  <a:lumMod val="50000"/>
                  <a:lumOff val="50000"/>
                </a:srgbClr>
              </a:solidFill>
              <a:latin typeface="Calibri"/>
            </a:endParaRPr>
          </a:p>
          <a:p>
            <a:pPr>
              <a:defRPr/>
            </a:pPr>
            <a:endParaRPr lang="en-US" sz="2200" i="1" dirty="0">
              <a:solidFill>
                <a:srgbClr val="000000">
                  <a:lumMod val="50000"/>
                  <a:lumOff val="50000"/>
                </a:srgbClr>
              </a:solidFill>
              <a:latin typeface="Calibri"/>
            </a:endParaRPr>
          </a:p>
          <a:p>
            <a:pPr>
              <a:defRPr/>
            </a:pPr>
            <a:r>
              <a:rPr lang="en-US" sz="2200" dirty="0">
                <a:solidFill>
                  <a:srgbClr val="002060"/>
                </a:solidFill>
                <a:latin typeface="Calibri"/>
              </a:rPr>
              <a:t>Over 25,000 students…</a:t>
            </a:r>
          </a:p>
          <a:p>
            <a:pPr>
              <a:defRPr/>
            </a:pPr>
            <a:r>
              <a:rPr lang="en-US" sz="2200" dirty="0">
                <a:solidFill>
                  <a:srgbClr val="002060"/>
                </a:solidFill>
                <a:latin typeface="Calibri"/>
              </a:rPr>
              <a:t>			…in hundreds of courses…</a:t>
            </a:r>
          </a:p>
          <a:p>
            <a:pPr>
              <a:defRPr/>
            </a:pPr>
            <a:r>
              <a:rPr lang="en-US" sz="2200" dirty="0">
                <a:solidFill>
                  <a:srgbClr val="002060"/>
                </a:solidFill>
                <a:latin typeface="Calibri"/>
              </a:rPr>
              <a:t>					…at more than 40 institutions…</a:t>
            </a:r>
          </a:p>
          <a:p>
            <a:pPr>
              <a:defRPr/>
            </a:pPr>
            <a:r>
              <a:rPr lang="en-US" sz="2200" dirty="0">
                <a:solidFill>
                  <a:srgbClr val="002060"/>
                </a:solidFill>
                <a:latin typeface="Calibri"/>
              </a:rPr>
              <a:t>										…in seven countries.</a:t>
            </a:r>
          </a:p>
          <a:p>
            <a:pPr>
              <a:defRPr/>
            </a:pPr>
            <a:endParaRPr lang="en-US" sz="2200" dirty="0">
              <a:solidFill>
                <a:srgbClr val="002060"/>
              </a:solidFill>
              <a:latin typeface="Calibri"/>
            </a:endParaRPr>
          </a:p>
          <a:p>
            <a:pPr>
              <a:defRPr/>
            </a:pPr>
            <a:r>
              <a:rPr lang="en-US" sz="2600" u="sng" dirty="0">
                <a:solidFill>
                  <a:srgbClr val="000000"/>
                </a:solidFill>
                <a:latin typeface="Calibri"/>
              </a:rPr>
              <a:t>A change to assignment design</a:t>
            </a:r>
            <a:r>
              <a:rPr lang="en-US" sz="2600" dirty="0">
                <a:solidFill>
                  <a:srgbClr val="000000"/>
                </a:solidFill>
                <a:latin typeface="Calibri"/>
              </a:rPr>
              <a:t>: </a:t>
            </a:r>
          </a:p>
          <a:p>
            <a:pPr>
              <a:defRPr/>
            </a:pPr>
            <a:endParaRPr lang="en-US" sz="2600" dirty="0">
              <a:solidFill>
                <a:srgbClr val="000000"/>
              </a:solidFill>
              <a:latin typeface="Calibri"/>
            </a:endParaRPr>
          </a:p>
          <a:p>
            <a:pPr algn="ctr">
              <a:defRPr/>
            </a:pPr>
            <a:r>
              <a:rPr lang="en-US" sz="2600" b="1" dirty="0">
                <a:solidFill>
                  <a:srgbClr val="000000"/>
                </a:solidFill>
                <a:latin typeface="Calibri"/>
              </a:rPr>
              <a:t>Purpose</a:t>
            </a:r>
            <a:r>
              <a:rPr lang="en-US" sz="2600" dirty="0">
                <a:solidFill>
                  <a:srgbClr val="000000"/>
                </a:solidFill>
                <a:latin typeface="Calibri"/>
              </a:rPr>
              <a:t>, </a:t>
            </a:r>
            <a:r>
              <a:rPr lang="en-US" sz="2600" b="1" dirty="0">
                <a:solidFill>
                  <a:srgbClr val="000000"/>
                </a:solidFill>
                <a:latin typeface="Calibri"/>
              </a:rPr>
              <a:t>Task</a:t>
            </a:r>
            <a:r>
              <a:rPr lang="en-US" sz="2600" dirty="0">
                <a:solidFill>
                  <a:srgbClr val="000000"/>
                </a:solidFill>
                <a:latin typeface="Calibri"/>
              </a:rPr>
              <a:t> (or Process), </a:t>
            </a:r>
            <a:r>
              <a:rPr lang="en-US" sz="2600" b="1" dirty="0">
                <a:solidFill>
                  <a:srgbClr val="000000"/>
                </a:solidFill>
                <a:latin typeface="Calibri"/>
              </a:rPr>
              <a:t>Criteria</a:t>
            </a:r>
          </a:p>
        </p:txBody>
      </p:sp>
      <p:pic>
        <p:nvPicPr>
          <p:cNvPr id="3074" name="Picture 2" descr="TILT Higher Ed Examples and Resources">
            <a:extLst>
              <a:ext uri="{FF2B5EF4-FFF2-40B4-BE49-F238E27FC236}">
                <a16:creationId xmlns:a16="http://schemas.microsoft.com/office/drawing/2014/main" id="{19E7460E-E34D-4ED1-BA2F-FDEC76239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237" y="1506380"/>
            <a:ext cx="381952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30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C613-39BF-4045-9DED-1FFD4DCF5ECE}"/>
              </a:ext>
            </a:extLst>
          </p:cNvPr>
          <p:cNvSpPr>
            <a:spLocks noGrp="1"/>
          </p:cNvSpPr>
          <p:nvPr>
            <p:ph type="title"/>
          </p:nvPr>
        </p:nvSpPr>
        <p:spPr>
          <a:xfrm>
            <a:off x="0" y="18255"/>
            <a:ext cx="10515600" cy="1325563"/>
          </a:xfrm>
        </p:spPr>
        <p:txBody>
          <a:bodyPr>
            <a:normAutofit/>
          </a:bodyPr>
          <a:lstStyle/>
          <a:p>
            <a:r>
              <a:rPr lang="en-US" sz="3600" dirty="0">
                <a:solidFill>
                  <a:srgbClr val="C00000"/>
                </a:solidFill>
                <a:latin typeface="Candara" panose="020E0502030303020204" pitchFamily="34" charset="0"/>
              </a:rPr>
              <a:t>How transparent are the expectations?</a:t>
            </a:r>
          </a:p>
        </p:txBody>
      </p:sp>
      <p:sp>
        <p:nvSpPr>
          <p:cNvPr id="3" name="Content Placeholder 2">
            <a:extLst>
              <a:ext uri="{FF2B5EF4-FFF2-40B4-BE49-F238E27FC236}">
                <a16:creationId xmlns:a16="http://schemas.microsoft.com/office/drawing/2014/main" id="{9091B146-64C1-4C39-B970-C56E952222D2}"/>
              </a:ext>
            </a:extLst>
          </p:cNvPr>
          <p:cNvSpPr>
            <a:spLocks noGrp="1"/>
          </p:cNvSpPr>
          <p:nvPr>
            <p:ph idx="1"/>
          </p:nvPr>
        </p:nvSpPr>
        <p:spPr>
          <a:xfrm>
            <a:off x="838200" y="1825625"/>
            <a:ext cx="5089634" cy="4351338"/>
          </a:xfrm>
        </p:spPr>
        <p:txBody>
          <a:bodyPr>
            <a:normAutofit lnSpcReduction="10000"/>
          </a:bodyPr>
          <a:lstStyle/>
          <a:p>
            <a:r>
              <a:rPr lang="en-US" dirty="0"/>
              <a:t>“What am I supposed to do, and how am I supposed to do it?”</a:t>
            </a:r>
          </a:p>
          <a:p>
            <a:endParaRPr lang="en-US" dirty="0"/>
          </a:p>
          <a:p>
            <a:r>
              <a:rPr lang="en-US" dirty="0"/>
              <a:t>“How am I being graded?”</a:t>
            </a:r>
          </a:p>
          <a:p>
            <a:endParaRPr lang="en-US" dirty="0"/>
          </a:p>
          <a:p>
            <a:r>
              <a:rPr lang="en-US" dirty="0"/>
              <a:t>“When is it due and where?”</a:t>
            </a:r>
          </a:p>
          <a:p>
            <a:endParaRPr lang="en-US" dirty="0"/>
          </a:p>
          <a:p>
            <a:r>
              <a:rPr lang="en-US" dirty="0"/>
              <a:t>“Why are we doing this?”</a:t>
            </a:r>
          </a:p>
          <a:p>
            <a:pPr marL="0" indent="0">
              <a:buNone/>
            </a:pPr>
            <a:r>
              <a:rPr lang="en-US" sz="2400" dirty="0"/>
              <a:t>      (</a:t>
            </a:r>
            <a:r>
              <a:rPr lang="en-US" sz="2400" i="1" dirty="0"/>
              <a:t>aka</a:t>
            </a:r>
            <a:r>
              <a:rPr lang="en-US" sz="2400" dirty="0"/>
              <a:t> “Why should I care?”)</a:t>
            </a:r>
          </a:p>
        </p:txBody>
      </p:sp>
      <p:sp>
        <p:nvSpPr>
          <p:cNvPr id="5" name="Content Placeholder 2">
            <a:extLst>
              <a:ext uri="{FF2B5EF4-FFF2-40B4-BE49-F238E27FC236}">
                <a16:creationId xmlns:a16="http://schemas.microsoft.com/office/drawing/2014/main" id="{DECA225A-9AE7-43AD-B7D6-5BAB48324258}"/>
              </a:ext>
            </a:extLst>
          </p:cNvPr>
          <p:cNvSpPr txBox="1">
            <a:spLocks/>
          </p:cNvSpPr>
          <p:nvPr/>
        </p:nvSpPr>
        <p:spPr>
          <a:xfrm>
            <a:off x="6264166" y="1827705"/>
            <a:ext cx="50896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Task</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Criteria for success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Logistics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Purpose or Goal</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5122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423436-22A9-45A9-AEE8-542858FD9D04}"/>
              </a:ext>
            </a:extLst>
          </p:cNvPr>
          <p:cNvPicPr>
            <a:picLocks noChangeAspect="1"/>
          </p:cNvPicPr>
          <p:nvPr/>
        </p:nvPicPr>
        <p:blipFill>
          <a:blip r:embed="rId3"/>
          <a:stretch>
            <a:fillRect/>
          </a:stretch>
        </p:blipFill>
        <p:spPr>
          <a:xfrm>
            <a:off x="875006" y="-4521695"/>
            <a:ext cx="9769802" cy="12643272"/>
          </a:xfrm>
          <a:prstGeom prst="rect">
            <a:avLst/>
          </a:prstGeom>
        </p:spPr>
      </p:pic>
      <p:sp>
        <p:nvSpPr>
          <p:cNvPr id="7" name="Rectangle 6">
            <a:extLst>
              <a:ext uri="{FF2B5EF4-FFF2-40B4-BE49-F238E27FC236}">
                <a16:creationId xmlns:a16="http://schemas.microsoft.com/office/drawing/2014/main" id="{EE4A51D2-E707-4605-9AE1-9E16C3451BEC}"/>
              </a:ext>
            </a:extLst>
          </p:cNvPr>
          <p:cNvSpPr/>
          <p:nvPr/>
        </p:nvSpPr>
        <p:spPr>
          <a:xfrm>
            <a:off x="1079777" y="-1458898"/>
            <a:ext cx="8779839"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8" name="Rectangle 7">
            <a:extLst>
              <a:ext uri="{FF2B5EF4-FFF2-40B4-BE49-F238E27FC236}">
                <a16:creationId xmlns:a16="http://schemas.microsoft.com/office/drawing/2014/main" id="{8B23BB80-9D1A-45DE-A3C1-BE479A9DCC63}"/>
              </a:ext>
            </a:extLst>
          </p:cNvPr>
          <p:cNvSpPr/>
          <p:nvPr/>
        </p:nvSpPr>
        <p:spPr>
          <a:xfrm>
            <a:off x="1626704" y="6042991"/>
            <a:ext cx="8083826" cy="2367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38255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50000"/>
                  </a:schemeClr>
                </a:solidFill>
              </a:rPr>
              <a:t>What can we accomplish today?</a:t>
            </a:r>
          </a:p>
        </p:txBody>
      </p:sp>
      <p:sp>
        <p:nvSpPr>
          <p:cNvPr id="3" name="Content Placeholder 2"/>
          <p:cNvSpPr>
            <a:spLocks noGrp="1"/>
          </p:cNvSpPr>
          <p:nvPr>
            <p:ph idx="1"/>
          </p:nvPr>
        </p:nvSpPr>
        <p:spPr>
          <a:xfrm>
            <a:off x="1374052" y="1685996"/>
            <a:ext cx="10344183" cy="4708525"/>
          </a:xfrm>
        </p:spPr>
        <p:txBody>
          <a:bodyPr>
            <a:normAutofit/>
          </a:bodyPr>
          <a:lstStyle/>
          <a:p>
            <a:pPr marL="920750" defTabSz="808038">
              <a:spcBef>
                <a:spcPts val="1968"/>
              </a:spcBef>
              <a:buFont typeface="Wingdings" charset="2"/>
              <a:buChar char="ü"/>
            </a:pPr>
            <a:r>
              <a:rPr lang="en-US" sz="2600" dirty="0">
                <a:solidFill>
                  <a:srgbClr val="002060"/>
                </a:solidFill>
              </a:rPr>
              <a:t>Begin to </a:t>
            </a:r>
            <a:r>
              <a:rPr lang="en-US" sz="2600" b="1" dirty="0">
                <a:solidFill>
                  <a:srgbClr val="002060"/>
                </a:solidFill>
              </a:rPr>
              <a:t>situate ourselves in relationships </a:t>
            </a:r>
            <a:r>
              <a:rPr lang="en-US" sz="2600" dirty="0">
                <a:solidFill>
                  <a:srgbClr val="002060"/>
                </a:solidFill>
              </a:rPr>
              <a:t>of teaching and learning</a:t>
            </a:r>
          </a:p>
          <a:p>
            <a:pPr marL="920750" defTabSz="808038">
              <a:spcBef>
                <a:spcPts val="1968"/>
              </a:spcBef>
              <a:buFont typeface="Wingdings" charset="2"/>
              <a:buChar char="ü"/>
            </a:pPr>
            <a:r>
              <a:rPr lang="en-US" sz="2600" dirty="0">
                <a:solidFill>
                  <a:srgbClr val="002060"/>
                </a:solidFill>
              </a:rPr>
              <a:t>Consider a research-based framework for </a:t>
            </a:r>
            <a:r>
              <a:rPr lang="en-US" sz="2600" b="1" dirty="0">
                <a:solidFill>
                  <a:srgbClr val="002060"/>
                </a:solidFill>
              </a:rPr>
              <a:t>student engagement</a:t>
            </a:r>
          </a:p>
          <a:p>
            <a:pPr marL="920750" defTabSz="808038">
              <a:spcBef>
                <a:spcPts val="1968"/>
              </a:spcBef>
              <a:buFont typeface="Wingdings" charset="2"/>
              <a:buChar char="ü"/>
            </a:pPr>
            <a:r>
              <a:rPr lang="en-US" sz="2600" dirty="0">
                <a:solidFill>
                  <a:srgbClr val="002060"/>
                </a:solidFill>
              </a:rPr>
              <a:t>Use </a:t>
            </a:r>
            <a:r>
              <a:rPr lang="en-US" sz="2600" b="1" dirty="0">
                <a:solidFill>
                  <a:srgbClr val="002060"/>
                </a:solidFill>
              </a:rPr>
              <a:t>aligned design </a:t>
            </a:r>
            <a:r>
              <a:rPr lang="en-US" sz="2600" dirty="0">
                <a:solidFill>
                  <a:srgbClr val="002060"/>
                </a:solidFill>
              </a:rPr>
              <a:t>to sketch a learning sequence</a:t>
            </a:r>
          </a:p>
          <a:p>
            <a:pPr marL="920750" defTabSz="808038">
              <a:spcBef>
                <a:spcPts val="1968"/>
              </a:spcBef>
              <a:buFont typeface="Wingdings" charset="2"/>
              <a:buChar char="ü"/>
            </a:pPr>
            <a:r>
              <a:rPr lang="en-US" sz="2600" dirty="0">
                <a:solidFill>
                  <a:srgbClr val="002060"/>
                </a:solidFill>
              </a:rPr>
              <a:t>Brainstorm </a:t>
            </a:r>
            <a:r>
              <a:rPr lang="en-US" sz="2600" b="1" dirty="0">
                <a:solidFill>
                  <a:srgbClr val="002060"/>
                </a:solidFill>
              </a:rPr>
              <a:t>active</a:t>
            </a:r>
            <a:r>
              <a:rPr lang="en-US" sz="2600" dirty="0">
                <a:solidFill>
                  <a:srgbClr val="002060"/>
                </a:solidFill>
              </a:rPr>
              <a:t> </a:t>
            </a:r>
            <a:r>
              <a:rPr lang="en-US" sz="2600" b="1" dirty="0">
                <a:solidFill>
                  <a:srgbClr val="002060"/>
                </a:solidFill>
              </a:rPr>
              <a:t>learning</a:t>
            </a:r>
            <a:r>
              <a:rPr lang="en-US" sz="2600" dirty="0">
                <a:solidFill>
                  <a:srgbClr val="002060"/>
                </a:solidFill>
              </a:rPr>
              <a:t> strategies</a:t>
            </a:r>
          </a:p>
          <a:p>
            <a:pPr marL="920750" defTabSz="808038">
              <a:spcBef>
                <a:spcPts val="1968"/>
              </a:spcBef>
              <a:buFont typeface="Wingdings" charset="2"/>
              <a:buChar char="ü"/>
            </a:pPr>
            <a:r>
              <a:rPr lang="en-US" sz="2600" dirty="0">
                <a:solidFill>
                  <a:srgbClr val="002060"/>
                </a:solidFill>
              </a:rPr>
              <a:t>Enhance </a:t>
            </a:r>
            <a:r>
              <a:rPr lang="en-US" sz="2600" b="1" dirty="0">
                <a:solidFill>
                  <a:srgbClr val="002060"/>
                </a:solidFill>
              </a:rPr>
              <a:t>transparency</a:t>
            </a:r>
            <a:r>
              <a:rPr lang="en-US" sz="2600" dirty="0">
                <a:solidFill>
                  <a:srgbClr val="002060"/>
                </a:solidFill>
              </a:rPr>
              <a:t> in the assessment of learning</a:t>
            </a:r>
          </a:p>
          <a:p>
            <a:pPr marL="920750" defTabSz="808038">
              <a:spcBef>
                <a:spcPts val="1968"/>
              </a:spcBef>
              <a:buFont typeface="Wingdings" charset="2"/>
              <a:buChar char="ü"/>
            </a:pPr>
            <a:r>
              <a:rPr lang="en-US" sz="2600" dirty="0">
                <a:solidFill>
                  <a:srgbClr val="002060"/>
                </a:solidFill>
              </a:rPr>
              <a:t>Discuss how to </a:t>
            </a:r>
            <a:r>
              <a:rPr lang="en-US" sz="2600" b="1" dirty="0">
                <a:solidFill>
                  <a:srgbClr val="002060"/>
                </a:solidFill>
              </a:rPr>
              <a:t>get to know students</a:t>
            </a:r>
          </a:p>
          <a:p>
            <a:pPr marL="920750" defTabSz="808038">
              <a:spcBef>
                <a:spcPts val="1968"/>
              </a:spcBef>
              <a:buFont typeface="Wingdings" charset="2"/>
              <a:buChar char="ü"/>
            </a:pPr>
            <a:r>
              <a:rPr lang="en-US" sz="2600" dirty="0">
                <a:solidFill>
                  <a:srgbClr val="002060"/>
                </a:solidFill>
              </a:rPr>
              <a:t>Remember some important </a:t>
            </a:r>
            <a:r>
              <a:rPr lang="en-US" sz="2600" b="1" dirty="0">
                <a:solidFill>
                  <a:srgbClr val="002060"/>
                </a:solidFill>
              </a:rPr>
              <a:t>course policies</a:t>
            </a:r>
          </a:p>
        </p:txBody>
      </p:sp>
      <p:grpSp>
        <p:nvGrpSpPr>
          <p:cNvPr id="4" name="Group 3">
            <a:extLst>
              <a:ext uri="{FF2B5EF4-FFF2-40B4-BE49-F238E27FC236}">
                <a16:creationId xmlns:a16="http://schemas.microsoft.com/office/drawing/2014/main" id="{A1429612-A71B-45A8-B6AC-E6651711D065}"/>
              </a:ext>
            </a:extLst>
          </p:cNvPr>
          <p:cNvGrpSpPr/>
          <p:nvPr/>
        </p:nvGrpSpPr>
        <p:grpSpPr>
          <a:xfrm>
            <a:off x="0" y="0"/>
            <a:ext cx="1550020" cy="1600438"/>
            <a:chOff x="289930" y="4698396"/>
            <a:chExt cx="3300761" cy="1600438"/>
          </a:xfrm>
          <a:solidFill>
            <a:srgbClr val="104735"/>
          </a:solidFill>
        </p:grpSpPr>
        <p:sp>
          <p:nvSpPr>
            <p:cNvPr id="5" name="TextBox 4">
              <a:extLst>
                <a:ext uri="{FF2B5EF4-FFF2-40B4-BE49-F238E27FC236}">
                  <a16:creationId xmlns:a16="http://schemas.microsoft.com/office/drawing/2014/main" id="{F893C36A-B95E-4677-BF6C-B74BACB6723B}"/>
                </a:ext>
              </a:extLst>
            </p:cNvPr>
            <p:cNvSpPr txBox="1"/>
            <p:nvPr/>
          </p:nvSpPr>
          <p:spPr>
            <a:xfrm>
              <a:off x="289930" y="4698396"/>
              <a:ext cx="3300761" cy="1600438"/>
            </a:xfrm>
            <a:prstGeom prst="rect">
              <a:avLst/>
            </a:prstGeom>
            <a:solidFill>
              <a:schemeClr val="bg1"/>
            </a:solidFill>
          </p:spPr>
          <p:txBody>
            <a:bodyPr wrap="square" rtlCol="0">
              <a:spAutoFit/>
            </a:bodyPr>
            <a:lstStyle/>
            <a:p>
              <a:pPr algn="ctr"/>
              <a:endParaRPr lang="en-US" cap="all" dirty="0">
                <a:solidFill>
                  <a:schemeClr val="bg1"/>
                </a:solidFill>
                <a:latin typeface="Candara" panose="020E0502030303020204" pitchFamily="34" charset="0"/>
              </a:endParaRPr>
            </a:p>
            <a:p>
              <a:pPr algn="ctr"/>
              <a:endParaRPr lang="en-US" cap="all" dirty="0">
                <a:solidFill>
                  <a:schemeClr val="bg1"/>
                </a:solidFill>
                <a:latin typeface="Candara" panose="020E0502030303020204" pitchFamily="34" charset="0"/>
              </a:endParaRPr>
            </a:p>
            <a:p>
              <a:pPr algn="ctr"/>
              <a:r>
                <a:rPr lang="en-US" sz="1400" cap="all" dirty="0">
                  <a:latin typeface="Arial Rounded MT Bold" panose="020F0704030504030204" pitchFamily="34" charset="0"/>
                  <a:cs typeface="Arial" panose="020B0604020202020204" pitchFamily="34" charset="0"/>
                </a:rPr>
                <a:t>GE Day of Teaching</a:t>
              </a:r>
            </a:p>
            <a:p>
              <a:pPr algn="ctr"/>
              <a:endParaRPr lang="en-US" sz="1000" dirty="0">
                <a:solidFill>
                  <a:schemeClr val="bg1"/>
                </a:solidFill>
                <a:latin typeface="Candara" panose="020E0502030303020204" pitchFamily="34" charset="0"/>
              </a:endParaRPr>
            </a:p>
            <a:p>
              <a:pPr algn="ctr"/>
              <a:r>
                <a:rPr lang="en-US" sz="1000" dirty="0">
                  <a:latin typeface="Arial Nova Light" panose="020B0604020202020204" pitchFamily="34" charset="0"/>
                  <a:cs typeface="Arial" panose="020B0604020202020204" pitchFamily="34" charset="0"/>
                </a:rPr>
                <a:t>University of Oregon</a:t>
              </a:r>
            </a:p>
            <a:p>
              <a:pPr algn="ctr"/>
              <a:endParaRPr lang="en-US" sz="1200" dirty="0">
                <a:solidFill>
                  <a:schemeClr val="bg1"/>
                </a:solidFill>
                <a:latin typeface="Arial Nova Light"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BB84539E-8826-4382-A6B0-B5E94C2CA788}"/>
                </a:ext>
              </a:extLst>
            </p:cNvPr>
            <p:cNvCxnSpPr>
              <a:cxnSpLocks/>
            </p:cNvCxnSpPr>
            <p:nvPr/>
          </p:nvCxnSpPr>
          <p:spPr>
            <a:xfrm>
              <a:off x="696949" y="5776330"/>
              <a:ext cx="2486723" cy="0"/>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ABB8A0-0F36-412E-BEA4-C492A4703907}"/>
                </a:ext>
              </a:extLst>
            </p:cNvPr>
            <p:cNvCxnSpPr>
              <a:cxnSpLocks/>
            </p:cNvCxnSpPr>
            <p:nvPr/>
          </p:nvCxnSpPr>
          <p:spPr>
            <a:xfrm>
              <a:off x="696949" y="5192751"/>
              <a:ext cx="2486722" cy="0"/>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16233D8-DB35-4FF0-BF29-9A765F178D65}"/>
                </a:ext>
              </a:extLst>
            </p:cNvPr>
            <p:cNvSpPr txBox="1"/>
            <p:nvPr/>
          </p:nvSpPr>
          <p:spPr>
            <a:xfrm>
              <a:off x="1263163" y="4974427"/>
              <a:ext cx="1354293" cy="338554"/>
            </a:xfrm>
            <a:prstGeom prst="rect">
              <a:avLst/>
            </a:prstGeom>
            <a:solidFill>
              <a:schemeClr val="bg1"/>
            </a:solidFill>
          </p:spPr>
          <p:txBody>
            <a:bodyPr wrap="square" rtlCol="0">
              <a:spAutoFit/>
            </a:bodyPr>
            <a:lstStyle/>
            <a:p>
              <a:pPr algn="ctr"/>
              <a:r>
                <a:rPr lang="en-US" sz="1600" cap="all" dirty="0">
                  <a:latin typeface="Candara" panose="020E0502030303020204" pitchFamily="34" charset="0"/>
                </a:rPr>
                <a:t>2023</a:t>
              </a:r>
            </a:p>
          </p:txBody>
        </p:sp>
      </p:grpSp>
    </p:spTree>
    <p:extLst>
      <p:ext uri="{BB962C8B-B14F-4D97-AF65-F5344CB8AC3E}">
        <p14:creationId xmlns:p14="http://schemas.microsoft.com/office/powerpoint/2010/main" val="71295422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F16E09AE-3A20-4FE5-88FE-6C5EE49F3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054" y="6170612"/>
            <a:ext cx="479583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1651001" y="165103"/>
            <a:ext cx="8875059" cy="6858000"/>
          </a:xfrm>
          <a:prstGeom prst="rect">
            <a:avLst/>
          </a:prstGeom>
        </p:spPr>
      </p:pic>
    </p:spTree>
    <p:extLst>
      <p:ext uri="{BB962C8B-B14F-4D97-AF65-F5344CB8AC3E}">
        <p14:creationId xmlns:p14="http://schemas.microsoft.com/office/powerpoint/2010/main" val="64392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4657" y="-1681843"/>
            <a:ext cx="18288000" cy="10287000"/>
          </a:xfrm>
          <a:prstGeom prst="rect">
            <a:avLst/>
          </a:prstGeom>
        </p:spPr>
      </p:pic>
    </p:spTree>
    <p:extLst>
      <p:ext uri="{BB962C8B-B14F-4D97-AF65-F5344CB8AC3E}">
        <p14:creationId xmlns:p14="http://schemas.microsoft.com/office/powerpoint/2010/main" val="2648778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E2BC6-12FB-4A28-AB18-6987EC405371}"/>
              </a:ext>
            </a:extLst>
          </p:cNvPr>
          <p:cNvPicPr>
            <a:picLocks noChangeAspect="1"/>
          </p:cNvPicPr>
          <p:nvPr/>
        </p:nvPicPr>
        <p:blipFill>
          <a:blip r:embed="rId2"/>
          <a:stretch>
            <a:fillRect/>
          </a:stretch>
        </p:blipFill>
        <p:spPr>
          <a:xfrm>
            <a:off x="1549400" y="1219200"/>
            <a:ext cx="9144000" cy="4953000"/>
          </a:xfrm>
          <a:prstGeom prst="rect">
            <a:avLst/>
          </a:prstGeom>
        </p:spPr>
      </p:pic>
      <p:grpSp>
        <p:nvGrpSpPr>
          <p:cNvPr id="9" name="Group 8">
            <a:extLst>
              <a:ext uri="{FF2B5EF4-FFF2-40B4-BE49-F238E27FC236}">
                <a16:creationId xmlns:a16="http://schemas.microsoft.com/office/drawing/2014/main" id="{95960A39-90C6-466C-94FC-9E6A422452C6}"/>
              </a:ext>
            </a:extLst>
          </p:cNvPr>
          <p:cNvGrpSpPr/>
          <p:nvPr/>
        </p:nvGrpSpPr>
        <p:grpSpPr>
          <a:xfrm>
            <a:off x="1981200" y="5177998"/>
            <a:ext cx="8153400" cy="1143000"/>
            <a:chOff x="457200" y="4800600"/>
            <a:chExt cx="8153400" cy="1143000"/>
          </a:xfrm>
        </p:grpSpPr>
        <p:sp>
          <p:nvSpPr>
            <p:cNvPr id="8" name="Rectangle 7">
              <a:extLst>
                <a:ext uri="{FF2B5EF4-FFF2-40B4-BE49-F238E27FC236}">
                  <a16:creationId xmlns:a16="http://schemas.microsoft.com/office/drawing/2014/main" id="{B2C1005C-E5DA-4B5F-92D3-AAF004AEE0F9}"/>
                </a:ext>
              </a:extLst>
            </p:cNvPr>
            <p:cNvSpPr/>
            <p:nvPr/>
          </p:nvSpPr>
          <p:spPr>
            <a:xfrm>
              <a:off x="457200" y="4800600"/>
              <a:ext cx="8153400" cy="1143000"/>
            </a:xfrm>
            <a:prstGeom prst="rect">
              <a:avLst/>
            </a:prstGeom>
            <a:gradFill>
              <a:gsLst>
                <a:gs pos="0">
                  <a:schemeClr val="bg2">
                    <a:lumMod val="5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7" name="TextBox 6">
              <a:extLst>
                <a:ext uri="{FF2B5EF4-FFF2-40B4-BE49-F238E27FC236}">
                  <a16:creationId xmlns:a16="http://schemas.microsoft.com/office/drawing/2014/main" id="{45F2B69B-5181-4EE6-904E-902A765A5A50}"/>
                </a:ext>
              </a:extLst>
            </p:cNvPr>
            <p:cNvSpPr txBox="1"/>
            <p:nvPr/>
          </p:nvSpPr>
          <p:spPr>
            <a:xfrm>
              <a:off x="660400" y="4918501"/>
              <a:ext cx="7823200" cy="830997"/>
            </a:xfrm>
            <a:prstGeom prst="rect">
              <a:avLst/>
            </a:prstGeom>
            <a:solidFill>
              <a:schemeClr val="tx1">
                <a:lumMod val="50000"/>
              </a:schemeClr>
            </a:solidFill>
            <a:ln>
              <a:solidFill>
                <a:schemeClr val="bg1"/>
              </a:solidFill>
            </a:ln>
          </p:spPr>
          <p:txBody>
            <a:bodyPr wrap="square" rtlCol="0">
              <a:spAutoFit/>
            </a:bodyPr>
            <a:lstStyle/>
            <a:p>
              <a:pPr>
                <a:defRPr/>
              </a:pPr>
              <a:r>
                <a:rPr lang="en-US" sz="2400" u="sng" dirty="0">
                  <a:solidFill>
                    <a:prstClr val="white"/>
                  </a:solidFill>
                  <a:latin typeface="Calibri"/>
                </a:rPr>
                <a:t>Sample question</a:t>
              </a:r>
              <a:r>
                <a:rPr lang="en-US" sz="2400" dirty="0">
                  <a:solidFill>
                    <a:prstClr val="white"/>
                  </a:solidFill>
                  <a:latin typeface="Calibri"/>
                </a:rPr>
                <a:t>: “What three words most characterize the best teachers you've ever had at any level of your learning?”</a:t>
              </a:r>
            </a:p>
          </p:txBody>
        </p:sp>
      </p:grpSp>
      <p:sp>
        <p:nvSpPr>
          <p:cNvPr id="10" name="TextBox 9">
            <a:extLst>
              <a:ext uri="{FF2B5EF4-FFF2-40B4-BE49-F238E27FC236}">
                <a16:creationId xmlns:a16="http://schemas.microsoft.com/office/drawing/2014/main" id="{A71C5C73-6E9E-204F-BD7A-600D7010CD28}"/>
              </a:ext>
            </a:extLst>
          </p:cNvPr>
          <p:cNvSpPr txBox="1"/>
          <p:nvPr/>
        </p:nvSpPr>
        <p:spPr>
          <a:xfrm>
            <a:off x="1638300" y="287084"/>
            <a:ext cx="8915400" cy="954107"/>
          </a:xfrm>
          <a:prstGeom prst="rect">
            <a:avLst/>
          </a:prstGeom>
          <a:noFill/>
        </p:spPr>
        <p:txBody>
          <a:bodyPr wrap="square" rtlCol="0">
            <a:spAutoFit/>
          </a:bodyPr>
          <a:lstStyle/>
          <a:p>
            <a:pPr>
              <a:defRPr/>
            </a:pPr>
            <a:r>
              <a:rPr lang="en-US" sz="2800" dirty="0">
                <a:solidFill>
                  <a:srgbClr val="000000"/>
                </a:solidFill>
                <a:latin typeface="Calibri"/>
              </a:rPr>
              <a:t>Who are my students?  </a:t>
            </a:r>
          </a:p>
          <a:p>
            <a:pPr>
              <a:defRPr/>
            </a:pPr>
            <a:r>
              <a:rPr lang="en-US" sz="2800" dirty="0">
                <a:solidFill>
                  <a:srgbClr val="000000"/>
                </a:solidFill>
                <a:latin typeface="Calibri"/>
              </a:rPr>
              <a:t>What are their goals and concerns?</a:t>
            </a:r>
          </a:p>
        </p:txBody>
      </p:sp>
    </p:spTree>
    <p:extLst>
      <p:ext uri="{BB962C8B-B14F-4D97-AF65-F5344CB8AC3E}">
        <p14:creationId xmlns:p14="http://schemas.microsoft.com/office/powerpoint/2010/main" val="83015004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CC2124-4356-41C5-AD5F-75C7F827BB9D}"/>
              </a:ext>
            </a:extLst>
          </p:cNvPr>
          <p:cNvPicPr>
            <a:picLocks noChangeAspect="1"/>
          </p:cNvPicPr>
          <p:nvPr/>
        </p:nvPicPr>
        <p:blipFill>
          <a:blip r:embed="rId2"/>
          <a:stretch>
            <a:fillRect/>
          </a:stretch>
        </p:blipFill>
        <p:spPr>
          <a:xfrm>
            <a:off x="2209800" y="1098321"/>
            <a:ext cx="7823200" cy="4998156"/>
          </a:xfrm>
          <a:prstGeom prst="rect">
            <a:avLst/>
          </a:prstGeom>
        </p:spPr>
      </p:pic>
      <p:grpSp>
        <p:nvGrpSpPr>
          <p:cNvPr id="9" name="Group 8">
            <a:extLst>
              <a:ext uri="{FF2B5EF4-FFF2-40B4-BE49-F238E27FC236}">
                <a16:creationId xmlns:a16="http://schemas.microsoft.com/office/drawing/2014/main" id="{95960A39-90C6-466C-94FC-9E6A422452C6}"/>
              </a:ext>
            </a:extLst>
          </p:cNvPr>
          <p:cNvGrpSpPr/>
          <p:nvPr/>
        </p:nvGrpSpPr>
        <p:grpSpPr>
          <a:xfrm>
            <a:off x="1981200" y="5177998"/>
            <a:ext cx="8153400" cy="1143000"/>
            <a:chOff x="457200" y="4800600"/>
            <a:chExt cx="8153400" cy="1143000"/>
          </a:xfrm>
        </p:grpSpPr>
        <p:sp>
          <p:nvSpPr>
            <p:cNvPr id="8" name="Rectangle 7">
              <a:extLst>
                <a:ext uri="{FF2B5EF4-FFF2-40B4-BE49-F238E27FC236}">
                  <a16:creationId xmlns:a16="http://schemas.microsoft.com/office/drawing/2014/main" id="{B2C1005C-E5DA-4B5F-92D3-AAF004AEE0F9}"/>
                </a:ext>
              </a:extLst>
            </p:cNvPr>
            <p:cNvSpPr/>
            <p:nvPr/>
          </p:nvSpPr>
          <p:spPr>
            <a:xfrm>
              <a:off x="457200" y="4800600"/>
              <a:ext cx="8153400" cy="1143000"/>
            </a:xfrm>
            <a:prstGeom prst="rect">
              <a:avLst/>
            </a:prstGeom>
            <a:gradFill>
              <a:gsLst>
                <a:gs pos="0">
                  <a:schemeClr val="bg2">
                    <a:lumMod val="5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7" name="TextBox 6">
              <a:extLst>
                <a:ext uri="{FF2B5EF4-FFF2-40B4-BE49-F238E27FC236}">
                  <a16:creationId xmlns:a16="http://schemas.microsoft.com/office/drawing/2014/main" id="{45F2B69B-5181-4EE6-904E-902A765A5A50}"/>
                </a:ext>
              </a:extLst>
            </p:cNvPr>
            <p:cNvSpPr txBox="1"/>
            <p:nvPr/>
          </p:nvSpPr>
          <p:spPr>
            <a:xfrm>
              <a:off x="660400" y="4918501"/>
              <a:ext cx="7823200" cy="830997"/>
            </a:xfrm>
            <a:prstGeom prst="rect">
              <a:avLst/>
            </a:prstGeom>
            <a:solidFill>
              <a:schemeClr val="tx1">
                <a:lumMod val="50000"/>
              </a:schemeClr>
            </a:solidFill>
            <a:ln>
              <a:solidFill>
                <a:schemeClr val="bg1"/>
              </a:solidFill>
            </a:ln>
          </p:spPr>
          <p:txBody>
            <a:bodyPr wrap="square" rtlCol="0">
              <a:spAutoFit/>
            </a:bodyPr>
            <a:lstStyle/>
            <a:p>
              <a:pPr>
                <a:defRPr/>
              </a:pPr>
              <a:r>
                <a:rPr lang="en-US" sz="2400" u="sng" dirty="0">
                  <a:solidFill>
                    <a:prstClr val="white"/>
                  </a:solidFill>
                  <a:latin typeface="Calibri"/>
                </a:rPr>
                <a:t>Sample question</a:t>
              </a:r>
              <a:r>
                <a:rPr lang="en-US" sz="2400" dirty="0">
                  <a:solidFill>
                    <a:prstClr val="white"/>
                  </a:solidFill>
                  <a:latin typeface="Calibri"/>
                </a:rPr>
                <a:t>: “What three words most characterize the best teachers you've ever had at any level of your learning?”</a:t>
              </a:r>
            </a:p>
          </p:txBody>
        </p:sp>
      </p:grpSp>
      <p:sp>
        <p:nvSpPr>
          <p:cNvPr id="10" name="TextBox 9">
            <a:extLst>
              <a:ext uri="{FF2B5EF4-FFF2-40B4-BE49-F238E27FC236}">
                <a16:creationId xmlns:a16="http://schemas.microsoft.com/office/drawing/2014/main" id="{A71C5C73-6E9E-204F-BD7A-600D7010CD28}"/>
              </a:ext>
            </a:extLst>
          </p:cNvPr>
          <p:cNvSpPr txBox="1"/>
          <p:nvPr/>
        </p:nvSpPr>
        <p:spPr>
          <a:xfrm>
            <a:off x="1638300" y="287084"/>
            <a:ext cx="8915400" cy="954107"/>
          </a:xfrm>
          <a:prstGeom prst="rect">
            <a:avLst/>
          </a:prstGeom>
          <a:noFill/>
        </p:spPr>
        <p:txBody>
          <a:bodyPr wrap="square" rtlCol="0">
            <a:spAutoFit/>
          </a:bodyPr>
          <a:lstStyle/>
          <a:p>
            <a:pPr>
              <a:defRPr/>
            </a:pPr>
            <a:r>
              <a:rPr lang="en-US" sz="2800" dirty="0">
                <a:solidFill>
                  <a:srgbClr val="000000"/>
                </a:solidFill>
                <a:latin typeface="Calibri"/>
              </a:rPr>
              <a:t>Who are my students?  </a:t>
            </a:r>
          </a:p>
          <a:p>
            <a:pPr>
              <a:defRPr/>
            </a:pPr>
            <a:r>
              <a:rPr lang="en-US" sz="2800" dirty="0">
                <a:solidFill>
                  <a:srgbClr val="000000"/>
                </a:solidFill>
                <a:latin typeface="Calibri"/>
              </a:rPr>
              <a:t>What are their goals and concerns?</a:t>
            </a:r>
          </a:p>
        </p:txBody>
      </p:sp>
    </p:spTree>
    <p:extLst>
      <p:ext uri="{BB962C8B-B14F-4D97-AF65-F5344CB8AC3E}">
        <p14:creationId xmlns:p14="http://schemas.microsoft.com/office/powerpoint/2010/main" val="7579785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5960A39-90C6-466C-94FC-9E6A422452C6}"/>
              </a:ext>
            </a:extLst>
          </p:cNvPr>
          <p:cNvGrpSpPr/>
          <p:nvPr/>
        </p:nvGrpSpPr>
        <p:grpSpPr>
          <a:xfrm>
            <a:off x="2019300" y="2362200"/>
            <a:ext cx="8153400" cy="3657600"/>
            <a:chOff x="457200" y="4800600"/>
            <a:chExt cx="8153400" cy="3752114"/>
          </a:xfrm>
        </p:grpSpPr>
        <p:sp>
          <p:nvSpPr>
            <p:cNvPr id="8" name="Rectangle 7">
              <a:extLst>
                <a:ext uri="{FF2B5EF4-FFF2-40B4-BE49-F238E27FC236}">
                  <a16:creationId xmlns:a16="http://schemas.microsoft.com/office/drawing/2014/main" id="{B2C1005C-E5DA-4B5F-92D3-AAF004AEE0F9}"/>
                </a:ext>
              </a:extLst>
            </p:cNvPr>
            <p:cNvSpPr/>
            <p:nvPr/>
          </p:nvSpPr>
          <p:spPr>
            <a:xfrm>
              <a:off x="457200" y="4800600"/>
              <a:ext cx="8153400" cy="3752114"/>
            </a:xfrm>
            <a:prstGeom prst="rect">
              <a:avLst/>
            </a:prstGeom>
            <a:gradFill>
              <a:gsLst>
                <a:gs pos="0">
                  <a:schemeClr val="bg2">
                    <a:lumMod val="5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7" name="TextBox 6">
              <a:extLst>
                <a:ext uri="{FF2B5EF4-FFF2-40B4-BE49-F238E27FC236}">
                  <a16:creationId xmlns:a16="http://schemas.microsoft.com/office/drawing/2014/main" id="{45F2B69B-5181-4EE6-904E-902A765A5A50}"/>
                </a:ext>
              </a:extLst>
            </p:cNvPr>
            <p:cNvSpPr txBox="1"/>
            <p:nvPr/>
          </p:nvSpPr>
          <p:spPr>
            <a:xfrm>
              <a:off x="660400" y="4918501"/>
              <a:ext cx="7823200" cy="3567745"/>
            </a:xfrm>
            <a:prstGeom prst="rect">
              <a:avLst/>
            </a:prstGeom>
            <a:solidFill>
              <a:schemeClr val="tx1">
                <a:lumMod val="50000"/>
              </a:schemeClr>
            </a:solidFill>
            <a:ln>
              <a:solidFill>
                <a:schemeClr val="bg1"/>
              </a:solidFill>
            </a:ln>
          </p:spPr>
          <p:txBody>
            <a:bodyPr wrap="square" rtlCol="0">
              <a:spAutoFit/>
            </a:bodyPr>
            <a:lstStyle/>
            <a:p>
              <a:pPr>
                <a:defRPr/>
              </a:pPr>
              <a:r>
                <a:rPr lang="en-US" sz="2400" u="sng" dirty="0">
                  <a:solidFill>
                    <a:prstClr val="white"/>
                  </a:solidFill>
                  <a:latin typeface="Calibri"/>
                </a:rPr>
                <a:t>Other sample questions</a:t>
              </a:r>
              <a:r>
                <a:rPr lang="en-US" sz="2400" dirty="0">
                  <a:solidFill>
                    <a:prstClr val="white"/>
                  </a:solidFill>
                  <a:latin typeface="Calibri"/>
                </a:rPr>
                <a:t>:</a:t>
              </a:r>
            </a:p>
            <a:p>
              <a:pPr>
                <a:defRPr/>
              </a:pPr>
              <a:endParaRPr lang="en-US" dirty="0">
                <a:solidFill>
                  <a:prstClr val="white"/>
                </a:solidFill>
                <a:latin typeface="Calibri"/>
              </a:endParaRPr>
            </a:p>
            <a:p>
              <a:pPr marL="342900" indent="-342900">
                <a:buFont typeface="Courier New" panose="02070309020205020404" pitchFamily="49" charset="0"/>
                <a:buChar char="o"/>
                <a:defRPr/>
              </a:pPr>
              <a:r>
                <a:rPr lang="en-US" sz="2200" dirty="0">
                  <a:solidFill>
                    <a:prstClr val="white"/>
                  </a:solidFill>
                  <a:latin typeface="Calibri"/>
                </a:rPr>
                <a:t>What aspect(s) of your teaching are you currently most focused on changing, improving, enhancing, etc.? </a:t>
              </a:r>
            </a:p>
            <a:p>
              <a:pPr marL="342900" indent="-342900">
                <a:buFont typeface="Courier New" panose="02070309020205020404" pitchFamily="49" charset="0"/>
                <a:buChar char="o"/>
                <a:defRPr/>
              </a:pPr>
              <a:endParaRPr lang="en-US" sz="2200" dirty="0">
                <a:solidFill>
                  <a:prstClr val="white"/>
                </a:solidFill>
                <a:latin typeface="Calibri"/>
              </a:endParaRPr>
            </a:p>
            <a:p>
              <a:pPr marL="342900" indent="-342900">
                <a:buFont typeface="Courier New" panose="02070309020205020404" pitchFamily="49" charset="0"/>
                <a:buChar char="o"/>
                <a:defRPr/>
              </a:pPr>
              <a:r>
                <a:rPr lang="en-US" sz="2200" dirty="0">
                  <a:solidFill>
                    <a:prstClr val="white"/>
                  </a:solidFill>
                  <a:latin typeface="Calibri"/>
                </a:rPr>
                <a:t>Given your own experience as a student, and your current understanding of your discipline or field, what three intellectual skills do you feel are most essential for students to learn in order to be successful in courses within your discipline or field?</a:t>
              </a:r>
            </a:p>
            <a:p>
              <a:pPr>
                <a:defRPr/>
              </a:pPr>
              <a:endParaRPr lang="en-US" sz="2400" dirty="0">
                <a:solidFill>
                  <a:prstClr val="white"/>
                </a:solidFill>
                <a:latin typeface="Calibri"/>
              </a:endParaRPr>
            </a:p>
          </p:txBody>
        </p:sp>
      </p:grpSp>
      <p:sp>
        <p:nvSpPr>
          <p:cNvPr id="10" name="TextBox 9">
            <a:extLst>
              <a:ext uri="{FF2B5EF4-FFF2-40B4-BE49-F238E27FC236}">
                <a16:creationId xmlns:a16="http://schemas.microsoft.com/office/drawing/2014/main" id="{A71C5C73-6E9E-204F-BD7A-600D7010CD28}"/>
              </a:ext>
            </a:extLst>
          </p:cNvPr>
          <p:cNvSpPr txBox="1"/>
          <p:nvPr/>
        </p:nvSpPr>
        <p:spPr>
          <a:xfrm>
            <a:off x="1638300" y="287084"/>
            <a:ext cx="8915400" cy="954107"/>
          </a:xfrm>
          <a:prstGeom prst="rect">
            <a:avLst/>
          </a:prstGeom>
          <a:noFill/>
        </p:spPr>
        <p:txBody>
          <a:bodyPr wrap="square" rtlCol="0">
            <a:spAutoFit/>
          </a:bodyPr>
          <a:lstStyle/>
          <a:p>
            <a:pPr>
              <a:defRPr/>
            </a:pPr>
            <a:r>
              <a:rPr lang="en-US" sz="2800" dirty="0">
                <a:solidFill>
                  <a:srgbClr val="000000"/>
                </a:solidFill>
                <a:latin typeface="Calibri"/>
              </a:rPr>
              <a:t>Who are my students?  </a:t>
            </a:r>
          </a:p>
          <a:p>
            <a:pPr>
              <a:defRPr/>
            </a:pPr>
            <a:r>
              <a:rPr lang="en-US" sz="2800" dirty="0">
                <a:solidFill>
                  <a:srgbClr val="000000"/>
                </a:solidFill>
                <a:latin typeface="Calibri"/>
              </a:rPr>
              <a:t>What are their goals and concerns?</a:t>
            </a:r>
          </a:p>
        </p:txBody>
      </p:sp>
    </p:spTree>
    <p:extLst>
      <p:ext uri="{BB962C8B-B14F-4D97-AF65-F5344CB8AC3E}">
        <p14:creationId xmlns:p14="http://schemas.microsoft.com/office/powerpoint/2010/main" val="170430140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1A3E6-E1B2-4BDF-981A-D7461C4DC147}"/>
              </a:ext>
            </a:extLst>
          </p:cNvPr>
          <p:cNvSpPr>
            <a:spLocks noGrp="1"/>
          </p:cNvSpPr>
          <p:nvPr>
            <p:ph type="title"/>
          </p:nvPr>
        </p:nvSpPr>
        <p:spPr>
          <a:xfrm>
            <a:off x="6739128" y="638089"/>
            <a:ext cx="4818888" cy="1476801"/>
          </a:xfrm>
        </p:spPr>
        <p:txBody>
          <a:bodyPr anchor="b">
            <a:normAutofit/>
          </a:bodyPr>
          <a:lstStyle/>
          <a:p>
            <a:pPr>
              <a:lnSpc>
                <a:spcPct val="90000"/>
              </a:lnSpc>
            </a:pPr>
            <a:r>
              <a:rPr lang="en-US" sz="5000" dirty="0"/>
              <a:t>How do we get to know students?</a:t>
            </a:r>
          </a:p>
        </p:txBody>
      </p:sp>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DFBD8A-1BBE-46EC-B2DB-16804160532F}"/>
              </a:ext>
            </a:extLst>
          </p:cNvPr>
          <p:cNvSpPr>
            <a:spLocks noGrp="1"/>
          </p:cNvSpPr>
          <p:nvPr>
            <p:ph idx="1"/>
          </p:nvPr>
        </p:nvSpPr>
        <p:spPr>
          <a:xfrm>
            <a:off x="6739128" y="2664886"/>
            <a:ext cx="4818888" cy="3550789"/>
          </a:xfrm>
        </p:spPr>
        <p:txBody>
          <a:bodyPr anchor="t">
            <a:normAutofit/>
          </a:bodyPr>
          <a:lstStyle/>
          <a:p>
            <a:pPr>
              <a:buFont typeface="Courier New" panose="02070309020205020404" pitchFamily="49" charset="0"/>
              <a:buChar char="o"/>
            </a:pPr>
            <a:r>
              <a:rPr lang="en-US" sz="2200" dirty="0"/>
              <a:t>Surveys</a:t>
            </a:r>
          </a:p>
          <a:p>
            <a:pPr>
              <a:buFont typeface="Courier New" panose="02070309020205020404" pitchFamily="49" charset="0"/>
              <a:buChar char="o"/>
            </a:pPr>
            <a:r>
              <a:rPr lang="en-US" sz="2200" dirty="0"/>
              <a:t>Student feedback</a:t>
            </a:r>
          </a:p>
          <a:p>
            <a:pPr>
              <a:buFont typeface="Courier New" panose="02070309020205020404" pitchFamily="49" charset="0"/>
              <a:buChar char="o"/>
            </a:pPr>
            <a:r>
              <a:rPr lang="en-US" sz="2200" dirty="0"/>
              <a:t>Check-ins</a:t>
            </a:r>
          </a:p>
          <a:p>
            <a:pPr>
              <a:buFont typeface="Courier New" panose="02070309020205020404" pitchFamily="49" charset="0"/>
              <a:buChar char="o"/>
            </a:pPr>
            <a:r>
              <a:rPr lang="en-US" sz="2200" dirty="0"/>
              <a:t>Office support hours</a:t>
            </a:r>
          </a:p>
          <a:p>
            <a:pPr>
              <a:buFont typeface="Courier New" panose="02070309020205020404" pitchFamily="49" charset="0"/>
              <a:buChar char="o"/>
            </a:pPr>
            <a:r>
              <a:rPr lang="en-US" sz="2200" dirty="0"/>
              <a:t>Other ideas?</a:t>
            </a:r>
          </a:p>
        </p:txBody>
      </p:sp>
    </p:spTree>
    <p:extLst>
      <p:ext uri="{BB962C8B-B14F-4D97-AF65-F5344CB8AC3E}">
        <p14:creationId xmlns:p14="http://schemas.microsoft.com/office/powerpoint/2010/main" val="49525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AE7374-85F3-43A4-811C-DBD98D6704C4}"/>
              </a:ext>
            </a:extLst>
          </p:cNvPr>
          <p:cNvPicPr>
            <a:picLocks noChangeAspect="1"/>
          </p:cNvPicPr>
          <p:nvPr/>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8CE57D3A-8C4C-4369-9DB4-CD85AAE9A3A3}"/>
              </a:ext>
            </a:extLst>
          </p:cNvPr>
          <p:cNvSpPr/>
          <p:nvPr/>
        </p:nvSpPr>
        <p:spPr>
          <a:xfrm>
            <a:off x="0" y="690422"/>
            <a:ext cx="12192000" cy="31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2808751-1AC8-494D-A3F1-D60107F9B526}"/>
              </a:ext>
            </a:extLst>
          </p:cNvPr>
          <p:cNvSpPr/>
          <p:nvPr/>
        </p:nvSpPr>
        <p:spPr>
          <a:xfrm>
            <a:off x="0" y="6363645"/>
            <a:ext cx="12192000" cy="553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789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74735" y="640081"/>
            <a:ext cx="3377183" cy="3708895"/>
          </a:xfrm>
          <a:noFill/>
        </p:spPr>
        <p:txBody>
          <a:bodyPr vert="horz" lIns="91440" tIns="45720" rIns="91440" bIns="45720" rtlCol="0" anchor="b">
            <a:normAutofit/>
          </a:bodyPr>
          <a:lstStyle/>
          <a:p>
            <a:pPr algn="l" defTabSz="914400">
              <a:lnSpc>
                <a:spcPct val="90000"/>
              </a:lnSpc>
            </a:pPr>
            <a:r>
              <a:rPr lang="en-US" b="1">
                <a:solidFill>
                  <a:schemeClr val="bg1"/>
                </a:solidFill>
              </a:rPr>
              <a:t>And Course Policies?</a:t>
            </a:r>
          </a:p>
        </p:txBody>
      </p:sp>
      <p:pic>
        <p:nvPicPr>
          <p:cNvPr id="3" name="Picture 2"/>
          <p:cNvPicPr>
            <a:picLocks noChangeAspect="1"/>
          </p:cNvPicPr>
          <p:nvPr/>
        </p:nvPicPr>
        <p:blipFill rotWithShape="1">
          <a:blip r:embed="rId2"/>
          <a:srcRect r="-2" b="1064"/>
          <a:stretch/>
        </p:blipFill>
        <p:spPr>
          <a:xfrm>
            <a:off x="20" y="10"/>
            <a:ext cx="7534636" cy="6857990"/>
          </a:xfrm>
          <a:prstGeom prst="rect">
            <a:avLst/>
          </a:prstGeom>
        </p:spPr>
      </p:pic>
    </p:spTree>
    <p:extLst>
      <p:ext uri="{BB962C8B-B14F-4D97-AF65-F5344CB8AC3E}">
        <p14:creationId xmlns:p14="http://schemas.microsoft.com/office/powerpoint/2010/main" val="1699140204"/>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291EC3-653F-E0DA-3373-584FE8C1BDD6}"/>
              </a:ext>
            </a:extLst>
          </p:cNvPr>
          <p:cNvSpPr txBox="1"/>
          <p:nvPr/>
        </p:nvSpPr>
        <p:spPr>
          <a:xfrm>
            <a:off x="2561008" y="2591951"/>
            <a:ext cx="7069984" cy="492443"/>
          </a:xfrm>
          <a:prstGeom prst="rect">
            <a:avLst/>
          </a:prstGeom>
          <a:solidFill>
            <a:schemeClr val="bg1"/>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hlinkClick r:id="rId2"/>
              </a:rPr>
              <a:t>https://teaching.uoregon.edu/term-resources-page</a:t>
            </a:r>
            <a:endParaRPr kumimoji="0" lang="en-US"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sp>
        <p:nvSpPr>
          <p:cNvPr id="4" name="TextBox 3">
            <a:extLst>
              <a:ext uri="{FF2B5EF4-FFF2-40B4-BE49-F238E27FC236}">
                <a16:creationId xmlns:a16="http://schemas.microsoft.com/office/drawing/2014/main" id="{7761E7A4-B325-443D-BA41-7571CF75AE0F}"/>
              </a:ext>
            </a:extLst>
          </p:cNvPr>
          <p:cNvSpPr txBox="1"/>
          <p:nvPr/>
        </p:nvSpPr>
        <p:spPr>
          <a:xfrm>
            <a:off x="2561008" y="3772447"/>
            <a:ext cx="8072846" cy="492443"/>
          </a:xfrm>
          <a:prstGeom prst="rect">
            <a:avLst/>
          </a:prstGeom>
          <a:solidFill>
            <a:schemeClr val="bg1"/>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hlinkClick r:id="rId3"/>
              </a:rPr>
              <a:t>https://teaching.uoregon.edu/teaching-and-generative-ai</a:t>
            </a:r>
            <a:endParaRPr kumimoji="0" lang="en-US"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sp>
        <p:nvSpPr>
          <p:cNvPr id="2" name="TextBox 1">
            <a:extLst>
              <a:ext uri="{FF2B5EF4-FFF2-40B4-BE49-F238E27FC236}">
                <a16:creationId xmlns:a16="http://schemas.microsoft.com/office/drawing/2014/main" id="{05329863-6043-4804-853B-04AEE780D590}"/>
              </a:ext>
            </a:extLst>
          </p:cNvPr>
          <p:cNvSpPr txBox="1"/>
          <p:nvPr/>
        </p:nvSpPr>
        <p:spPr>
          <a:xfrm>
            <a:off x="4055165" y="1878593"/>
            <a:ext cx="6748669" cy="369332"/>
          </a:xfrm>
          <a:prstGeom prst="rect">
            <a:avLst/>
          </a:prstGeom>
          <a:noFill/>
        </p:spPr>
        <p:txBody>
          <a:bodyPr wrap="square" rtlCol="0">
            <a:spAutoFit/>
          </a:bodyPr>
          <a:lstStyle/>
          <a:p>
            <a:r>
              <a:rPr lang="en-US" dirty="0"/>
              <a:t>Two helpful resources to visit:</a:t>
            </a:r>
          </a:p>
        </p:txBody>
      </p:sp>
    </p:spTree>
    <p:extLst>
      <p:ext uri="{BB962C8B-B14F-4D97-AF65-F5344CB8AC3E}">
        <p14:creationId xmlns:p14="http://schemas.microsoft.com/office/powerpoint/2010/main" val="992666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511074" y="2762816"/>
            <a:ext cx="2926080" cy="3474720"/>
          </a:xfrm>
          <a:prstGeom prst="rect">
            <a:avLst/>
          </a:prstGeom>
        </p:spPr>
      </p:pic>
      <p:sp>
        <p:nvSpPr>
          <p:cNvPr id="4" name="TextBox 3"/>
          <p:cNvSpPr txBox="1"/>
          <p:nvPr/>
        </p:nvSpPr>
        <p:spPr>
          <a:xfrm>
            <a:off x="3777931" y="3448878"/>
            <a:ext cx="4005943" cy="1569660"/>
          </a:xfrm>
          <a:prstGeom prst="rect">
            <a:avLst/>
          </a:prstGeom>
          <a:noFill/>
        </p:spPr>
        <p:txBody>
          <a:bodyPr wrap="square" rtlCol="0">
            <a:spAutoFit/>
          </a:bodyPr>
          <a:lstStyle/>
          <a:p>
            <a:pPr>
              <a:defRPr/>
            </a:pPr>
            <a:r>
              <a:rPr lang="en-US" sz="3200" b="1" dirty="0">
                <a:solidFill>
                  <a:srgbClr val="002060"/>
                </a:solidFill>
                <a:latin typeface="Calibri"/>
              </a:rPr>
              <a:t>tep@uoregon.edu</a:t>
            </a:r>
            <a:br>
              <a:rPr lang="en-US" sz="3200" b="1" dirty="0">
                <a:solidFill>
                  <a:srgbClr val="002060"/>
                </a:solidFill>
                <a:latin typeface="Calibri"/>
              </a:rPr>
            </a:br>
            <a:br>
              <a:rPr lang="en-US" sz="3200" b="1" dirty="0">
                <a:solidFill>
                  <a:srgbClr val="002060"/>
                </a:solidFill>
                <a:latin typeface="Calibri"/>
              </a:rPr>
            </a:br>
            <a:r>
              <a:rPr lang="en-US" sz="3200" b="1" dirty="0">
                <a:solidFill>
                  <a:srgbClr val="002060"/>
                </a:solidFill>
                <a:latin typeface="Calibri"/>
              </a:rPr>
              <a:t>teaching.uoregon.edu</a:t>
            </a:r>
          </a:p>
        </p:txBody>
      </p:sp>
      <p:sp>
        <p:nvSpPr>
          <p:cNvPr id="5" name="TextBox 4">
            <a:extLst>
              <a:ext uri="{FF2B5EF4-FFF2-40B4-BE49-F238E27FC236}">
                <a16:creationId xmlns:a16="http://schemas.microsoft.com/office/drawing/2014/main" id="{4674E6E8-FBD1-4302-9418-E13728D28E2F}"/>
              </a:ext>
            </a:extLst>
          </p:cNvPr>
          <p:cNvSpPr txBox="1"/>
          <p:nvPr/>
        </p:nvSpPr>
        <p:spPr>
          <a:xfrm>
            <a:off x="7443097" y="1884587"/>
            <a:ext cx="5003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C000"/>
                </a:solidFill>
                <a:effectLst/>
                <a:uLnTx/>
                <a:uFillTx/>
                <a:latin typeface="Calibri" panose="020F0502020204030204"/>
                <a:ea typeface="+mn-ea"/>
                <a:cs typeface="+mn-cs"/>
              </a:rPr>
              <a:t>Please scan to sign in</a:t>
            </a:r>
          </a:p>
        </p:txBody>
      </p:sp>
      <p:grpSp>
        <p:nvGrpSpPr>
          <p:cNvPr id="12" name="Group 11">
            <a:extLst>
              <a:ext uri="{FF2B5EF4-FFF2-40B4-BE49-F238E27FC236}">
                <a16:creationId xmlns:a16="http://schemas.microsoft.com/office/drawing/2014/main" id="{25630C99-C43F-4FD5-92D9-E6C656EA7A43}"/>
              </a:ext>
            </a:extLst>
          </p:cNvPr>
          <p:cNvGrpSpPr/>
          <p:nvPr/>
        </p:nvGrpSpPr>
        <p:grpSpPr>
          <a:xfrm>
            <a:off x="5005892" y="135270"/>
            <a:ext cx="1550020" cy="1600438"/>
            <a:chOff x="289930" y="4698396"/>
            <a:chExt cx="3300761" cy="1600438"/>
          </a:xfrm>
          <a:solidFill>
            <a:srgbClr val="104735"/>
          </a:solidFill>
        </p:grpSpPr>
        <p:sp>
          <p:nvSpPr>
            <p:cNvPr id="13" name="TextBox 12">
              <a:extLst>
                <a:ext uri="{FF2B5EF4-FFF2-40B4-BE49-F238E27FC236}">
                  <a16:creationId xmlns:a16="http://schemas.microsoft.com/office/drawing/2014/main" id="{BE0EAA71-FBD8-455C-A532-56C863A4ECB2}"/>
                </a:ext>
              </a:extLst>
            </p:cNvPr>
            <p:cNvSpPr txBox="1"/>
            <p:nvPr/>
          </p:nvSpPr>
          <p:spPr>
            <a:xfrm>
              <a:off x="289930" y="4698396"/>
              <a:ext cx="3300761" cy="1600438"/>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all" spc="0" normalizeH="0" baseline="0" noProof="0" dirty="0">
                <a:ln>
                  <a:noFill/>
                </a:ln>
                <a:solidFill>
                  <a:prstClr val="white"/>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all" spc="0" normalizeH="0" baseline="0" noProof="0" dirty="0">
                <a:ln>
                  <a:noFill/>
                </a:ln>
                <a:solidFill>
                  <a:prstClr val="white"/>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all" spc="0" normalizeH="0" baseline="0" noProof="0" dirty="0">
                  <a:ln>
                    <a:noFill/>
                  </a:ln>
                  <a:solidFill>
                    <a:prstClr val="black"/>
                  </a:solidFill>
                  <a:effectLst/>
                  <a:uLnTx/>
                  <a:uFillTx/>
                  <a:latin typeface="Arial Rounded MT Bold" panose="020F0704030504030204" pitchFamily="34" charset="0"/>
                  <a:cs typeface="Arial" panose="020B0604020202020204" pitchFamily="34" charset="0"/>
                </a:rPr>
                <a:t>GE Day of Teaching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Nova Light" panose="020B0604020202020204" pitchFamily="34" charset="0"/>
                  <a:cs typeface="Arial" panose="020B0604020202020204" pitchFamily="34" charset="0"/>
                </a:rPr>
                <a:t>University of Oregon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Nova Light"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3D268CA3-93C0-4AC8-83AE-A1460FCA7681}"/>
                </a:ext>
              </a:extLst>
            </p:cNvPr>
            <p:cNvCxnSpPr>
              <a:cxnSpLocks/>
            </p:cNvCxnSpPr>
            <p:nvPr/>
          </p:nvCxnSpPr>
          <p:spPr>
            <a:xfrm>
              <a:off x="696949" y="5776330"/>
              <a:ext cx="2486723" cy="0"/>
            </a:xfrm>
            <a:prstGeom prst="line">
              <a:avLst/>
            </a:prstGeom>
            <a:grpFill/>
            <a:ln w="15875" cap="flat" cmpd="sng" algn="ctr">
              <a:solidFill>
                <a:sysClr val="windowText" lastClr="000000"/>
              </a:solidFill>
              <a:prstDash val="solid"/>
            </a:ln>
            <a:effectLst/>
          </p:spPr>
        </p:cxnSp>
        <p:cxnSp>
          <p:nvCxnSpPr>
            <p:cNvPr id="15" name="Straight Connector 14">
              <a:extLst>
                <a:ext uri="{FF2B5EF4-FFF2-40B4-BE49-F238E27FC236}">
                  <a16:creationId xmlns:a16="http://schemas.microsoft.com/office/drawing/2014/main" id="{6314C824-01DA-41E2-BD71-DE6B4CAC1F06}"/>
                </a:ext>
              </a:extLst>
            </p:cNvPr>
            <p:cNvCxnSpPr>
              <a:cxnSpLocks/>
            </p:cNvCxnSpPr>
            <p:nvPr/>
          </p:nvCxnSpPr>
          <p:spPr>
            <a:xfrm>
              <a:off x="696949" y="5192751"/>
              <a:ext cx="2486722" cy="0"/>
            </a:xfrm>
            <a:prstGeom prst="line">
              <a:avLst/>
            </a:prstGeom>
            <a:grpFill/>
            <a:ln w="15875" cap="flat" cmpd="sng" algn="ctr">
              <a:solidFill>
                <a:sysClr val="windowText" lastClr="000000"/>
              </a:solidFill>
              <a:prstDash val="solid"/>
            </a:ln>
            <a:effectLst/>
          </p:spPr>
        </p:cxnSp>
        <p:sp>
          <p:nvSpPr>
            <p:cNvPr id="16" name="TextBox 15">
              <a:extLst>
                <a:ext uri="{FF2B5EF4-FFF2-40B4-BE49-F238E27FC236}">
                  <a16:creationId xmlns:a16="http://schemas.microsoft.com/office/drawing/2014/main" id="{6FE0B125-8477-46B5-8541-785A341FAECE}"/>
                </a:ext>
              </a:extLst>
            </p:cNvPr>
            <p:cNvSpPr txBox="1"/>
            <p:nvPr/>
          </p:nvSpPr>
          <p:spPr>
            <a:xfrm>
              <a:off x="1263163" y="4974427"/>
              <a:ext cx="1354293" cy="338554"/>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all" spc="0" normalizeH="0" baseline="0" noProof="0" dirty="0">
                  <a:ln>
                    <a:noFill/>
                  </a:ln>
                  <a:solidFill>
                    <a:prstClr val="black"/>
                  </a:solidFill>
                  <a:effectLst/>
                  <a:uLnTx/>
                  <a:uFillTx/>
                  <a:latin typeface="Candara" panose="020E0502030303020204" pitchFamily="34" charset="0"/>
                </a:rPr>
                <a:t>2023</a:t>
              </a:r>
            </a:p>
          </p:txBody>
        </p:sp>
      </p:grpSp>
    </p:spTree>
    <p:extLst>
      <p:ext uri="{BB962C8B-B14F-4D97-AF65-F5344CB8AC3E}">
        <p14:creationId xmlns:p14="http://schemas.microsoft.com/office/powerpoint/2010/main" val="115654416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473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E4C1425-C26B-0F63-2550-1FC70E422F69}"/>
              </a:ext>
            </a:extLst>
          </p:cNvPr>
          <p:cNvSpPr txBox="1"/>
          <p:nvPr/>
        </p:nvSpPr>
        <p:spPr>
          <a:xfrm>
            <a:off x="1982361" y="689362"/>
            <a:ext cx="8662737"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Light" panose="020F0302020204030204"/>
                <a:ea typeface="+mn-ea"/>
                <a:cs typeface="+mn-cs"/>
              </a:rPr>
              <a:t>What does ‘excellent’ teaching at UO mean?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73874A7-118D-FCC6-A6EB-7A90576252E6}"/>
              </a:ext>
            </a:extLst>
          </p:cNvPr>
          <p:cNvSpPr txBox="1"/>
          <p:nvPr/>
        </p:nvSpPr>
        <p:spPr>
          <a:xfrm>
            <a:off x="3334661" y="5378969"/>
            <a:ext cx="60058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https://teaching.uoregon.edu/resources/teaching-excellence</a:t>
            </a:r>
          </a:p>
        </p:txBody>
      </p:sp>
      <p:pic>
        <p:nvPicPr>
          <p:cNvPr id="20" name="Picture 19">
            <a:extLst>
              <a:ext uri="{FF2B5EF4-FFF2-40B4-BE49-F238E27FC236}">
                <a16:creationId xmlns:a16="http://schemas.microsoft.com/office/drawing/2014/main" id="{F3F45513-0843-7E76-83F2-40FAB104405A}"/>
              </a:ext>
            </a:extLst>
          </p:cNvPr>
          <p:cNvPicPr>
            <a:picLocks noChangeAspect="1"/>
          </p:cNvPicPr>
          <p:nvPr/>
        </p:nvPicPr>
        <p:blipFill>
          <a:blip r:embed="rId2"/>
          <a:stretch>
            <a:fillRect/>
          </a:stretch>
        </p:blipFill>
        <p:spPr>
          <a:xfrm>
            <a:off x="242887" y="2192482"/>
            <a:ext cx="11706225" cy="2933700"/>
          </a:xfrm>
          <a:prstGeom prst="rect">
            <a:avLst/>
          </a:prstGeom>
          <a:effectLst>
            <a:softEdge rad="63500"/>
          </a:effectLst>
        </p:spPr>
      </p:pic>
    </p:spTree>
    <p:extLst>
      <p:ext uri="{BB962C8B-B14F-4D97-AF65-F5344CB8AC3E}">
        <p14:creationId xmlns:p14="http://schemas.microsoft.com/office/powerpoint/2010/main" val="29896572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0497-34FB-4C60-B895-11E8F872C968}"/>
              </a:ext>
            </a:extLst>
          </p:cNvPr>
          <p:cNvSpPr txBox="1">
            <a:spLocks/>
          </p:cNvSpPr>
          <p:nvPr/>
        </p:nvSpPr>
        <p:spPr>
          <a:xfrm>
            <a:off x="120254" y="245751"/>
            <a:ext cx="7171403" cy="1061884"/>
          </a:xfrm>
          <a:prstGeom prst="rect">
            <a:avLst/>
          </a:prstGeom>
        </p:spPr>
        <p:txBody>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62A70F">
                    <a:lumMod val="50000"/>
                  </a:srgbClr>
                </a:solidFill>
                <a:effectLst/>
                <a:uLnTx/>
                <a:uFillTx/>
                <a:latin typeface="Helvetica"/>
                <a:ea typeface="+mj-ea"/>
                <a:cs typeface="Helvetica"/>
              </a:rPr>
              <a:t>What is “inclusive teaching”?</a:t>
            </a:r>
          </a:p>
        </p:txBody>
      </p:sp>
      <p:sp>
        <p:nvSpPr>
          <p:cNvPr id="4" name="TextBox 3"/>
          <p:cNvSpPr txBox="1"/>
          <p:nvPr/>
        </p:nvSpPr>
        <p:spPr>
          <a:xfrm>
            <a:off x="5499100" y="1584146"/>
            <a:ext cx="6115447" cy="3970318"/>
          </a:xfrm>
          <a:prstGeom prst="rect">
            <a:avLst/>
          </a:prstGeom>
          <a:noFill/>
          <a:ln w="1587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002060"/>
                </a:solidFill>
                <a:effectLst/>
                <a:uLnTx/>
                <a:uFillTx/>
                <a:latin typeface="Calibri"/>
                <a:ea typeface="+mn-ea"/>
                <a:cs typeface="+mn-cs"/>
              </a:rPr>
              <a:t>Think</a:t>
            </a:r>
            <a:r>
              <a:rPr kumimoji="0" lang="en-US" sz="2800" b="0" i="0" u="none" strike="noStrike" kern="1200" cap="none" spc="0" normalizeH="0" baseline="0" noProof="0" dirty="0">
                <a:ln>
                  <a:noFill/>
                </a:ln>
                <a:solidFill>
                  <a:srgbClr val="002060"/>
                </a:solidFill>
                <a:effectLst/>
                <a:uLnTx/>
                <a:uFillTx/>
                <a:latin typeface="Calibri"/>
                <a:ea typeface="+mn-ea"/>
                <a:cs typeface="+mn-cs"/>
              </a:rPr>
              <a:t>: What does </a:t>
            </a:r>
            <a:r>
              <a:rPr kumimoji="0" lang="en-US" sz="2800" b="1" i="0" u="none" strike="noStrike" kern="1200" cap="none" spc="0" normalizeH="0" baseline="0" noProof="0" dirty="0">
                <a:ln>
                  <a:noFill/>
                </a:ln>
                <a:solidFill>
                  <a:srgbClr val="002060"/>
                </a:solidFill>
                <a:effectLst/>
                <a:uLnTx/>
                <a:uFillTx/>
                <a:latin typeface="Calibri"/>
                <a:ea typeface="+mn-ea"/>
                <a:cs typeface="+mn-cs"/>
              </a:rPr>
              <a:t>inclusive teaching </a:t>
            </a:r>
            <a:r>
              <a:rPr kumimoji="0" lang="en-US" sz="2800" b="0" i="0" u="none" strike="noStrike" kern="1200" cap="none" spc="0" normalizeH="0" baseline="0" noProof="0" dirty="0">
                <a:ln>
                  <a:noFill/>
                </a:ln>
                <a:solidFill>
                  <a:srgbClr val="002060"/>
                </a:solidFill>
                <a:effectLst/>
                <a:uLnTx/>
                <a:uFillTx/>
                <a:latin typeface="Calibri"/>
                <a:ea typeface="+mn-ea"/>
                <a:cs typeface="+mn-cs"/>
              </a:rPr>
              <a:t>mean to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002060"/>
                </a:solidFill>
                <a:effectLst/>
                <a:uLnTx/>
                <a:uFillTx/>
                <a:latin typeface="Calibri"/>
                <a:ea typeface="+mn-ea"/>
                <a:cs typeface="+mn-cs"/>
              </a:rPr>
              <a:t>Pair</a:t>
            </a:r>
            <a:r>
              <a:rPr kumimoji="0" lang="en-US" sz="2800" b="0" i="0" u="none" strike="noStrike" kern="1200" cap="none" spc="0" normalizeH="0" baseline="0" noProof="0" dirty="0">
                <a:ln>
                  <a:noFill/>
                </a:ln>
                <a:solidFill>
                  <a:srgbClr val="002060"/>
                </a:solidFill>
                <a:effectLst/>
                <a:uLnTx/>
                <a:uFillTx/>
                <a:latin typeface="Calibri"/>
                <a:ea typeface="+mn-ea"/>
                <a:cs typeface="+mn-cs"/>
              </a:rPr>
              <a:t>: What do you and your discussion partner </a:t>
            </a:r>
            <a:r>
              <a:rPr kumimoji="0" lang="en-US" sz="2800" b="1" i="0" u="none" strike="noStrike" kern="1200" cap="none" spc="0" normalizeH="0" baseline="0" noProof="0" dirty="0">
                <a:ln>
                  <a:noFill/>
                </a:ln>
                <a:solidFill>
                  <a:srgbClr val="002060"/>
                </a:solidFill>
                <a:effectLst/>
                <a:uLnTx/>
                <a:uFillTx/>
                <a:latin typeface="Calibri"/>
                <a:ea typeface="+mn-ea"/>
                <a:cs typeface="+mn-cs"/>
              </a:rPr>
              <a:t>agree</a:t>
            </a:r>
            <a:r>
              <a:rPr kumimoji="0" lang="en-US" sz="2800" b="0" i="0" u="none" strike="noStrike" kern="1200" cap="none" spc="0" normalizeH="0" baseline="0" noProof="0" dirty="0">
                <a:ln>
                  <a:noFill/>
                </a:ln>
                <a:solidFill>
                  <a:srgbClr val="002060"/>
                </a:solidFill>
                <a:effectLst/>
                <a:uLnTx/>
                <a:uFillTx/>
                <a:latin typeface="Calibri"/>
                <a:ea typeface="+mn-ea"/>
                <a:cs typeface="+mn-cs"/>
              </a:rPr>
              <a:t> about? What is </a:t>
            </a:r>
            <a:r>
              <a:rPr kumimoji="0" lang="en-US" sz="2800" b="1" i="0" u="none" strike="noStrike" kern="1200" cap="none" spc="0" normalizeH="0" baseline="0" noProof="0" dirty="0">
                <a:ln>
                  <a:noFill/>
                </a:ln>
                <a:solidFill>
                  <a:srgbClr val="002060"/>
                </a:solidFill>
                <a:effectLst/>
                <a:uLnTx/>
                <a:uFillTx/>
                <a:latin typeface="Calibri"/>
                <a:ea typeface="+mn-ea"/>
                <a:cs typeface="+mn-cs"/>
              </a:rPr>
              <a:t>different</a:t>
            </a:r>
            <a:r>
              <a:rPr kumimoji="0" lang="en-US" sz="2800" b="0" i="0" u="none" strike="noStrike" kern="1200" cap="none" spc="0" normalizeH="0" baseline="0" noProof="0" dirty="0">
                <a:ln>
                  <a:noFill/>
                </a:ln>
                <a:solidFill>
                  <a:srgbClr val="002060"/>
                </a:solidFill>
                <a:effectLst/>
                <a:uLnTx/>
                <a:uFillTx/>
                <a:latin typeface="Calibri"/>
                <a:ea typeface="+mn-ea"/>
                <a:cs typeface="+mn-cs"/>
              </a:rPr>
              <a:t> in your thinking?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002060"/>
                </a:solidFill>
                <a:effectLst/>
                <a:uLnTx/>
                <a:uFillTx/>
                <a:latin typeface="Calibri"/>
                <a:ea typeface="+mn-ea"/>
                <a:cs typeface="+mn-cs"/>
              </a:rPr>
              <a:t>Share</a:t>
            </a:r>
            <a:r>
              <a:rPr kumimoji="0" lang="en-US" sz="2800" b="0" i="0" u="none" strike="noStrike" kern="1200" cap="none" spc="0" normalizeH="0" baseline="0" noProof="0" dirty="0">
                <a:ln>
                  <a:noFill/>
                </a:ln>
                <a:solidFill>
                  <a:srgbClr val="002060"/>
                </a:solidFill>
                <a:effectLst/>
                <a:uLnTx/>
                <a:uFillTx/>
                <a:latin typeface="Calibri"/>
                <a:ea typeface="+mn-ea"/>
                <a:cs typeface="+mn-cs"/>
              </a:rPr>
              <a:t>: Who has </a:t>
            </a:r>
            <a:r>
              <a:rPr kumimoji="0" lang="en-US" sz="2800" b="1" i="0" u="none" strike="noStrike" kern="1200" cap="none" spc="0" normalizeH="0" baseline="0" noProof="0" dirty="0">
                <a:ln>
                  <a:noFill/>
                </a:ln>
                <a:solidFill>
                  <a:srgbClr val="002060"/>
                </a:solidFill>
                <a:effectLst/>
                <a:uLnTx/>
                <a:uFillTx/>
                <a:latin typeface="Calibri"/>
                <a:ea typeface="+mn-ea"/>
                <a:cs typeface="+mn-cs"/>
              </a:rPr>
              <a:t>insights to share </a:t>
            </a:r>
            <a:r>
              <a:rPr kumimoji="0" lang="en-US" sz="2800" b="0" i="0" u="none" strike="noStrike" kern="1200" cap="none" spc="0" normalizeH="0" baseline="0" noProof="0" dirty="0">
                <a:ln>
                  <a:noFill/>
                </a:ln>
                <a:solidFill>
                  <a:srgbClr val="002060"/>
                </a:solidFill>
                <a:effectLst/>
                <a:uLnTx/>
                <a:uFillTx/>
                <a:latin typeface="Calibri"/>
                <a:ea typeface="+mn-ea"/>
                <a:cs typeface="+mn-cs"/>
              </a:rPr>
              <a:t>with us?</a:t>
            </a:r>
          </a:p>
        </p:txBody>
      </p:sp>
    </p:spTree>
    <p:extLst>
      <p:ext uri="{BB962C8B-B14F-4D97-AF65-F5344CB8AC3E}">
        <p14:creationId xmlns:p14="http://schemas.microsoft.com/office/powerpoint/2010/main" val="124591596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F1DB673-7865-49F1-8E14-7A49696E10C0}"/>
              </a:ext>
            </a:extLst>
          </p:cNvPr>
          <p:cNvSpPr txBox="1"/>
          <p:nvPr/>
        </p:nvSpPr>
        <p:spPr>
          <a:xfrm>
            <a:off x="8811065" y="6581002"/>
            <a:ext cx="255376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95000"/>
                    <a:lumOff val="5000"/>
                  </a:srgbClr>
                </a:solidFill>
                <a:effectLst/>
                <a:uLnTx/>
                <a:uFillTx/>
                <a:latin typeface="Calibri"/>
                <a:ea typeface="+mn-ea"/>
                <a:cs typeface="+mn-cs"/>
              </a:rPr>
              <a:t>TEP - </a:t>
            </a:r>
            <a:r>
              <a:rPr kumimoji="0" lang="en-US" sz="1200" b="0" i="0" u="none" strike="noStrike" kern="1200" cap="none" spc="0" normalizeH="0" baseline="0" noProof="0" dirty="0">
                <a:ln>
                  <a:noFill/>
                </a:ln>
                <a:solidFill>
                  <a:srgbClr val="000000">
                    <a:lumMod val="95000"/>
                    <a:lumOff val="5000"/>
                  </a:srgbClr>
                </a:solidFill>
                <a:effectLst/>
                <a:uLnTx/>
                <a:uFillTx/>
                <a:latin typeface="Calibri"/>
                <a:ea typeface="Wingdings"/>
                <a:cs typeface="Wingdings"/>
                <a:sym typeface="Wingdings"/>
              </a:rPr>
              <a:t>Jason Schreiner, </a:t>
            </a:r>
            <a:r>
              <a:rPr kumimoji="0" lang="is-IS" sz="1200" b="0" i="0" u="none" strike="noStrike" kern="1200" cap="none" spc="0" normalizeH="0" baseline="0" noProof="0" dirty="0">
                <a:ln>
                  <a:noFill/>
                </a:ln>
                <a:solidFill>
                  <a:srgbClr val="000000">
                    <a:lumMod val="95000"/>
                    <a:lumOff val="5000"/>
                  </a:srgbClr>
                </a:solidFill>
                <a:effectLst/>
                <a:uLnTx/>
                <a:uFillTx/>
                <a:latin typeface="Calibri"/>
                <a:ea typeface="Wingdings"/>
                <a:cs typeface="Wingdings"/>
                <a:sym typeface="Wingdings"/>
              </a:rPr>
              <a:t>2019</a:t>
            </a:r>
            <a:endParaRPr kumimoji="0" lang="en-US" sz="1200" b="0" i="0" u="none" strike="noStrike" kern="1200" cap="none" spc="0" normalizeH="0" baseline="0" noProof="0" dirty="0">
              <a:ln>
                <a:noFill/>
              </a:ln>
              <a:solidFill>
                <a:srgbClr val="000000">
                  <a:lumMod val="95000"/>
                  <a:lumOff val="5000"/>
                </a:srgbClr>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id="{6DBFABE8-8104-452F-9726-94DC112F2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564" y="387871"/>
            <a:ext cx="8176017" cy="572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422530"/>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5055-8EAB-F142-89EA-0D871D186AD3}"/>
              </a:ext>
            </a:extLst>
          </p:cNvPr>
          <p:cNvSpPr>
            <a:spLocks noGrp="1"/>
          </p:cNvSpPr>
          <p:nvPr>
            <p:ph type="title"/>
          </p:nvPr>
        </p:nvSpPr>
        <p:spPr>
          <a:xfrm>
            <a:off x="838200" y="365125"/>
            <a:ext cx="10515600" cy="1325563"/>
          </a:xfrm>
        </p:spPr>
        <p:txBody>
          <a:bodyPr>
            <a:normAutofit/>
          </a:bodyPr>
          <a:lstStyle/>
          <a:p>
            <a:r>
              <a:rPr lang="en-US" b="1" dirty="0">
                <a:solidFill>
                  <a:srgbClr val="002060"/>
                </a:solidFill>
              </a:rPr>
              <a:t>Educator Reflection Questions:</a:t>
            </a:r>
          </a:p>
        </p:txBody>
      </p:sp>
      <p:graphicFrame>
        <p:nvGraphicFramePr>
          <p:cNvPr id="5" name="Content Placeholder 2">
            <a:extLst>
              <a:ext uri="{FF2B5EF4-FFF2-40B4-BE49-F238E27FC236}">
                <a16:creationId xmlns:a16="http://schemas.microsoft.com/office/drawing/2014/main" id="{1C65FDD4-286A-40F9-A442-DB75A4A625D0}"/>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783424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34ED7EE-16E8-73E3-A02B-8E72FCA99DE8}"/>
              </a:ext>
            </a:extLst>
          </p:cNvPr>
          <p:cNvGrpSpPr/>
          <p:nvPr/>
        </p:nvGrpSpPr>
        <p:grpSpPr>
          <a:xfrm>
            <a:off x="0" y="0"/>
            <a:ext cx="1550020" cy="1600438"/>
            <a:chOff x="289930" y="4698396"/>
            <a:chExt cx="3300761" cy="1600438"/>
          </a:xfrm>
          <a:solidFill>
            <a:srgbClr val="104735"/>
          </a:solidFill>
        </p:grpSpPr>
        <p:sp>
          <p:nvSpPr>
            <p:cNvPr id="5" name="TextBox 4">
              <a:extLst>
                <a:ext uri="{FF2B5EF4-FFF2-40B4-BE49-F238E27FC236}">
                  <a16:creationId xmlns:a16="http://schemas.microsoft.com/office/drawing/2014/main" id="{C1AC39DA-0BE1-5F9D-7628-89783E2FD411}"/>
                </a:ext>
              </a:extLst>
            </p:cNvPr>
            <p:cNvSpPr txBox="1"/>
            <p:nvPr/>
          </p:nvSpPr>
          <p:spPr>
            <a:xfrm>
              <a:off x="289930" y="4698396"/>
              <a:ext cx="3300761" cy="160043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all"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all"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all" spc="0" normalizeH="0" baseline="0" noProof="0" dirty="0">
                  <a:ln>
                    <a:noFill/>
                  </a:ln>
                  <a:solidFill>
                    <a:prstClr val="black"/>
                  </a:solidFill>
                  <a:effectLst/>
                  <a:uLnTx/>
                  <a:uFillTx/>
                  <a:latin typeface="Arial Rounded MT Bold" panose="020F0704030504030204" pitchFamily="34" charset="0"/>
                  <a:ea typeface="+mn-ea"/>
                  <a:cs typeface="Arial" panose="020B0604020202020204" pitchFamily="34" charset="0"/>
                </a:rPr>
                <a:t>GE Day of Teaching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ova Light" panose="020B0604020202020204" pitchFamily="34" charset="0"/>
                  <a:ea typeface="+mn-ea"/>
                  <a:cs typeface="Arial" panose="020B0604020202020204" pitchFamily="34" charset="0"/>
                </a:rPr>
                <a:t>University of Oregon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Nova Light"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D643BDA-7330-84D0-6D13-57AADC6D1FDB}"/>
                </a:ext>
              </a:extLst>
            </p:cNvPr>
            <p:cNvCxnSpPr>
              <a:cxnSpLocks/>
            </p:cNvCxnSpPr>
            <p:nvPr/>
          </p:nvCxnSpPr>
          <p:spPr>
            <a:xfrm>
              <a:off x="696949" y="5776330"/>
              <a:ext cx="2486723" cy="0"/>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DBD9D1E-28FD-6FEC-4BD3-0FB6747B45C7}"/>
                </a:ext>
              </a:extLst>
            </p:cNvPr>
            <p:cNvCxnSpPr>
              <a:cxnSpLocks/>
            </p:cNvCxnSpPr>
            <p:nvPr/>
          </p:nvCxnSpPr>
          <p:spPr>
            <a:xfrm>
              <a:off x="696949" y="5192751"/>
              <a:ext cx="2486722" cy="0"/>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BBC1CC9-6CC9-3B9F-8895-86E46D4A90BD}"/>
                </a:ext>
              </a:extLst>
            </p:cNvPr>
            <p:cNvSpPr txBox="1"/>
            <p:nvPr/>
          </p:nvSpPr>
          <p:spPr>
            <a:xfrm>
              <a:off x="1263163" y="4974427"/>
              <a:ext cx="1354293"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black"/>
                  </a:solidFill>
                  <a:effectLst/>
                  <a:uLnTx/>
                  <a:uFillTx/>
                  <a:latin typeface="Candara" panose="020E0502030303020204" pitchFamily="34" charset="0"/>
                  <a:ea typeface="+mn-ea"/>
                  <a:cs typeface="+mn-cs"/>
                </a:rPr>
                <a:t>2022</a:t>
              </a:r>
            </a:p>
          </p:txBody>
        </p:sp>
      </p:grpSp>
      <p:sp>
        <p:nvSpPr>
          <p:cNvPr id="12" name="Rectangle 11">
            <a:extLst>
              <a:ext uri="{FF2B5EF4-FFF2-40B4-BE49-F238E27FC236}">
                <a16:creationId xmlns:a16="http://schemas.microsoft.com/office/drawing/2014/main" id="{8CE57D3A-8C4C-4369-9DB4-CD85AAE9A3A3}"/>
              </a:ext>
            </a:extLst>
          </p:cNvPr>
          <p:cNvSpPr/>
          <p:nvPr/>
        </p:nvSpPr>
        <p:spPr>
          <a:xfrm>
            <a:off x="0" y="690422"/>
            <a:ext cx="12192000" cy="312970"/>
          </a:xfrm>
          <a:prstGeom prst="rect">
            <a:avLst/>
          </a:prstGeom>
          <a:solidFill>
            <a:srgbClr val="104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2808751-1AC8-494D-A3F1-D60107F9B526}"/>
              </a:ext>
            </a:extLst>
          </p:cNvPr>
          <p:cNvSpPr/>
          <p:nvPr/>
        </p:nvSpPr>
        <p:spPr>
          <a:xfrm>
            <a:off x="0" y="6363645"/>
            <a:ext cx="12192000" cy="553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4BFCF33-E6FE-4385-85DA-49E3776BF60E}"/>
              </a:ext>
            </a:extLst>
          </p:cNvPr>
          <p:cNvPicPr>
            <a:picLocks noChangeAspect="1"/>
          </p:cNvPicPr>
          <p:nvPr/>
        </p:nvPicPr>
        <p:blipFill>
          <a:blip r:embed="rId2"/>
          <a:stretch>
            <a:fillRect/>
          </a:stretch>
        </p:blipFill>
        <p:spPr>
          <a:xfrm>
            <a:off x="0" y="-62988"/>
            <a:ext cx="12192000" cy="6858000"/>
          </a:xfrm>
          <a:prstGeom prst="rect">
            <a:avLst/>
          </a:prstGeom>
        </p:spPr>
      </p:pic>
      <p:sp>
        <p:nvSpPr>
          <p:cNvPr id="9" name="TextBox 8">
            <a:extLst>
              <a:ext uri="{FF2B5EF4-FFF2-40B4-BE49-F238E27FC236}">
                <a16:creationId xmlns:a16="http://schemas.microsoft.com/office/drawing/2014/main" id="{82A01B33-FD29-8416-D1E4-F41E98D07460}"/>
              </a:ext>
            </a:extLst>
          </p:cNvPr>
          <p:cNvSpPr txBox="1"/>
          <p:nvPr/>
        </p:nvSpPr>
        <p:spPr>
          <a:xfrm>
            <a:off x="1001485" y="62988"/>
            <a:ext cx="8072846" cy="492443"/>
          </a:xfrm>
          <a:prstGeom prst="rect">
            <a:avLst/>
          </a:prstGeom>
          <a:solidFill>
            <a:schemeClr val="bg1"/>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ea typeface="+mn-lt"/>
                <a:cs typeface="Calibri" panose="020F0502020204030204"/>
                <a:hlinkClick r:id="rId3"/>
              </a:rPr>
              <a:t>https://teaching.uoregon.edu/introduction-inclusive-teaching</a:t>
            </a:r>
            <a:r>
              <a:rPr lang="en-US" sz="2400" dirty="0">
                <a:solidFill>
                  <a:prstClr val="black"/>
                </a:solidFill>
                <a:latin typeface="Calibri" panose="020F0502020204030204"/>
                <a:ea typeface="+mn-lt"/>
                <a:cs typeface="Calibri" panose="020F0502020204030204"/>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sp>
        <p:nvSpPr>
          <p:cNvPr id="14" name="Rectangle 13">
            <a:extLst>
              <a:ext uri="{FF2B5EF4-FFF2-40B4-BE49-F238E27FC236}">
                <a16:creationId xmlns:a16="http://schemas.microsoft.com/office/drawing/2014/main" id="{D413266E-9266-4685-B58E-7740E163B070}"/>
              </a:ext>
            </a:extLst>
          </p:cNvPr>
          <p:cNvSpPr/>
          <p:nvPr/>
        </p:nvSpPr>
        <p:spPr>
          <a:xfrm>
            <a:off x="0" y="6278294"/>
            <a:ext cx="12192000" cy="553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65560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9D2A351-5950-4CDE-AE1B-C9020FF035F7}"/>
              </a:ext>
            </a:extLst>
          </p:cNvPr>
          <p:cNvPicPr>
            <a:picLocks noChangeAspect="1"/>
          </p:cNvPicPr>
          <p:nvPr/>
        </p:nvPicPr>
        <p:blipFill rotWithShape="1">
          <a:blip r:embed="rId2"/>
          <a:srcRect l="13062" t="9091" r="10237"/>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AED45A-18A2-4F09-B563-222731721991}"/>
              </a:ext>
            </a:extLst>
          </p:cNvPr>
          <p:cNvSpPr>
            <a:spLocks noGrp="1"/>
          </p:cNvSpPr>
          <p:nvPr>
            <p:ph type="title"/>
          </p:nvPr>
        </p:nvSpPr>
        <p:spPr>
          <a:xfrm>
            <a:off x="3419760" y="5041251"/>
            <a:ext cx="3438144" cy="606505"/>
          </a:xfrm>
        </p:spPr>
        <p:txBody>
          <a:bodyPr anchor="b">
            <a:normAutofit/>
          </a:bodyPr>
          <a:lstStyle/>
          <a:p>
            <a:pPr algn="ctr"/>
            <a:r>
              <a:rPr lang="en-US" sz="3600" dirty="0">
                <a:latin typeface="AR CENA" panose="02000000000000000000" pitchFamily="2" charset="0"/>
              </a:rPr>
              <a:t>Audre Lorde</a:t>
            </a:r>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13ED70B-2090-4F55-AEA5-2FB6169CB5D9}"/>
              </a:ext>
            </a:extLst>
          </p:cNvPr>
          <p:cNvSpPr/>
          <p:nvPr/>
        </p:nvSpPr>
        <p:spPr>
          <a:xfrm>
            <a:off x="424815" y="2352675"/>
            <a:ext cx="3438144" cy="26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16F8E34-A63A-4F3C-B492-300EED740B3D}"/>
              </a:ext>
            </a:extLst>
          </p:cNvPr>
          <p:cNvSpPr/>
          <p:nvPr/>
        </p:nvSpPr>
        <p:spPr>
          <a:xfrm>
            <a:off x="424815" y="742950"/>
            <a:ext cx="548640"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FD9EEA1-44CE-48E4-8794-E36873F691B3}"/>
              </a:ext>
            </a:extLst>
          </p:cNvPr>
          <p:cNvSpPr txBox="1"/>
          <p:nvPr/>
        </p:nvSpPr>
        <p:spPr>
          <a:xfrm>
            <a:off x="205836" y="5859730"/>
            <a:ext cx="768129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Lorde, A. (2009). “Difference and survival: An address at Hunter College.” In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 Am Your Sister: Collected and Unpublished Writings of Audre Lorde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 P. Byrd, J.B. Cole, and B. Guy-</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Sheftall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(eds.). Oxford University Press, 201-204.</a:t>
            </a:r>
          </a:p>
        </p:txBody>
      </p:sp>
      <p:sp>
        <p:nvSpPr>
          <p:cNvPr id="3" name="Content Placeholder 2">
            <a:extLst>
              <a:ext uri="{FF2B5EF4-FFF2-40B4-BE49-F238E27FC236}">
                <a16:creationId xmlns:a16="http://schemas.microsoft.com/office/drawing/2014/main" id="{F276FBDB-9E3F-448B-8FF0-78462A5BDB8E}"/>
              </a:ext>
            </a:extLst>
          </p:cNvPr>
          <p:cNvSpPr>
            <a:spLocks noGrp="1"/>
          </p:cNvSpPr>
          <p:nvPr>
            <p:ph idx="1"/>
          </p:nvPr>
        </p:nvSpPr>
        <p:spPr>
          <a:xfrm>
            <a:off x="294132" y="501004"/>
            <a:ext cx="6870192" cy="4932737"/>
          </a:xfrm>
        </p:spPr>
        <p:txBody>
          <a:bodyPr anchor="t">
            <a:normAutofit lnSpcReduction="10000"/>
          </a:bodyPr>
          <a:lstStyle/>
          <a:p>
            <a:pPr marL="0" indent="0">
              <a:buNone/>
            </a:pPr>
            <a:r>
              <a:rPr lang="en-US" sz="2400" dirty="0">
                <a:latin typeface="Candara" panose="020E0502030303020204" pitchFamily="34" charset="0"/>
              </a:rPr>
              <a:t>To those of you who sit here a little bemused and I hope very proud, I speak to you as a poet whose role is always to encourage the </a:t>
            </a:r>
            <a:r>
              <a:rPr lang="en-US" sz="2400" b="1" dirty="0">
                <a:latin typeface="Candara" panose="020E0502030303020204" pitchFamily="34" charset="0"/>
              </a:rPr>
              <a:t>intimacy of scrutiny</a:t>
            </a:r>
            <a:r>
              <a:rPr lang="en-US" sz="2400" dirty="0">
                <a:latin typeface="Candara" panose="020E0502030303020204" pitchFamily="34" charset="0"/>
              </a:rPr>
              <a:t>. For I believe that as each one of us learns to bear that intimacy, those worse fears which rule our lives and shape our silences begin to lose their power over us.</a:t>
            </a:r>
          </a:p>
          <a:p>
            <a:pPr marL="0" indent="0">
              <a:buNone/>
            </a:pPr>
            <a:endParaRPr lang="en-US" sz="2400" dirty="0">
              <a:latin typeface="Candara" panose="020E0502030303020204" pitchFamily="34" charset="0"/>
            </a:endParaRPr>
          </a:p>
          <a:p>
            <a:pPr marL="0" indent="0">
              <a:buNone/>
            </a:pPr>
            <a:r>
              <a:rPr lang="en-US" sz="2400" dirty="0">
                <a:latin typeface="Candara" panose="020E0502030303020204" pitchFamily="34" charset="0"/>
              </a:rPr>
              <a:t>The quality of light by which we scrutinize our lives has direct bearing upon the product which we live, upon the changes which we hope to bring about through those lives. It is within this light that we form those ideas by which we pursue our magic and make it realized.</a:t>
            </a:r>
          </a:p>
          <a:p>
            <a:pPr marL="0" indent="0">
              <a:buNone/>
            </a:pPr>
            <a:endParaRPr lang="en-US" sz="2400" dirty="0">
              <a:latin typeface="Candara" panose="020E0502030303020204" pitchFamily="34" charset="0"/>
            </a:endParaRPr>
          </a:p>
          <a:p>
            <a:pPr marL="0" indent="0">
              <a:buNone/>
            </a:pPr>
            <a:endParaRPr lang="en-US" sz="1400" dirty="0"/>
          </a:p>
        </p:txBody>
      </p:sp>
      <p:sp>
        <p:nvSpPr>
          <p:cNvPr id="12" name="TextBox 11">
            <a:extLst>
              <a:ext uri="{FF2B5EF4-FFF2-40B4-BE49-F238E27FC236}">
                <a16:creationId xmlns:a16="http://schemas.microsoft.com/office/drawing/2014/main" id="{C1FF28D7-961D-48E8-910C-624F047006C4}"/>
              </a:ext>
            </a:extLst>
          </p:cNvPr>
          <p:cNvSpPr txBox="1"/>
          <p:nvPr/>
        </p:nvSpPr>
        <p:spPr>
          <a:xfrm>
            <a:off x="205837" y="6394869"/>
            <a:ext cx="76812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Lorde, A. (1985). “Poetry is not a luxury.” In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Sister Outsider: Essay and Speeches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Crossing Press, 36-39</a:t>
            </a:r>
          </a:p>
        </p:txBody>
      </p:sp>
    </p:spTree>
    <p:extLst>
      <p:ext uri="{BB962C8B-B14F-4D97-AF65-F5344CB8AC3E}">
        <p14:creationId xmlns:p14="http://schemas.microsoft.com/office/powerpoint/2010/main" val="3594594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Geo-white-Helvetica">
  <a:themeElements>
    <a:clrScheme name="UO Brand">
      <a:dk1>
        <a:srgbClr val="007935"/>
      </a:dk1>
      <a:lt1>
        <a:sysClr val="window" lastClr="FFFFFF"/>
      </a:lt1>
      <a:dk2>
        <a:srgbClr val="54565B"/>
      </a:dk2>
      <a:lt2>
        <a:srgbClr val="FEE123"/>
      </a:lt2>
      <a:accent1>
        <a:srgbClr val="124734"/>
      </a:accent1>
      <a:accent2>
        <a:srgbClr val="A8A8AA"/>
      </a:accent2>
      <a:accent3>
        <a:srgbClr val="E1D200"/>
      </a:accent3>
      <a:accent4>
        <a:srgbClr val="62A70F"/>
      </a:accent4>
      <a:accent5>
        <a:srgbClr val="000000"/>
      </a:accent5>
      <a:accent6>
        <a:srgbClr val="683025"/>
      </a:accent6>
      <a:hlink>
        <a:srgbClr val="00AEEF"/>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eo-white-Helvetica">
  <a:themeElements>
    <a:clrScheme name="UO Brand">
      <a:dk1>
        <a:srgbClr val="007935"/>
      </a:dk1>
      <a:lt1>
        <a:sysClr val="window" lastClr="FFFFFF"/>
      </a:lt1>
      <a:dk2>
        <a:srgbClr val="54565B"/>
      </a:dk2>
      <a:lt2>
        <a:srgbClr val="FEE123"/>
      </a:lt2>
      <a:accent1>
        <a:srgbClr val="124734"/>
      </a:accent1>
      <a:accent2>
        <a:srgbClr val="A8A8AA"/>
      </a:accent2>
      <a:accent3>
        <a:srgbClr val="E1D200"/>
      </a:accent3>
      <a:accent4>
        <a:srgbClr val="62A70F"/>
      </a:accent4>
      <a:accent5>
        <a:srgbClr val="000000"/>
      </a:accent5>
      <a:accent6>
        <a:srgbClr val="683025"/>
      </a:accent6>
      <a:hlink>
        <a:srgbClr val="00AEEF"/>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Geo-white-Helvetica">
  <a:themeElements>
    <a:clrScheme name="UO Brand">
      <a:dk1>
        <a:srgbClr val="007935"/>
      </a:dk1>
      <a:lt1>
        <a:sysClr val="window" lastClr="FFFFFF"/>
      </a:lt1>
      <a:dk2>
        <a:srgbClr val="54565B"/>
      </a:dk2>
      <a:lt2>
        <a:srgbClr val="FEE123"/>
      </a:lt2>
      <a:accent1>
        <a:srgbClr val="124734"/>
      </a:accent1>
      <a:accent2>
        <a:srgbClr val="A8A8AA"/>
      </a:accent2>
      <a:accent3>
        <a:srgbClr val="E1D200"/>
      </a:accent3>
      <a:accent4>
        <a:srgbClr val="62A70F"/>
      </a:accent4>
      <a:accent5>
        <a:srgbClr val="000000"/>
      </a:accent5>
      <a:accent6>
        <a:srgbClr val="683025"/>
      </a:accent6>
      <a:hlink>
        <a:srgbClr val="00AEEF"/>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eme2">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63D223A2-9350-9348-975C-F4CD9E253BE7}" vid="{C9D605D1-B0BE-2145-BDD3-0DB4F95E496A}"/>
    </a:ext>
  </a:extLst>
</a:theme>
</file>

<file path=ppt/theme/theme7.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3544</TotalTime>
  <Words>2345</Words>
  <Application>Microsoft Office PowerPoint</Application>
  <PresentationFormat>Widescreen</PresentationFormat>
  <Paragraphs>282</Paragraphs>
  <Slides>39</Slides>
  <Notes>8</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39</vt:i4>
      </vt:variant>
    </vt:vector>
  </HeadingPairs>
  <TitlesOfParts>
    <vt:vector size="62" baseType="lpstr">
      <vt:lpstr>ＭＳ Ｐゴシック</vt:lpstr>
      <vt:lpstr>AR CENA</vt:lpstr>
      <vt:lpstr>Arial</vt:lpstr>
      <vt:lpstr>Arial Nova Light</vt:lpstr>
      <vt:lpstr>Arial Rounded MT Bold</vt:lpstr>
      <vt:lpstr>Calibri</vt:lpstr>
      <vt:lpstr>Calibri Light</vt:lpstr>
      <vt:lpstr>Candara</vt:lpstr>
      <vt:lpstr>Courier New</vt:lpstr>
      <vt:lpstr>Gill Sans</vt:lpstr>
      <vt:lpstr>Helvetica</vt:lpstr>
      <vt:lpstr>Wingdings</vt:lpstr>
      <vt:lpstr>ヒラギノ角ゴ ProN W3</vt:lpstr>
      <vt:lpstr>Office Theme</vt:lpstr>
      <vt:lpstr>2_Office Theme</vt:lpstr>
      <vt:lpstr>1_Geo-white-Helvetica</vt:lpstr>
      <vt:lpstr>Geo-white-Helvetica</vt:lpstr>
      <vt:lpstr>2_Geo-white-Helvetica</vt:lpstr>
      <vt:lpstr>Theme2</vt:lpstr>
      <vt:lpstr>8_Office Theme</vt:lpstr>
      <vt:lpstr>3_Office Theme</vt:lpstr>
      <vt:lpstr>4_Office Theme</vt:lpstr>
      <vt:lpstr>6_Office Theme</vt:lpstr>
      <vt:lpstr>Teaching as the Sole Instructor</vt:lpstr>
      <vt:lpstr>Who are we?  What do we care about teaching? </vt:lpstr>
      <vt:lpstr>What can we accomplish today?</vt:lpstr>
      <vt:lpstr>PowerPoint Presentation</vt:lpstr>
      <vt:lpstr>PowerPoint Presentation</vt:lpstr>
      <vt:lpstr>PowerPoint Presentation</vt:lpstr>
      <vt:lpstr>Educator Reflection Questions:</vt:lpstr>
      <vt:lpstr>PowerPoint Presentation</vt:lpstr>
      <vt:lpstr>Audre Lorde</vt:lpstr>
      <vt:lpstr>PowerPoint Presentation</vt:lpstr>
      <vt:lpstr>What factors shape student engagement?</vt:lpstr>
      <vt:lpstr>Checklist for Planning </vt:lpstr>
      <vt:lpstr>Checklist for Planning </vt:lpstr>
      <vt:lpstr>PowerPoint Presentation</vt:lpstr>
      <vt:lpstr>Key Questions to Ask</vt:lpstr>
      <vt:lpstr>An Example</vt:lpstr>
      <vt:lpstr>What kinds of learning goals? (Fink)</vt:lpstr>
      <vt:lpstr>PowerPoint Presentation</vt:lpstr>
      <vt:lpstr>PowerPoint Presentation</vt:lpstr>
      <vt:lpstr>PowerPoint Presentation</vt:lpstr>
      <vt:lpstr>PowerPoint Presentation</vt:lpstr>
      <vt:lpstr>PowerPoint Presentation</vt:lpstr>
      <vt:lpstr>What is the context of learning assessment?</vt:lpstr>
      <vt:lpstr>What kind of assessment am I doing?</vt:lpstr>
      <vt:lpstr>What kind of assessment am I doing?</vt:lpstr>
      <vt:lpstr>How transparent are the expectations?</vt:lpstr>
      <vt:lpstr>PowerPoint Presentation</vt:lpstr>
      <vt:lpstr>How transparent are the expectations?</vt:lpstr>
      <vt:lpstr>PowerPoint Presentation</vt:lpstr>
      <vt:lpstr>PowerPoint Presentation</vt:lpstr>
      <vt:lpstr>PowerPoint Presentation</vt:lpstr>
      <vt:lpstr>PowerPoint Presentation</vt:lpstr>
      <vt:lpstr>PowerPoint Presentation</vt:lpstr>
      <vt:lpstr>PowerPoint Presentation</vt:lpstr>
      <vt:lpstr>How do we get to know students?</vt:lpstr>
      <vt:lpstr>PowerPoint Presentation</vt:lpstr>
      <vt:lpstr>And Course Policies?</vt:lpstr>
      <vt:lpstr>PowerPoint Presentation</vt:lpstr>
      <vt:lpstr>PowerPoint Presentation</vt:lpstr>
    </vt:vector>
  </TitlesOfParts>
  <Company>University Of Oregon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as a Sole Instructor</dc:title>
  <dc:creator>Jason Schreiner</dc:creator>
  <cp:lastModifiedBy>Jason Schreiner</cp:lastModifiedBy>
  <cp:revision>137</cp:revision>
  <dcterms:created xsi:type="dcterms:W3CDTF">2015-09-21T23:42:28Z</dcterms:created>
  <dcterms:modified xsi:type="dcterms:W3CDTF">2023-09-21T23:58:43Z</dcterms:modified>
</cp:coreProperties>
</file>