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92" r:id="rId5"/>
    <p:sldId id="296" r:id="rId6"/>
    <p:sldId id="314" r:id="rId7"/>
    <p:sldId id="312" r:id="rId8"/>
    <p:sldId id="313" r:id="rId9"/>
    <p:sldId id="303" r:id="rId10"/>
    <p:sldId id="300" r:id="rId11"/>
    <p:sldId id="298" r:id="rId12"/>
    <p:sldId id="30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>
      <p:cViewPr>
        <p:scale>
          <a:sx n="75" d="100"/>
          <a:sy n="75" d="100"/>
        </p:scale>
        <p:origin x="1446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B3BA1E-2239-4956-B5BD-3EFFA9DC05FD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07AC6-FFB2-4313-8685-8ED8422D6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25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Austin</a:t>
            </a:r>
          </a:p>
          <a:p>
            <a:r>
              <a:rPr lang="en-US"/>
              <a:t>SHARED responsibility across curriculum</a:t>
            </a:r>
          </a:p>
          <a:p>
            <a:pPr marL="171450" indent="-171450">
              <a:buFontTx/>
              <a:buChar char="-"/>
            </a:pPr>
            <a:r>
              <a:rPr lang="en-US"/>
              <a:t>Most sought skill by employers in career surveys (Probably similar with faculty)</a:t>
            </a:r>
          </a:p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1E5A1-DF78-C547-86AD-9F624F5907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575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Austin/Nick</a:t>
            </a:r>
          </a:p>
          <a:p>
            <a:r>
              <a:rPr lang="en-US"/>
              <a:t>Could ask audience to jot down 2-3 of their own goals for students as writers… then bring back in thru </a:t>
            </a:r>
            <a:r>
              <a:rPr lang="en-US" err="1"/>
              <a:t>facilitatoion</a:t>
            </a:r>
            <a:r>
              <a:rPr lang="en-US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1E5A1-DF78-C547-86AD-9F624F5907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299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Austin</a:t>
            </a:r>
          </a:p>
          <a:p>
            <a:pPr marL="171450" indent="-171450">
              <a:buFontTx/>
              <a:buChar char="-"/>
            </a:pPr>
            <a:r>
              <a:rPr lang="en-US" err="1"/>
              <a:t>Stuidents</a:t>
            </a:r>
            <a:r>
              <a:rPr lang="en-US"/>
              <a:t> across the board are least confident in these skills.</a:t>
            </a:r>
          </a:p>
          <a:p>
            <a:pPr marL="171450" indent="-171450">
              <a:buFontTx/>
              <a:buChar char="-"/>
            </a:pPr>
            <a:r>
              <a:rPr lang="en-US"/>
              <a:t>Student who struggle are aware of their lack of confidence in these tasks – different from other domains of writing!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1E5A1-DF78-C547-86AD-9F624F5907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125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Austin</a:t>
            </a:r>
          </a:p>
          <a:p>
            <a:pPr marL="171450" indent="-171450">
              <a:buFontTx/>
              <a:buChar char="-"/>
            </a:pPr>
            <a:r>
              <a:rPr lang="en-US" err="1"/>
              <a:t>Stuidents</a:t>
            </a:r>
            <a:r>
              <a:rPr lang="en-US"/>
              <a:t> across the board are least confident in these skills.</a:t>
            </a:r>
          </a:p>
          <a:p>
            <a:pPr marL="171450" indent="-171450">
              <a:buFontTx/>
              <a:buChar char="-"/>
            </a:pPr>
            <a:r>
              <a:rPr lang="en-US"/>
              <a:t>Student who struggle are aware of their lack of confidence in these tasks – different from other domains of writing!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1E5A1-DF78-C547-86AD-9F624F5907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930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Austin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1E5A1-DF78-C547-86AD-9F624F5907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608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1E5A1-DF78-C547-86AD-9F624F5907B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0528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Austin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1E5A1-DF78-C547-86AD-9F624F5907B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905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46CFF-6632-4A6E-95B9-A9E83B2E62F0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3DDB-8026-49EF-8DC6-2BC65892E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617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46CFF-6632-4A6E-95B9-A9E83B2E62F0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3DDB-8026-49EF-8DC6-2BC65892E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45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46CFF-6632-4A6E-95B9-A9E83B2E62F0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3DDB-8026-49EF-8DC6-2BC65892E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35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46CFF-6632-4A6E-95B9-A9E83B2E62F0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3DDB-8026-49EF-8DC6-2BC65892E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21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46CFF-6632-4A6E-95B9-A9E83B2E62F0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3DDB-8026-49EF-8DC6-2BC65892E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542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46CFF-6632-4A6E-95B9-A9E83B2E62F0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3DDB-8026-49EF-8DC6-2BC65892E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33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46CFF-6632-4A6E-95B9-A9E83B2E62F0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3DDB-8026-49EF-8DC6-2BC65892E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682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46CFF-6632-4A6E-95B9-A9E83B2E62F0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3DDB-8026-49EF-8DC6-2BC65892E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4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46CFF-6632-4A6E-95B9-A9E83B2E62F0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3DDB-8026-49EF-8DC6-2BC65892E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8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46CFF-6632-4A6E-95B9-A9E83B2E62F0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3DDB-8026-49EF-8DC6-2BC65892E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96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46CFF-6632-4A6E-95B9-A9E83B2E62F0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3DDB-8026-49EF-8DC6-2BC65892E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25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46CFF-6632-4A6E-95B9-A9E83B2E62F0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93DDB-8026-49EF-8DC6-2BC65892E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18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eaching.uoregon.edu/writing-assessme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eaching.uoregon.edu/writing-assessment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A3F19-8FD2-4C8D-AEB5-6559BC39E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70255" y="-85685"/>
            <a:ext cx="9484511" cy="100382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Core Ed – Written Communication Assessment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455D892E-7BF2-4656-A3D4-BCBC5F113CE7}"/>
              </a:ext>
            </a:extLst>
          </p:cNvPr>
          <p:cNvSpPr/>
          <p:nvPr/>
        </p:nvSpPr>
        <p:spPr>
          <a:xfrm>
            <a:off x="404887" y="1863149"/>
            <a:ext cx="1690063" cy="310655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31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73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A655D0-E2EB-48DF-8496-FD0A7E62A658}"/>
              </a:ext>
            </a:extLst>
          </p:cNvPr>
          <p:cNvSpPr txBox="1"/>
          <p:nvPr/>
        </p:nvSpPr>
        <p:spPr>
          <a:xfrm>
            <a:off x="311893" y="1994364"/>
            <a:ext cx="1890604" cy="447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8" b="1"/>
              <a:t>Composition</a:t>
            </a:r>
          </a:p>
        </p:txBody>
      </p:sp>
      <p:sp>
        <p:nvSpPr>
          <p:cNvPr id="6" name="Rounded Rectangle 43">
            <a:extLst>
              <a:ext uri="{FF2B5EF4-FFF2-40B4-BE49-F238E27FC236}">
                <a16:creationId xmlns:a16="http://schemas.microsoft.com/office/drawing/2014/main" id="{89950D3F-A1D7-4D8C-B316-51FCE6480940}"/>
              </a:ext>
            </a:extLst>
          </p:cNvPr>
          <p:cNvSpPr/>
          <p:nvPr/>
        </p:nvSpPr>
        <p:spPr>
          <a:xfrm>
            <a:off x="309569" y="2615726"/>
            <a:ext cx="1890473" cy="875756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23">
                <a:solidFill>
                  <a:schemeClr val="tx1"/>
                </a:solidFill>
              </a:rPr>
              <a:t>WR 121</a:t>
            </a:r>
          </a:p>
        </p:txBody>
      </p:sp>
      <p:sp>
        <p:nvSpPr>
          <p:cNvPr id="7" name="Rounded Rectangle 44">
            <a:extLst>
              <a:ext uri="{FF2B5EF4-FFF2-40B4-BE49-F238E27FC236}">
                <a16:creationId xmlns:a16="http://schemas.microsoft.com/office/drawing/2014/main" id="{20F3F5ED-3C42-45A5-8DEC-BC429E0A2FE8}"/>
              </a:ext>
            </a:extLst>
          </p:cNvPr>
          <p:cNvSpPr/>
          <p:nvPr/>
        </p:nvSpPr>
        <p:spPr>
          <a:xfrm>
            <a:off x="309569" y="3717119"/>
            <a:ext cx="1890473" cy="875756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23">
                <a:solidFill>
                  <a:schemeClr val="tx1"/>
                </a:solidFill>
              </a:rPr>
              <a:t>WR 122 or 123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550DF2-36AF-4197-A074-898C3065FAC2}"/>
              </a:ext>
            </a:extLst>
          </p:cNvPr>
          <p:cNvSpPr txBox="1"/>
          <p:nvPr/>
        </p:nvSpPr>
        <p:spPr>
          <a:xfrm>
            <a:off x="-109605" y="5123409"/>
            <a:ext cx="2719045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/>
              <a:t>All UO students must complete writing program requirements</a:t>
            </a:r>
          </a:p>
          <a:p>
            <a:pPr algn="ctr"/>
            <a:endParaRPr lang="en-US" sz="2400" b="1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07B161-AB60-47D8-A02A-5EDD6BCD9B12}"/>
              </a:ext>
            </a:extLst>
          </p:cNvPr>
          <p:cNvSpPr txBox="1"/>
          <p:nvPr/>
        </p:nvSpPr>
        <p:spPr>
          <a:xfrm>
            <a:off x="3153047" y="944151"/>
            <a:ext cx="3041940" cy="816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Core Education</a:t>
            </a:r>
          </a:p>
          <a:p>
            <a:pPr algn="ctr"/>
            <a:r>
              <a:rPr lang="en-US" sz="2308" b="1" dirty="0">
                <a:solidFill>
                  <a:schemeClr val="bg1">
                    <a:lumMod val="50000"/>
                  </a:schemeClr>
                </a:solidFill>
              </a:rPr>
              <a:t>Methods of Inquiry</a:t>
            </a:r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8A061065-F2BF-4FFA-9CFE-4F79C73D7CFD}"/>
              </a:ext>
            </a:extLst>
          </p:cNvPr>
          <p:cNvSpPr/>
          <p:nvPr/>
        </p:nvSpPr>
        <p:spPr>
          <a:xfrm>
            <a:off x="2638816" y="1766410"/>
            <a:ext cx="1269769" cy="3333900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31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73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Rounded Rectangle 4">
            <a:extLst>
              <a:ext uri="{FF2B5EF4-FFF2-40B4-BE49-F238E27FC236}">
                <a16:creationId xmlns:a16="http://schemas.microsoft.com/office/drawing/2014/main" id="{EEA3079D-BCDD-4A0A-82B3-5735A7287E2B}"/>
              </a:ext>
            </a:extLst>
          </p:cNvPr>
          <p:cNvSpPr/>
          <p:nvPr/>
        </p:nvSpPr>
        <p:spPr>
          <a:xfrm>
            <a:off x="4030445" y="1806447"/>
            <a:ext cx="1269769" cy="3333900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31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73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Rounded Rectangle 5">
            <a:extLst>
              <a:ext uri="{FF2B5EF4-FFF2-40B4-BE49-F238E27FC236}">
                <a16:creationId xmlns:a16="http://schemas.microsoft.com/office/drawing/2014/main" id="{67EE114A-3C29-454D-A839-4EC4D744D1B5}"/>
              </a:ext>
            </a:extLst>
          </p:cNvPr>
          <p:cNvSpPr/>
          <p:nvPr/>
        </p:nvSpPr>
        <p:spPr>
          <a:xfrm>
            <a:off x="5407646" y="1806444"/>
            <a:ext cx="1269769" cy="3333899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31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73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2844507-E985-444C-818B-C0C85603BAC6}"/>
              </a:ext>
            </a:extLst>
          </p:cNvPr>
          <p:cNvSpPr txBox="1"/>
          <p:nvPr/>
        </p:nvSpPr>
        <p:spPr>
          <a:xfrm>
            <a:off x="2563481" y="1860855"/>
            <a:ext cx="1420439" cy="66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67" b="1"/>
              <a:t>Arts &amp; Letters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A4FD48B-63B6-45C6-A1E6-E62B5E9689FE}"/>
              </a:ext>
            </a:extLst>
          </p:cNvPr>
          <p:cNvSpPr txBox="1"/>
          <p:nvPr/>
        </p:nvSpPr>
        <p:spPr>
          <a:xfrm>
            <a:off x="3955110" y="1860030"/>
            <a:ext cx="1420439" cy="66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67" b="1"/>
              <a:t>Social Science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E9CA5A6-05B0-4A63-BCA8-D965B810B53F}"/>
              </a:ext>
            </a:extLst>
          </p:cNvPr>
          <p:cNvSpPr txBox="1"/>
          <p:nvPr/>
        </p:nvSpPr>
        <p:spPr>
          <a:xfrm>
            <a:off x="5332311" y="1860029"/>
            <a:ext cx="1420439" cy="66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67" b="1"/>
              <a:t>Natural Science</a:t>
            </a:r>
          </a:p>
        </p:txBody>
      </p:sp>
      <p:sp>
        <p:nvSpPr>
          <p:cNvPr id="16" name="Rounded Rectangle 9">
            <a:extLst>
              <a:ext uri="{FF2B5EF4-FFF2-40B4-BE49-F238E27FC236}">
                <a16:creationId xmlns:a16="http://schemas.microsoft.com/office/drawing/2014/main" id="{6AD5C0B2-C2F9-4483-9BAF-4BD7FCE7024F}"/>
              </a:ext>
            </a:extLst>
          </p:cNvPr>
          <p:cNvSpPr/>
          <p:nvPr/>
        </p:nvSpPr>
        <p:spPr>
          <a:xfrm>
            <a:off x="2435172" y="2674289"/>
            <a:ext cx="4431715" cy="68649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31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187BE0E-2DD2-48EA-BC2B-011A52F01A3F}"/>
              </a:ext>
            </a:extLst>
          </p:cNvPr>
          <p:cNvSpPr txBox="1"/>
          <p:nvPr/>
        </p:nvSpPr>
        <p:spPr>
          <a:xfrm>
            <a:off x="2592507" y="2741697"/>
            <a:ext cx="4303408" cy="565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77" b="1"/>
              <a:t>Written Communication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A315F84-9696-460D-91A1-DFAACDC9A7E3}"/>
              </a:ext>
            </a:extLst>
          </p:cNvPr>
          <p:cNvSpPr/>
          <p:nvPr/>
        </p:nvSpPr>
        <p:spPr>
          <a:xfrm>
            <a:off x="2877468" y="4369916"/>
            <a:ext cx="788429" cy="387509"/>
          </a:xfrm>
          <a:prstGeom prst="rect">
            <a:avLst/>
          </a:prstGeom>
          <a:solidFill>
            <a:srgbClr val="BFD1E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23" b="1">
                <a:solidFill>
                  <a:schemeClr val="tx1"/>
                </a:solidFill>
              </a:rPr>
              <a:t>72%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9F84DB5-3F1F-46DC-AC38-9070173BB86F}"/>
              </a:ext>
            </a:extLst>
          </p:cNvPr>
          <p:cNvSpPr/>
          <p:nvPr/>
        </p:nvSpPr>
        <p:spPr>
          <a:xfrm>
            <a:off x="4271112" y="4365738"/>
            <a:ext cx="788429" cy="387509"/>
          </a:xfrm>
          <a:prstGeom prst="rect">
            <a:avLst/>
          </a:prstGeom>
          <a:solidFill>
            <a:srgbClr val="DBE5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23" b="1">
                <a:solidFill>
                  <a:schemeClr val="tx1"/>
                </a:solidFill>
              </a:rPr>
              <a:t>65%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F2A5DD4-EAC8-41D0-B70D-A56C31FCED23}"/>
              </a:ext>
            </a:extLst>
          </p:cNvPr>
          <p:cNvSpPr/>
          <p:nvPr/>
        </p:nvSpPr>
        <p:spPr>
          <a:xfrm>
            <a:off x="5664756" y="4343243"/>
            <a:ext cx="788429" cy="387509"/>
          </a:xfrm>
          <a:prstGeom prst="rect">
            <a:avLst/>
          </a:prstGeom>
          <a:solidFill>
            <a:srgbClr val="F8696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23" b="1">
                <a:solidFill>
                  <a:schemeClr val="tx1"/>
                </a:solidFill>
              </a:rPr>
              <a:t>12%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D5A5651-CD9E-4203-A212-E65FB57FD29F}"/>
              </a:ext>
            </a:extLst>
          </p:cNvPr>
          <p:cNvSpPr txBox="1"/>
          <p:nvPr/>
        </p:nvSpPr>
        <p:spPr>
          <a:xfrm>
            <a:off x="2699470" y="3409088"/>
            <a:ext cx="1144429" cy="802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39"/>
              <a:t>113 of 300 courses submitted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104D918-5985-4625-9F3C-B7D659FD3A8B}"/>
              </a:ext>
            </a:extLst>
          </p:cNvPr>
          <p:cNvSpPr txBox="1"/>
          <p:nvPr/>
        </p:nvSpPr>
        <p:spPr>
          <a:xfrm>
            <a:off x="4133464" y="3420744"/>
            <a:ext cx="1081104" cy="802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39"/>
              <a:t>99 of 282 courses submitted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071D258-F6E9-4145-A7B3-B8CD1617A66F}"/>
              </a:ext>
            </a:extLst>
          </p:cNvPr>
          <p:cNvSpPr txBox="1"/>
          <p:nvPr/>
        </p:nvSpPr>
        <p:spPr>
          <a:xfrm>
            <a:off x="5502565" y="3437933"/>
            <a:ext cx="1081104" cy="802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39"/>
              <a:t>33 of 118 courses submitted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1C0A5C9-5D6E-45D8-848C-82B0BFDE1F1B}"/>
              </a:ext>
            </a:extLst>
          </p:cNvPr>
          <p:cNvSpPr txBox="1"/>
          <p:nvPr/>
        </p:nvSpPr>
        <p:spPr>
          <a:xfrm>
            <a:off x="2806210" y="5299204"/>
            <a:ext cx="3723237" cy="1323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67" b="1"/>
              <a:t>One of the most common Core Ed methods of inquiry</a:t>
            </a:r>
          </a:p>
        </p:txBody>
      </p:sp>
      <p:sp>
        <p:nvSpPr>
          <p:cNvPr id="25" name="Rounded Rectangle 3">
            <a:extLst>
              <a:ext uri="{FF2B5EF4-FFF2-40B4-BE49-F238E27FC236}">
                <a16:creationId xmlns:a16="http://schemas.microsoft.com/office/drawing/2014/main" id="{AFC91F7F-83EE-43AF-AA2E-0B5E84D9556D}"/>
              </a:ext>
            </a:extLst>
          </p:cNvPr>
          <p:cNvSpPr/>
          <p:nvPr/>
        </p:nvSpPr>
        <p:spPr>
          <a:xfrm>
            <a:off x="7148233" y="1935457"/>
            <a:ext cx="1754175" cy="3106553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31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73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3794D6-973D-4F53-B718-66F93045FB3D}"/>
              </a:ext>
            </a:extLst>
          </p:cNvPr>
          <p:cNvSpPr txBox="1"/>
          <p:nvPr/>
        </p:nvSpPr>
        <p:spPr>
          <a:xfrm>
            <a:off x="7053249" y="2076631"/>
            <a:ext cx="2079664" cy="1157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8" b="1"/>
              <a:t>Majors’</a:t>
            </a:r>
            <a:br>
              <a:rPr lang="en-US" sz="2308" b="1"/>
            </a:br>
            <a:r>
              <a:rPr lang="en-US" sz="2308" b="1"/>
              <a:t>Writing Outcomes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084EB3F-4100-41D4-9AFB-861B34F335ED}"/>
              </a:ext>
            </a:extLst>
          </p:cNvPr>
          <p:cNvSpPr txBox="1"/>
          <p:nvPr/>
        </p:nvSpPr>
        <p:spPr>
          <a:xfrm>
            <a:off x="6593392" y="5308075"/>
            <a:ext cx="25506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&gt;70% of </a:t>
            </a:r>
          </a:p>
          <a:p>
            <a:pPr algn="ctr"/>
            <a:r>
              <a:rPr lang="en-US" sz="2400" b="1" dirty="0"/>
              <a:t>UO majors have a communication outcome</a:t>
            </a:r>
          </a:p>
        </p:txBody>
      </p:sp>
    </p:spTree>
    <p:extLst>
      <p:ext uri="{BB962C8B-B14F-4D97-AF65-F5344CB8AC3E}">
        <p14:creationId xmlns:p14="http://schemas.microsoft.com/office/powerpoint/2010/main" val="3027952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758338DB-BB80-40F6-99A4-64853AE2E5FA}"/>
              </a:ext>
            </a:extLst>
          </p:cNvPr>
          <p:cNvSpPr/>
          <p:nvPr/>
        </p:nvSpPr>
        <p:spPr>
          <a:xfrm>
            <a:off x="404887" y="1863149"/>
            <a:ext cx="1690063" cy="310655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31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73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Rounded Rectangle 43">
            <a:extLst>
              <a:ext uri="{FF2B5EF4-FFF2-40B4-BE49-F238E27FC236}">
                <a16:creationId xmlns:a16="http://schemas.microsoft.com/office/drawing/2014/main" id="{05C10F35-0BE4-4339-B8B1-BC7D37947000}"/>
              </a:ext>
            </a:extLst>
          </p:cNvPr>
          <p:cNvSpPr/>
          <p:nvPr/>
        </p:nvSpPr>
        <p:spPr>
          <a:xfrm>
            <a:off x="309569" y="2615726"/>
            <a:ext cx="1890473" cy="875756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23">
                <a:solidFill>
                  <a:schemeClr val="tx1"/>
                </a:solidFill>
              </a:rPr>
              <a:t>WR 121</a:t>
            </a:r>
          </a:p>
        </p:txBody>
      </p:sp>
      <p:sp>
        <p:nvSpPr>
          <p:cNvPr id="6" name="Rounded Rectangle 44">
            <a:extLst>
              <a:ext uri="{FF2B5EF4-FFF2-40B4-BE49-F238E27FC236}">
                <a16:creationId xmlns:a16="http://schemas.microsoft.com/office/drawing/2014/main" id="{5889027A-6645-441D-9375-8768A6E4BCDF}"/>
              </a:ext>
            </a:extLst>
          </p:cNvPr>
          <p:cNvSpPr/>
          <p:nvPr/>
        </p:nvSpPr>
        <p:spPr>
          <a:xfrm>
            <a:off x="309569" y="3717119"/>
            <a:ext cx="1890473" cy="875756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23">
                <a:solidFill>
                  <a:schemeClr val="tx1"/>
                </a:solidFill>
              </a:rPr>
              <a:t>WR 122 or 123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58CD96-FA83-442B-B468-062C7276427B}"/>
              </a:ext>
            </a:extLst>
          </p:cNvPr>
          <p:cNvSpPr txBox="1"/>
          <p:nvPr/>
        </p:nvSpPr>
        <p:spPr>
          <a:xfrm>
            <a:off x="311893" y="1994364"/>
            <a:ext cx="1890604" cy="447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8" b="1"/>
              <a:t>Composition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C93C6334-E142-4F57-8C1D-EE70BFB28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0759"/>
            <a:ext cx="8515350" cy="1325563"/>
          </a:xfrm>
        </p:spPr>
        <p:txBody>
          <a:bodyPr>
            <a:normAutofit/>
          </a:bodyPr>
          <a:lstStyle/>
          <a:p>
            <a:r>
              <a:rPr lang="en-US" dirty="0"/>
              <a:t>Writing Assessment Project (CAIT)</a:t>
            </a:r>
            <a:br>
              <a:rPr lang="en-US" dirty="0"/>
            </a:br>
            <a:r>
              <a:rPr lang="en-US" sz="3200" dirty="0">
                <a:hlinkClick r:id="rId3"/>
              </a:rPr>
              <a:t>teaching.uoregon.edu/writing-assessment</a:t>
            </a:r>
            <a:r>
              <a:rPr lang="en-US" sz="3200" dirty="0"/>
              <a:t> 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39693B0-A7E9-4E83-A95B-F021C1D6F727}"/>
              </a:ext>
            </a:extLst>
          </p:cNvPr>
          <p:cNvSpPr/>
          <p:nvPr/>
        </p:nvSpPr>
        <p:spPr>
          <a:xfrm>
            <a:off x="2789025" y="1863149"/>
            <a:ext cx="6043084" cy="4185761"/>
          </a:xfrm>
          <a:prstGeom prst="rect">
            <a:avLst/>
          </a:prstGeom>
        </p:spPr>
        <p:txBody>
          <a:bodyPr wrap="square" lIns="121920" tIns="60960" rIns="121920" bIns="60960" anchor="t">
            <a:spAutoFit/>
          </a:bodyPr>
          <a:lstStyle/>
          <a:p>
            <a:pPr fontAlgn="base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Revise the learning objectives of the Composition Program,  </a:t>
            </a:r>
          </a:p>
          <a:p>
            <a:pPr fontAlgn="base"/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ase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Begin to develop a shared understanding of these goals for Writing faculty, students, and other UO colleagues,  </a:t>
            </a:r>
          </a:p>
          <a:p>
            <a:pPr fontAlgn="base"/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ase"/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Articulate how the composition program objectives align with core education goals for written communication and state-wide writing objectives. </a:t>
            </a:r>
          </a:p>
        </p:txBody>
      </p:sp>
    </p:spTree>
    <p:extLst>
      <p:ext uri="{BB962C8B-B14F-4D97-AF65-F5344CB8AC3E}">
        <p14:creationId xmlns:p14="http://schemas.microsoft.com/office/powerpoint/2010/main" val="3307648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DB4FD67D-7AF2-4E72-962D-B16F41C11FB9}"/>
              </a:ext>
            </a:extLst>
          </p:cNvPr>
          <p:cNvSpPr/>
          <p:nvPr/>
        </p:nvSpPr>
        <p:spPr>
          <a:xfrm>
            <a:off x="340192" y="1291923"/>
            <a:ext cx="1690063" cy="198221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31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73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B11EEF-B11C-4686-BE1B-F5A3D3DC443E}"/>
              </a:ext>
            </a:extLst>
          </p:cNvPr>
          <p:cNvSpPr txBox="1"/>
          <p:nvPr/>
        </p:nvSpPr>
        <p:spPr>
          <a:xfrm>
            <a:off x="247198" y="1423138"/>
            <a:ext cx="1890604" cy="447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8" b="1"/>
              <a:t>Composition</a:t>
            </a:r>
          </a:p>
        </p:txBody>
      </p:sp>
      <p:sp>
        <p:nvSpPr>
          <p:cNvPr id="6" name="Rounded Rectangle 43">
            <a:extLst>
              <a:ext uri="{FF2B5EF4-FFF2-40B4-BE49-F238E27FC236}">
                <a16:creationId xmlns:a16="http://schemas.microsoft.com/office/drawing/2014/main" id="{D3029240-E6AE-49FE-9D16-075E787FD7D5}"/>
              </a:ext>
            </a:extLst>
          </p:cNvPr>
          <p:cNvSpPr/>
          <p:nvPr/>
        </p:nvSpPr>
        <p:spPr>
          <a:xfrm>
            <a:off x="259112" y="1899526"/>
            <a:ext cx="1890473" cy="541889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23">
                <a:solidFill>
                  <a:schemeClr val="tx1"/>
                </a:solidFill>
              </a:rPr>
              <a:t>WR 121</a:t>
            </a:r>
          </a:p>
        </p:txBody>
      </p:sp>
      <p:sp>
        <p:nvSpPr>
          <p:cNvPr id="7" name="Rounded Rectangle 44">
            <a:extLst>
              <a:ext uri="{FF2B5EF4-FFF2-40B4-BE49-F238E27FC236}">
                <a16:creationId xmlns:a16="http://schemas.microsoft.com/office/drawing/2014/main" id="{B865FF91-AA6D-4E9A-985C-2EFD0F01BF52}"/>
              </a:ext>
            </a:extLst>
          </p:cNvPr>
          <p:cNvSpPr/>
          <p:nvPr/>
        </p:nvSpPr>
        <p:spPr>
          <a:xfrm>
            <a:off x="259112" y="2547017"/>
            <a:ext cx="1890473" cy="541889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23" dirty="0">
                <a:solidFill>
                  <a:schemeClr val="tx1"/>
                </a:solidFill>
              </a:rPr>
              <a:t>WR 122 or 123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E3EEF1-DA42-433F-AA7F-85C02050302A}"/>
              </a:ext>
            </a:extLst>
          </p:cNvPr>
          <p:cNvSpPr txBox="1"/>
          <p:nvPr/>
        </p:nvSpPr>
        <p:spPr>
          <a:xfrm>
            <a:off x="3193450" y="919674"/>
            <a:ext cx="30419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Core Education</a:t>
            </a:r>
          </a:p>
          <a:p>
            <a:pPr algn="ctr"/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Methods of Inquiry</a:t>
            </a:r>
          </a:p>
        </p:txBody>
      </p:sp>
      <p:sp>
        <p:nvSpPr>
          <p:cNvPr id="9" name="Rounded Rectangle 3">
            <a:extLst>
              <a:ext uri="{FF2B5EF4-FFF2-40B4-BE49-F238E27FC236}">
                <a16:creationId xmlns:a16="http://schemas.microsoft.com/office/drawing/2014/main" id="{105243CA-3C1D-4AEF-96BD-494654D6F52B}"/>
              </a:ext>
            </a:extLst>
          </p:cNvPr>
          <p:cNvSpPr/>
          <p:nvPr/>
        </p:nvSpPr>
        <p:spPr>
          <a:xfrm>
            <a:off x="2687907" y="1590104"/>
            <a:ext cx="1269769" cy="1622553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31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73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Rounded Rectangle 4">
            <a:extLst>
              <a:ext uri="{FF2B5EF4-FFF2-40B4-BE49-F238E27FC236}">
                <a16:creationId xmlns:a16="http://schemas.microsoft.com/office/drawing/2014/main" id="{BDD69DD7-E3F2-4146-90A2-7A6D89A969EB}"/>
              </a:ext>
            </a:extLst>
          </p:cNvPr>
          <p:cNvSpPr/>
          <p:nvPr/>
        </p:nvSpPr>
        <p:spPr>
          <a:xfrm>
            <a:off x="4079536" y="1630141"/>
            <a:ext cx="1269769" cy="1622553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31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73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Rounded Rectangle 5">
            <a:extLst>
              <a:ext uri="{FF2B5EF4-FFF2-40B4-BE49-F238E27FC236}">
                <a16:creationId xmlns:a16="http://schemas.microsoft.com/office/drawing/2014/main" id="{2E1FFCCA-1287-4B65-A27F-C805F5C7F64A}"/>
              </a:ext>
            </a:extLst>
          </p:cNvPr>
          <p:cNvSpPr/>
          <p:nvPr/>
        </p:nvSpPr>
        <p:spPr>
          <a:xfrm>
            <a:off x="5456737" y="1630139"/>
            <a:ext cx="1269769" cy="1622552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31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73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CB2C428-79B6-4CCC-88B7-64F2154F0E99}"/>
              </a:ext>
            </a:extLst>
          </p:cNvPr>
          <p:cNvSpPr txBox="1"/>
          <p:nvPr/>
        </p:nvSpPr>
        <p:spPr>
          <a:xfrm>
            <a:off x="2612572" y="1684549"/>
            <a:ext cx="1420439" cy="66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67" b="1"/>
              <a:t>Arts &amp; Letters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B516ACA-A94F-4B23-8929-89D36933F1F5}"/>
              </a:ext>
            </a:extLst>
          </p:cNvPr>
          <p:cNvSpPr txBox="1"/>
          <p:nvPr/>
        </p:nvSpPr>
        <p:spPr>
          <a:xfrm>
            <a:off x="4004201" y="1683724"/>
            <a:ext cx="1420439" cy="66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67" b="1"/>
              <a:t>Social Science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1A6489E-608C-4111-973A-BA7F4CEF01EA}"/>
              </a:ext>
            </a:extLst>
          </p:cNvPr>
          <p:cNvSpPr txBox="1"/>
          <p:nvPr/>
        </p:nvSpPr>
        <p:spPr>
          <a:xfrm>
            <a:off x="5381402" y="1683723"/>
            <a:ext cx="1420439" cy="66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67" b="1"/>
              <a:t>Natural Science</a:t>
            </a:r>
          </a:p>
        </p:txBody>
      </p:sp>
      <p:sp>
        <p:nvSpPr>
          <p:cNvPr id="15" name="Rounded Rectangle 9">
            <a:extLst>
              <a:ext uri="{FF2B5EF4-FFF2-40B4-BE49-F238E27FC236}">
                <a16:creationId xmlns:a16="http://schemas.microsoft.com/office/drawing/2014/main" id="{9575EADF-0AF8-40E5-A986-76CCCC1FF6CB}"/>
              </a:ext>
            </a:extLst>
          </p:cNvPr>
          <p:cNvSpPr/>
          <p:nvPr/>
        </p:nvSpPr>
        <p:spPr>
          <a:xfrm>
            <a:off x="2484263" y="2497983"/>
            <a:ext cx="4431715" cy="62192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31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509C7E-B2D3-4C44-AF53-FC967BB795D7}"/>
              </a:ext>
            </a:extLst>
          </p:cNvPr>
          <p:cNvSpPr txBox="1"/>
          <p:nvPr/>
        </p:nvSpPr>
        <p:spPr>
          <a:xfrm>
            <a:off x="2641598" y="2565391"/>
            <a:ext cx="4303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Written Communication</a:t>
            </a:r>
          </a:p>
        </p:txBody>
      </p:sp>
      <p:sp>
        <p:nvSpPr>
          <p:cNvPr id="23" name="Rounded Rectangle 3">
            <a:extLst>
              <a:ext uri="{FF2B5EF4-FFF2-40B4-BE49-F238E27FC236}">
                <a16:creationId xmlns:a16="http://schemas.microsoft.com/office/drawing/2014/main" id="{67B233CE-C448-4424-A5B9-6D07D1F613E9}"/>
              </a:ext>
            </a:extLst>
          </p:cNvPr>
          <p:cNvSpPr/>
          <p:nvPr/>
        </p:nvSpPr>
        <p:spPr>
          <a:xfrm>
            <a:off x="7175396" y="1436227"/>
            <a:ext cx="1754175" cy="1622552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31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73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99EB4B8-EC87-4C0C-8F60-C050529B7173}"/>
              </a:ext>
            </a:extLst>
          </p:cNvPr>
          <p:cNvSpPr txBox="1"/>
          <p:nvPr/>
        </p:nvSpPr>
        <p:spPr>
          <a:xfrm>
            <a:off x="7064336" y="1668594"/>
            <a:ext cx="2079664" cy="1157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8" b="1" dirty="0"/>
              <a:t>Majors’</a:t>
            </a:r>
            <a:br>
              <a:rPr lang="en-US" sz="2308" b="1" dirty="0"/>
            </a:br>
            <a:r>
              <a:rPr lang="en-US" sz="2308" b="1" dirty="0"/>
              <a:t>Writing Outcomes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D245874-13C6-4D89-A60A-57B5628CB208}"/>
              </a:ext>
            </a:extLst>
          </p:cNvPr>
          <p:cNvSpPr/>
          <p:nvPr/>
        </p:nvSpPr>
        <p:spPr>
          <a:xfrm>
            <a:off x="1618330" y="5208695"/>
            <a:ext cx="744114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WordVisi_MSFontService"/>
              </a:rPr>
              <a:t>Most valuable about their learning about writing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WordVisi_MSFontService"/>
              </a:rPr>
              <a:t>Writing Self-Efficacy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WordVisi_MSFontService"/>
              </a:rPr>
              <a:t>Future Writing Goals</a:t>
            </a:r>
            <a:endParaRPr lang="en-US" sz="24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A4A5FE9-A699-4207-A630-DC704043C792}"/>
              </a:ext>
            </a:extLst>
          </p:cNvPr>
          <p:cNvSpPr/>
          <p:nvPr/>
        </p:nvSpPr>
        <p:spPr>
          <a:xfrm>
            <a:off x="1097101" y="3711875"/>
            <a:ext cx="8483600" cy="1231106"/>
          </a:xfrm>
          <a:prstGeom prst="rect">
            <a:avLst/>
          </a:prstGeom>
        </p:spPr>
        <p:txBody>
          <a:bodyPr wrap="square" lIns="121920" tIns="60960" rIns="121920" bIns="60960" anchor="t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inherit"/>
              </a:rPr>
              <a:t>Spring 2022 survey</a:t>
            </a:r>
          </a:p>
          <a:p>
            <a:r>
              <a:rPr lang="en-US" sz="2400" dirty="0">
                <a:solidFill>
                  <a:srgbClr val="000000"/>
                </a:solidFill>
                <a:latin typeface="inherit"/>
              </a:rPr>
              <a:t>1,802 students enrolled in composition courses</a:t>
            </a:r>
          </a:p>
          <a:p>
            <a:r>
              <a:rPr lang="en-US" sz="2400" dirty="0">
                <a:solidFill>
                  <a:srgbClr val="000000"/>
                </a:solidFill>
                <a:latin typeface="inherit"/>
              </a:rPr>
              <a:t>815 respondents (45.2%)</a:t>
            </a:r>
            <a:endParaRPr lang="en-US" sz="2400" dirty="0">
              <a:cs typeface="Calibri"/>
            </a:endParaRPr>
          </a:p>
        </p:txBody>
      </p:sp>
      <p:sp>
        <p:nvSpPr>
          <p:cNvPr id="29" name="Arrow: Up 28">
            <a:extLst>
              <a:ext uri="{FF2B5EF4-FFF2-40B4-BE49-F238E27FC236}">
                <a16:creationId xmlns:a16="http://schemas.microsoft.com/office/drawing/2014/main" id="{FD321F04-C470-4E46-8C57-081CB9DEEFD9}"/>
              </a:ext>
            </a:extLst>
          </p:cNvPr>
          <p:cNvSpPr/>
          <p:nvPr/>
        </p:nvSpPr>
        <p:spPr>
          <a:xfrm>
            <a:off x="2112575" y="3134982"/>
            <a:ext cx="371688" cy="447722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4997BCAB-D4D7-44F1-B98C-6E9F3AC78639}"/>
              </a:ext>
            </a:extLst>
          </p:cNvPr>
          <p:cNvSpPr/>
          <p:nvPr/>
        </p:nvSpPr>
        <p:spPr>
          <a:xfrm>
            <a:off x="-558800" y="169103"/>
            <a:ext cx="4038600" cy="492443"/>
          </a:xfrm>
          <a:prstGeom prst="roundRect">
            <a:avLst/>
          </a:prstGeom>
          <a:solidFill>
            <a:srgbClr val="FBE31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b="1" dirty="0">
                <a:solidFill>
                  <a:sysClr val="windowText" lastClr="000000"/>
                </a:solidFill>
              </a:rPr>
              <a:t>WR Student Perceptions</a:t>
            </a:r>
          </a:p>
        </p:txBody>
      </p:sp>
    </p:spTree>
    <p:extLst>
      <p:ext uri="{BB962C8B-B14F-4D97-AF65-F5344CB8AC3E}">
        <p14:creationId xmlns:p14="http://schemas.microsoft.com/office/powerpoint/2010/main" val="356517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CC2D32D-561F-45DC-95AD-2EC18ECA5D4B}"/>
              </a:ext>
            </a:extLst>
          </p:cNvPr>
          <p:cNvSpPr/>
          <p:nvPr/>
        </p:nvSpPr>
        <p:spPr>
          <a:xfrm>
            <a:off x="2946400" y="79390"/>
            <a:ext cx="65362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WordVisi_MSFontService"/>
              </a:rPr>
              <a:t>Writing Self-Efficacy</a:t>
            </a:r>
            <a:endParaRPr lang="en-US" sz="2400" b="1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19C9ED4-CA5E-4315-B367-4842B7E17145}"/>
              </a:ext>
            </a:extLst>
          </p:cNvPr>
          <p:cNvSpPr/>
          <p:nvPr/>
        </p:nvSpPr>
        <p:spPr>
          <a:xfrm>
            <a:off x="-558800" y="64002"/>
            <a:ext cx="3505200" cy="492443"/>
          </a:xfrm>
          <a:prstGeom prst="roundRect">
            <a:avLst/>
          </a:prstGeom>
          <a:solidFill>
            <a:srgbClr val="FBE31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b="1">
                <a:solidFill>
                  <a:sysClr val="windowText" lastClr="000000"/>
                </a:solidFill>
              </a:rPr>
              <a:t>Student Perceptions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DE68E96-AE99-4EDE-B2FE-3423D07381B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54"/>
          <a:stretch/>
        </p:blipFill>
        <p:spPr>
          <a:xfrm>
            <a:off x="525854" y="682861"/>
            <a:ext cx="8408276" cy="5933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22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CC2D32D-561F-45DC-95AD-2EC18ECA5D4B}"/>
              </a:ext>
            </a:extLst>
          </p:cNvPr>
          <p:cNvSpPr/>
          <p:nvPr/>
        </p:nvSpPr>
        <p:spPr>
          <a:xfrm>
            <a:off x="2946400" y="79390"/>
            <a:ext cx="65362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WordVisi_MSFontService"/>
              </a:rPr>
              <a:t>Writing Self-Efficacy</a:t>
            </a:r>
            <a:endParaRPr lang="en-US" sz="2400" b="1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19C9ED4-CA5E-4315-B367-4842B7E17145}"/>
              </a:ext>
            </a:extLst>
          </p:cNvPr>
          <p:cNvSpPr/>
          <p:nvPr/>
        </p:nvSpPr>
        <p:spPr>
          <a:xfrm>
            <a:off x="-558800" y="64002"/>
            <a:ext cx="3505200" cy="492443"/>
          </a:xfrm>
          <a:prstGeom prst="roundRect">
            <a:avLst/>
          </a:prstGeom>
          <a:solidFill>
            <a:srgbClr val="FBE31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b="1">
                <a:solidFill>
                  <a:sysClr val="windowText" lastClr="000000"/>
                </a:solidFill>
              </a:rPr>
              <a:t>Student Perceptions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DE68E96-AE99-4EDE-B2FE-3423D07381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854" y="682861"/>
            <a:ext cx="8408276" cy="5960910"/>
          </a:xfrm>
          <a:prstGeom prst="rect">
            <a:avLst/>
          </a:prstGeom>
        </p:spPr>
      </p:pic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4C28B4A5-51E0-4463-95E8-7794C4230F54}"/>
              </a:ext>
            </a:extLst>
          </p:cNvPr>
          <p:cNvSpPr/>
          <p:nvPr/>
        </p:nvSpPr>
        <p:spPr>
          <a:xfrm>
            <a:off x="366785" y="607375"/>
            <a:ext cx="8678288" cy="6186623"/>
          </a:xfrm>
          <a:custGeom>
            <a:avLst/>
            <a:gdLst>
              <a:gd name="connsiteX0" fmla="*/ 6753850 w 8678288"/>
              <a:gd name="connsiteY0" fmla="*/ 245074 h 6186623"/>
              <a:gd name="connsiteX1" fmla="*/ 6753850 w 8678288"/>
              <a:gd name="connsiteY1" fmla="*/ 3013583 h 6186623"/>
              <a:gd name="connsiteX2" fmla="*/ 8603425 w 8678288"/>
              <a:gd name="connsiteY2" fmla="*/ 3013583 h 6186623"/>
              <a:gd name="connsiteX3" fmla="*/ 8603425 w 8678288"/>
              <a:gd name="connsiteY3" fmla="*/ 245074 h 6186623"/>
              <a:gd name="connsiteX4" fmla="*/ 0 w 8678288"/>
              <a:gd name="connsiteY4" fmla="*/ 0 h 6186623"/>
              <a:gd name="connsiteX5" fmla="*/ 8678288 w 8678288"/>
              <a:gd name="connsiteY5" fmla="*/ 0 h 6186623"/>
              <a:gd name="connsiteX6" fmla="*/ 8678288 w 8678288"/>
              <a:gd name="connsiteY6" fmla="*/ 6186623 h 6186623"/>
              <a:gd name="connsiteX7" fmla="*/ 0 w 8678288"/>
              <a:gd name="connsiteY7" fmla="*/ 6186623 h 6186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78288" h="6186623">
                <a:moveTo>
                  <a:pt x="6753850" y="245074"/>
                </a:moveTo>
                <a:lnTo>
                  <a:pt x="6753850" y="3013583"/>
                </a:lnTo>
                <a:lnTo>
                  <a:pt x="8603425" y="3013583"/>
                </a:lnTo>
                <a:lnTo>
                  <a:pt x="8603425" y="245074"/>
                </a:lnTo>
                <a:close/>
                <a:moveTo>
                  <a:pt x="0" y="0"/>
                </a:moveTo>
                <a:lnTo>
                  <a:pt x="8678288" y="0"/>
                </a:lnTo>
                <a:lnTo>
                  <a:pt x="8678288" y="6186623"/>
                </a:lnTo>
                <a:lnTo>
                  <a:pt x="0" y="6186623"/>
                </a:lnTo>
                <a:close/>
              </a:path>
            </a:pathLst>
          </a:custGeom>
          <a:solidFill>
            <a:srgbClr val="FFFFFF">
              <a:alpha val="32941"/>
            </a:srgb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40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99622F5-E8EC-479D-A6A3-036AE867EFFC}"/>
              </a:ext>
            </a:extLst>
          </p:cNvPr>
          <p:cNvSpPr/>
          <p:nvPr/>
        </p:nvSpPr>
        <p:spPr>
          <a:xfrm>
            <a:off x="7134956" y="884795"/>
            <a:ext cx="1849575" cy="2768509"/>
          </a:xfrm>
          <a:custGeom>
            <a:avLst/>
            <a:gdLst>
              <a:gd name="connsiteX0" fmla="*/ 0 w 1849575"/>
              <a:gd name="connsiteY0" fmla="*/ 0 h 2768509"/>
              <a:gd name="connsiteX1" fmla="*/ 1849575 w 1849575"/>
              <a:gd name="connsiteY1" fmla="*/ 0 h 2768509"/>
              <a:gd name="connsiteX2" fmla="*/ 1849575 w 1849575"/>
              <a:gd name="connsiteY2" fmla="*/ 2768509 h 2768509"/>
              <a:gd name="connsiteX3" fmla="*/ 0 w 1849575"/>
              <a:gd name="connsiteY3" fmla="*/ 2768509 h 2768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9575" h="2768509">
                <a:moveTo>
                  <a:pt x="0" y="0"/>
                </a:moveTo>
                <a:lnTo>
                  <a:pt x="1849575" y="0"/>
                </a:lnTo>
                <a:lnTo>
                  <a:pt x="1849575" y="2768509"/>
                </a:lnTo>
                <a:lnTo>
                  <a:pt x="0" y="2768509"/>
                </a:lnTo>
                <a:close/>
              </a:path>
            </a:pathLst>
          </a:cu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4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DFBE29B-BE15-429F-8431-1F686C4E2C35}"/>
              </a:ext>
            </a:extLst>
          </p:cNvPr>
          <p:cNvSpPr/>
          <p:nvPr/>
        </p:nvSpPr>
        <p:spPr>
          <a:xfrm>
            <a:off x="366785" y="3897075"/>
            <a:ext cx="8408276" cy="27466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A1EA6A5-A6EB-4612-9466-6ED4C6168046}"/>
              </a:ext>
            </a:extLst>
          </p:cNvPr>
          <p:cNvSpPr/>
          <p:nvPr/>
        </p:nvSpPr>
        <p:spPr>
          <a:xfrm>
            <a:off x="1146620" y="4566051"/>
            <a:ext cx="7197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When I have a pressing deadline for a paper, I can </a:t>
            </a:r>
            <a:r>
              <a:rPr lang="en-US" sz="2400" b="1" dirty="0"/>
              <a:t>manage my time efficiently</a:t>
            </a:r>
            <a:r>
              <a:rPr lang="en-US" sz="2400" dirty="0"/>
              <a:t>.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4A316B0-1A31-4F00-A8BF-56B398E2148B}"/>
              </a:ext>
            </a:extLst>
          </p:cNvPr>
          <p:cNvSpPr/>
          <p:nvPr/>
        </p:nvSpPr>
        <p:spPr>
          <a:xfrm>
            <a:off x="1146620" y="5497067"/>
            <a:ext cx="76284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I can write a paper without experiencing </a:t>
            </a:r>
            <a:r>
              <a:rPr lang="en-US" sz="2400" b="1" dirty="0"/>
              <a:t>overwhelming feelings of fear, distress or physical discomfort</a:t>
            </a:r>
            <a:r>
              <a:rPr lang="en-US" sz="2400" dirty="0"/>
              <a:t>.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0258D09-1DD7-445F-BFAD-6F6AE8C24051}"/>
              </a:ext>
            </a:extLst>
          </p:cNvPr>
          <p:cNvSpPr/>
          <p:nvPr/>
        </p:nvSpPr>
        <p:spPr>
          <a:xfrm>
            <a:off x="475452" y="3991416"/>
            <a:ext cx="35250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/>
              <a:t>Lowest Confidence:</a:t>
            </a:r>
          </a:p>
        </p:txBody>
      </p:sp>
    </p:spTree>
    <p:extLst>
      <p:ext uri="{BB962C8B-B14F-4D97-AF65-F5344CB8AC3E}">
        <p14:creationId xmlns:p14="http://schemas.microsoft.com/office/powerpoint/2010/main" val="1864657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84C608D-BE0C-4BBA-8B8D-D55DFEEFB6E3}"/>
              </a:ext>
            </a:extLst>
          </p:cNvPr>
          <p:cNvSpPr/>
          <p:nvPr/>
        </p:nvSpPr>
        <p:spPr>
          <a:xfrm>
            <a:off x="3278828" y="169103"/>
            <a:ext cx="65362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WordVisi_MSFontService"/>
              </a:rPr>
              <a:t>Future Writing Goals</a:t>
            </a:r>
            <a:endParaRPr lang="en-US" sz="2800" b="1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19C9ED4-CA5E-4315-B367-4842B7E17145}"/>
              </a:ext>
            </a:extLst>
          </p:cNvPr>
          <p:cNvSpPr/>
          <p:nvPr/>
        </p:nvSpPr>
        <p:spPr>
          <a:xfrm>
            <a:off x="-558800" y="169103"/>
            <a:ext cx="3505200" cy="492443"/>
          </a:xfrm>
          <a:prstGeom prst="roundRect">
            <a:avLst/>
          </a:prstGeom>
          <a:solidFill>
            <a:srgbClr val="FBE31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b="1">
                <a:solidFill>
                  <a:sysClr val="windowText" lastClr="000000"/>
                </a:solidFill>
              </a:rPr>
              <a:t>Student Perceptions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616FD6-A297-41EE-9A95-EAF48B5A6BAC}"/>
              </a:ext>
            </a:extLst>
          </p:cNvPr>
          <p:cNvSpPr/>
          <p:nvPr/>
        </p:nvSpPr>
        <p:spPr>
          <a:xfrm>
            <a:off x="339777" y="1204739"/>
            <a:ext cx="846444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ts val="800"/>
              </a:spcAft>
            </a:pPr>
            <a:r>
              <a:rPr lang="en-US" sz="2800" dirty="0"/>
              <a:t>14.4% - </a:t>
            </a:r>
            <a:r>
              <a:rPr lang="en-US" sz="2800" dirty="0">
                <a:solidFill>
                  <a:srgbClr val="000000"/>
                </a:solidFill>
              </a:rPr>
              <a:t>developing more </a:t>
            </a:r>
            <a:r>
              <a:rPr lang="en-US" sz="2800" b="1" dirty="0">
                <a:solidFill>
                  <a:srgbClr val="000000"/>
                </a:solidFill>
              </a:rPr>
              <a:t>cohesion</a:t>
            </a:r>
            <a:r>
              <a:rPr lang="en-US" sz="2800" dirty="0">
                <a:solidFill>
                  <a:srgbClr val="000000"/>
                </a:solidFill>
              </a:rPr>
              <a:t> and </a:t>
            </a:r>
            <a:r>
              <a:rPr lang="en-US" sz="2800" b="1" dirty="0">
                <a:solidFill>
                  <a:srgbClr val="000000"/>
                </a:solidFill>
              </a:rPr>
              <a:t>concision</a:t>
            </a:r>
            <a:r>
              <a:rPr lang="en-US" sz="2800" dirty="0">
                <a:solidFill>
                  <a:srgbClr val="000000"/>
                </a:solidFill>
              </a:rPr>
              <a:t> in their academic writing,   </a:t>
            </a:r>
          </a:p>
          <a:p>
            <a:pPr fontAlgn="base">
              <a:spcAft>
                <a:spcPts val="800"/>
              </a:spcAft>
            </a:pPr>
            <a:r>
              <a:rPr lang="en-US" sz="2800" dirty="0"/>
              <a:t>14.2% - </a:t>
            </a:r>
            <a:r>
              <a:rPr lang="en-US" sz="2800" dirty="0">
                <a:solidFill>
                  <a:srgbClr val="000000"/>
                </a:solidFill>
              </a:rPr>
              <a:t>transferring skills to </a:t>
            </a:r>
            <a:r>
              <a:rPr lang="en-US" sz="2800" b="1" dirty="0">
                <a:solidFill>
                  <a:srgbClr val="000000"/>
                </a:solidFill>
              </a:rPr>
              <a:t>new writing contexts</a:t>
            </a:r>
            <a:r>
              <a:rPr lang="en-US" sz="2800" dirty="0">
                <a:solidFill>
                  <a:srgbClr val="000000"/>
                </a:solidFill>
              </a:rPr>
              <a:t>,  </a:t>
            </a:r>
          </a:p>
          <a:p>
            <a:pPr fontAlgn="base">
              <a:spcAft>
                <a:spcPts val="800"/>
              </a:spcAft>
            </a:pPr>
            <a:r>
              <a:rPr lang="en-US" sz="2800" dirty="0"/>
              <a:t>13.1% - </a:t>
            </a:r>
            <a:r>
              <a:rPr lang="en-US" sz="2800" dirty="0">
                <a:solidFill>
                  <a:srgbClr val="000000"/>
                </a:solidFill>
              </a:rPr>
              <a:t>building their </a:t>
            </a:r>
            <a:r>
              <a:rPr lang="en-US" sz="2800" b="1" dirty="0">
                <a:solidFill>
                  <a:srgbClr val="000000"/>
                </a:solidFill>
              </a:rPr>
              <a:t>self-efficacy</a:t>
            </a:r>
            <a:r>
              <a:rPr lang="en-US" sz="2800" dirty="0">
                <a:solidFill>
                  <a:srgbClr val="000000"/>
                </a:solidFill>
              </a:rPr>
              <a:t> as writers,  </a:t>
            </a:r>
          </a:p>
          <a:p>
            <a:pPr fontAlgn="base">
              <a:spcAft>
                <a:spcPts val="800"/>
              </a:spcAft>
            </a:pPr>
            <a:r>
              <a:rPr lang="en-US" sz="2800" dirty="0"/>
              <a:t>10.1% - </a:t>
            </a:r>
            <a:r>
              <a:rPr lang="en-US" sz="2800" dirty="0">
                <a:solidFill>
                  <a:srgbClr val="000000"/>
                </a:solidFill>
              </a:rPr>
              <a:t>becoming </a:t>
            </a:r>
            <a:r>
              <a:rPr lang="en-US" sz="2800" b="1" dirty="0">
                <a:solidFill>
                  <a:srgbClr val="000000"/>
                </a:solidFill>
              </a:rPr>
              <a:t>more efficient </a:t>
            </a:r>
            <a:r>
              <a:rPr lang="en-US" sz="2800" dirty="0">
                <a:solidFill>
                  <a:srgbClr val="000000"/>
                </a:solidFill>
              </a:rPr>
              <a:t>writers, </a:t>
            </a:r>
          </a:p>
          <a:p>
            <a:pPr fontAlgn="base">
              <a:spcAft>
                <a:spcPts val="800"/>
              </a:spcAft>
            </a:pPr>
            <a:r>
              <a:rPr lang="en-US" sz="2800" dirty="0"/>
              <a:t>7.9% - </a:t>
            </a:r>
            <a:r>
              <a:rPr lang="en-US" sz="2800" dirty="0">
                <a:solidFill>
                  <a:srgbClr val="000000"/>
                </a:solidFill>
              </a:rPr>
              <a:t>creating </a:t>
            </a:r>
            <a:r>
              <a:rPr lang="en-US" sz="2800" b="1" dirty="0">
                <a:solidFill>
                  <a:srgbClr val="000000"/>
                </a:solidFill>
              </a:rPr>
              <a:t>stronger arguments</a:t>
            </a:r>
            <a:r>
              <a:rPr lang="en-US" sz="2800" dirty="0">
                <a:solidFill>
                  <a:srgbClr val="000000"/>
                </a:solidFill>
              </a:rPr>
              <a:t>,  </a:t>
            </a:r>
          </a:p>
          <a:p>
            <a:pPr fontAlgn="base">
              <a:spcAft>
                <a:spcPts val="800"/>
              </a:spcAft>
            </a:pPr>
            <a:r>
              <a:rPr lang="en-US" sz="2800" dirty="0"/>
              <a:t>6.8% - </a:t>
            </a:r>
            <a:r>
              <a:rPr lang="en-US" sz="2800" dirty="0">
                <a:solidFill>
                  <a:srgbClr val="000000"/>
                </a:solidFill>
              </a:rPr>
              <a:t>improving </a:t>
            </a:r>
            <a:r>
              <a:rPr lang="en-US" sz="2800" b="1" dirty="0">
                <a:solidFill>
                  <a:srgbClr val="000000"/>
                </a:solidFill>
              </a:rPr>
              <a:t>time management </a:t>
            </a:r>
            <a:r>
              <a:rPr lang="en-US" sz="2800" dirty="0">
                <a:solidFill>
                  <a:srgbClr val="000000"/>
                </a:solidFill>
              </a:rPr>
              <a:t>with written assignments,   </a:t>
            </a:r>
          </a:p>
          <a:p>
            <a:pPr fontAlgn="base">
              <a:spcAft>
                <a:spcPts val="800"/>
              </a:spcAft>
            </a:pPr>
            <a:r>
              <a:rPr lang="en-US" sz="2800" dirty="0"/>
              <a:t>6.3% - increasing their facility with </a:t>
            </a:r>
            <a:r>
              <a:rPr lang="en-US" sz="2800" b="1" dirty="0"/>
              <a:t>grammar, syntax, and vocabulary</a:t>
            </a:r>
            <a:endParaRPr lang="en-US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903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EF242-DFBA-4CAB-9076-429AE619A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426074"/>
          </a:xfrm>
        </p:spPr>
        <p:txBody>
          <a:bodyPr>
            <a:normAutofit/>
          </a:bodyPr>
          <a:lstStyle/>
          <a:p>
            <a:pPr algn="ctr"/>
            <a:r>
              <a:rPr lang="en-US" sz="2667" dirty="0">
                <a:latin typeface="Open Sans"/>
                <a:ea typeface="Open Sans"/>
                <a:cs typeface="Open Sans"/>
              </a:rPr>
              <a:t>Coming out of WR courses… </a:t>
            </a:r>
            <a:br>
              <a:rPr lang="en-US" sz="2667" dirty="0">
                <a:latin typeface="Open Sans"/>
                <a:ea typeface="Open Sans"/>
                <a:cs typeface="Open Sans"/>
              </a:rPr>
            </a:br>
            <a:br>
              <a:rPr lang="en-US" sz="2667" dirty="0">
                <a:latin typeface="Open Sans"/>
                <a:ea typeface="Open Sans"/>
                <a:cs typeface="Open Sans"/>
              </a:rPr>
            </a:br>
            <a:r>
              <a:rPr lang="en-US" sz="3600" dirty="0">
                <a:latin typeface="Open Sans"/>
                <a:ea typeface="Open Sans"/>
                <a:cs typeface="Open Sans"/>
              </a:rPr>
              <a:t>Many students struggle with </a:t>
            </a:r>
            <a:r>
              <a:rPr lang="en-US" sz="3600" b="1" dirty="0">
                <a:latin typeface="Open Sans"/>
                <a:ea typeface="Open Sans"/>
                <a:cs typeface="Open Sans"/>
              </a:rPr>
              <a:t>time management </a:t>
            </a:r>
            <a:r>
              <a:rPr lang="en-US" sz="3600" dirty="0">
                <a:latin typeface="Open Sans"/>
                <a:ea typeface="Open Sans"/>
                <a:cs typeface="Open Sans"/>
              </a:rPr>
              <a:t>&amp; </a:t>
            </a:r>
            <a:r>
              <a:rPr lang="en-US" sz="3600" b="1" dirty="0">
                <a:latin typeface="Open Sans"/>
                <a:ea typeface="Open Sans"/>
                <a:cs typeface="Open Sans"/>
              </a:rPr>
              <a:t>writing anxiety.</a:t>
            </a:r>
            <a:br>
              <a:rPr lang="en-US" sz="2667" dirty="0">
                <a:latin typeface="Open Sans"/>
                <a:ea typeface="Open Sans"/>
                <a:cs typeface="Open Sans"/>
              </a:rPr>
            </a:br>
            <a:br>
              <a:rPr lang="en-US" sz="2667" dirty="0">
                <a:latin typeface="Open Sans"/>
                <a:ea typeface="Open Sans"/>
                <a:cs typeface="Open Sans"/>
              </a:rPr>
            </a:br>
            <a:br>
              <a:rPr lang="en-US" sz="2667" dirty="0">
                <a:latin typeface="Open Sans"/>
                <a:ea typeface="Open Sans"/>
                <a:cs typeface="Open Sans"/>
              </a:rPr>
            </a:br>
            <a:r>
              <a:rPr lang="en-US" sz="3200" dirty="0">
                <a:latin typeface="Open Sans"/>
                <a:ea typeface="Open Sans"/>
                <a:cs typeface="Open Sans"/>
              </a:rPr>
              <a:t>Most students have goals for improving their writing that match many instructor’s goals. </a:t>
            </a:r>
            <a:br>
              <a:rPr lang="en-US" sz="2667" dirty="0">
                <a:latin typeface="Open Sans"/>
                <a:ea typeface="Open Sans"/>
                <a:cs typeface="Open Sans"/>
              </a:rPr>
            </a:br>
            <a:endParaRPr lang="en-US" sz="2667" dirty="0"/>
          </a:p>
        </p:txBody>
      </p:sp>
    </p:spTree>
    <p:extLst>
      <p:ext uri="{BB962C8B-B14F-4D97-AF65-F5344CB8AC3E}">
        <p14:creationId xmlns:p14="http://schemas.microsoft.com/office/powerpoint/2010/main" val="949884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7C2584-CF2C-4323-8C5A-0D75666F013D}"/>
              </a:ext>
            </a:extLst>
          </p:cNvPr>
          <p:cNvSpPr/>
          <p:nvPr/>
        </p:nvSpPr>
        <p:spPr>
          <a:xfrm>
            <a:off x="2434565" y="6178402"/>
            <a:ext cx="67094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hlinkClick r:id="rId3"/>
              </a:rPr>
              <a:t>https://teaching.uoregon.edu/writing-assessment</a:t>
            </a:r>
            <a:r>
              <a:rPr lang="en-US" sz="2400"/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5C7767-C6B6-4CCB-A10E-C17AFABC22F9}"/>
              </a:ext>
            </a:extLst>
          </p:cNvPr>
          <p:cNvSpPr/>
          <p:nvPr/>
        </p:nvSpPr>
        <p:spPr>
          <a:xfrm>
            <a:off x="118534" y="304799"/>
            <a:ext cx="8906933" cy="54895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800"/>
              </a:spcAft>
            </a:pPr>
            <a:r>
              <a:rPr lang="en-US" sz="2267" b="1" dirty="0">
                <a:ea typeface="+mn-lt"/>
                <a:cs typeface="+mn-lt"/>
              </a:rPr>
              <a:t>Writing in Context - </a:t>
            </a:r>
            <a:r>
              <a:rPr lang="en-US" sz="2267" dirty="0">
                <a:ea typeface="+mn-lt"/>
                <a:cs typeface="+mn-lt"/>
              </a:rPr>
              <a:t>Develop arguments in multiple genres that are relevant to students and to the audiences to which they’re addressed.</a:t>
            </a:r>
          </a:p>
          <a:p>
            <a:pPr marL="0" lvl="1">
              <a:spcAft>
                <a:spcPts val="800"/>
              </a:spcAft>
            </a:pPr>
            <a:r>
              <a:rPr lang="en-US" sz="2267" b="1" dirty="0">
                <a:ea typeface="+mn-lt"/>
                <a:cs typeface="+mn-lt"/>
              </a:rPr>
              <a:t>Research and Inquiry - </a:t>
            </a:r>
            <a:r>
              <a:rPr lang="en-US" sz="2267" dirty="0">
                <a:ea typeface="+mn-lt"/>
                <a:cs typeface="+mn-lt"/>
              </a:rPr>
              <a:t>Engage with primary, scholarly, and public sources to enrich a process of inquiry and inform students’ writing.</a:t>
            </a:r>
            <a:endParaRPr lang="en-US" sz="2267" dirty="0"/>
          </a:p>
          <a:p>
            <a:pPr marL="0" lvl="1">
              <a:spcAft>
                <a:spcPts val="800"/>
              </a:spcAft>
            </a:pPr>
            <a:r>
              <a:rPr lang="en-US" sz="2267" b="1" dirty="0">
                <a:ea typeface="+mn-lt"/>
                <a:cs typeface="+mn-lt"/>
              </a:rPr>
              <a:t>Analysis - </a:t>
            </a:r>
            <a:r>
              <a:rPr lang="en-US" sz="2267" dirty="0">
                <a:ea typeface="+mn-lt"/>
                <a:cs typeface="+mn-lt"/>
              </a:rPr>
              <a:t>Analyze how writers reflect, challenge, and transform their discourse communities, including in their relationship to formal and stylistic conventions.</a:t>
            </a:r>
            <a:endParaRPr lang="en-US" sz="2267" dirty="0"/>
          </a:p>
          <a:p>
            <a:pPr marL="0" lvl="1">
              <a:spcAft>
                <a:spcPts val="800"/>
              </a:spcAft>
            </a:pPr>
            <a:r>
              <a:rPr lang="en-US" sz="2267" b="1" dirty="0">
                <a:ea typeface="+mn-lt"/>
                <a:cs typeface="+mn-lt"/>
              </a:rPr>
              <a:t>Agency and Positionality - </a:t>
            </a:r>
            <a:r>
              <a:rPr lang="en-US" sz="2267" dirty="0">
                <a:ea typeface="+mn-lt"/>
                <a:cs typeface="+mn-lt"/>
              </a:rPr>
              <a:t>Recognize lived experience as a source of authority in writing, reading, and discourse.</a:t>
            </a:r>
            <a:endParaRPr lang="en-US" sz="2267" dirty="0"/>
          </a:p>
          <a:p>
            <a:pPr marL="0" lvl="1">
              <a:spcAft>
                <a:spcPts val="800"/>
              </a:spcAft>
            </a:pPr>
            <a:r>
              <a:rPr lang="en-US" sz="2267" b="1" dirty="0">
                <a:ea typeface="+mn-lt"/>
                <a:cs typeface="+mn-lt"/>
              </a:rPr>
              <a:t>Feedback and Revision - </a:t>
            </a:r>
            <a:r>
              <a:rPr lang="en-US" sz="2267" dirty="0">
                <a:ea typeface="+mn-lt"/>
                <a:cs typeface="+mn-lt"/>
              </a:rPr>
              <a:t>Give and receive constructive feedback; revise based on feedback, further research, and reflection.</a:t>
            </a:r>
            <a:endParaRPr lang="en-US" sz="2267" dirty="0"/>
          </a:p>
          <a:p>
            <a:pPr marL="0" lvl="1">
              <a:spcAft>
                <a:spcPts val="800"/>
              </a:spcAft>
            </a:pPr>
            <a:r>
              <a:rPr lang="en-US" sz="2267" b="1" dirty="0">
                <a:ea typeface="+mn-lt"/>
                <a:cs typeface="+mn-lt"/>
              </a:rPr>
              <a:t>Transferring Skills - </a:t>
            </a:r>
            <a:r>
              <a:rPr lang="en-US" sz="2267" dirty="0">
                <a:ea typeface="+mn-lt"/>
                <a:cs typeface="+mn-lt"/>
              </a:rPr>
              <a:t>Apply the processes and strategies of writing to engage with new contexts and communities in the University of Oregon and beyond it.</a:t>
            </a:r>
            <a:endParaRPr lang="en-US" sz="2267" dirty="0"/>
          </a:p>
        </p:txBody>
      </p:sp>
    </p:spTree>
    <p:extLst>
      <p:ext uri="{BB962C8B-B14F-4D97-AF65-F5344CB8AC3E}">
        <p14:creationId xmlns:p14="http://schemas.microsoft.com/office/powerpoint/2010/main" val="1204457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96DC951-0B17-4C0D-85F0-5F6334A9711B}"/>
              </a:ext>
            </a:extLst>
          </p:cNvPr>
          <p:cNvSpPr/>
          <p:nvPr/>
        </p:nvSpPr>
        <p:spPr>
          <a:xfrm>
            <a:off x="956205" y="888857"/>
            <a:ext cx="72268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WordVisi_MSFontService"/>
              </a:rPr>
              <a:t>Most valuable about their learning about writing</a:t>
            </a:r>
            <a:endParaRPr lang="en-US" sz="2400" b="1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19C9ED4-CA5E-4315-B367-4842B7E17145}"/>
              </a:ext>
            </a:extLst>
          </p:cNvPr>
          <p:cNvSpPr/>
          <p:nvPr/>
        </p:nvSpPr>
        <p:spPr>
          <a:xfrm>
            <a:off x="-558800" y="169103"/>
            <a:ext cx="3505200" cy="492443"/>
          </a:xfrm>
          <a:prstGeom prst="roundRect">
            <a:avLst/>
          </a:prstGeom>
          <a:solidFill>
            <a:srgbClr val="FBE31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b="1">
                <a:solidFill>
                  <a:sysClr val="windowText" lastClr="000000"/>
                </a:solidFill>
              </a:rPr>
              <a:t>Student Perceptions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10BF21-033B-433A-825D-69BD9C9C1387}"/>
              </a:ext>
            </a:extLst>
          </p:cNvPr>
          <p:cNvSpPr/>
          <p:nvPr/>
        </p:nvSpPr>
        <p:spPr>
          <a:xfrm>
            <a:off x="1656377" y="2873803"/>
            <a:ext cx="7421261" cy="748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2133" i="1" dirty="0"/>
              <a:t>“how to write in a different way than what was taught to me in high school”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C4DC975-20CB-48D6-A193-498F20A7EE14}"/>
              </a:ext>
            </a:extLst>
          </p:cNvPr>
          <p:cNvSpPr/>
          <p:nvPr/>
        </p:nvSpPr>
        <p:spPr>
          <a:xfrm>
            <a:off x="2152715" y="4086255"/>
            <a:ext cx="6991286" cy="748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33" i="1" dirty="0">
                <a:ea typeface="+mn-lt"/>
                <a:cs typeface="+mn-lt"/>
              </a:rPr>
              <a:t>“</a:t>
            </a:r>
            <a:r>
              <a:rPr lang="en-US" sz="2133" b="1" i="1" dirty="0">
                <a:ea typeface="+mn-lt"/>
                <a:cs typeface="+mn-lt"/>
              </a:rPr>
              <a:t>understanding your audience</a:t>
            </a:r>
            <a:r>
              <a:rPr lang="en-US" sz="2133" i="1" dirty="0">
                <a:ea typeface="+mn-lt"/>
                <a:cs typeface="+mn-lt"/>
              </a:rPr>
              <a:t> and the things they might think is very important.”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202F57D-D3BB-402F-9266-34E9CA485D2D}"/>
              </a:ext>
            </a:extLst>
          </p:cNvPr>
          <p:cNvSpPr/>
          <p:nvPr/>
        </p:nvSpPr>
        <p:spPr>
          <a:xfrm>
            <a:off x="2477058" y="6107542"/>
            <a:ext cx="6087090" cy="748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33" i="1" dirty="0">
                <a:ea typeface="+mn-lt"/>
                <a:cs typeface="+mn-lt"/>
              </a:rPr>
              <a:t>“how to find </a:t>
            </a:r>
            <a:r>
              <a:rPr lang="en-US" sz="2133" b="1" i="1" dirty="0">
                <a:ea typeface="+mn-lt"/>
                <a:cs typeface="+mn-lt"/>
              </a:rPr>
              <a:t>scholarly sources</a:t>
            </a:r>
            <a:r>
              <a:rPr lang="en-US" sz="2133" i="1" dirty="0">
                <a:ea typeface="+mn-lt"/>
                <a:cs typeface="+mn-lt"/>
              </a:rPr>
              <a:t> and what made a source scholarly”</a:t>
            </a:r>
            <a:endParaRPr lang="en-US" sz="2133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93034FB-3DFA-4BFC-9157-224A1E58E133}"/>
              </a:ext>
            </a:extLst>
          </p:cNvPr>
          <p:cNvSpPr/>
          <p:nvPr/>
        </p:nvSpPr>
        <p:spPr>
          <a:xfrm>
            <a:off x="1447800" y="1989647"/>
            <a:ext cx="6430084" cy="748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2133" i="1" dirty="0">
                <a:ea typeface="+mn-lt"/>
                <a:cs typeface="+mn-lt"/>
              </a:rPr>
              <a:t>“how to be able to truly collaborate with others and be open to writing revisions.”</a:t>
            </a:r>
            <a:endParaRPr lang="en-US" sz="2133" dirty="0">
              <a:ea typeface="+mn-lt"/>
              <a:cs typeface="+mn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FE37AA-EB7A-4528-B218-DC2F5CAC6BBB}"/>
              </a:ext>
            </a:extLst>
          </p:cNvPr>
          <p:cNvSpPr/>
          <p:nvPr/>
        </p:nvSpPr>
        <p:spPr>
          <a:xfrm>
            <a:off x="1849382" y="4987423"/>
            <a:ext cx="8095215" cy="1077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2133" i="1" dirty="0">
                <a:ea typeface="+mn-lt"/>
                <a:cs typeface="+mn-lt"/>
              </a:rPr>
              <a:t>“most valuable thing I learned was </a:t>
            </a:r>
            <a:r>
              <a:rPr lang="en-US" sz="2133" b="1" i="1" dirty="0">
                <a:ea typeface="+mn-lt"/>
                <a:cs typeface="+mn-lt"/>
              </a:rPr>
              <a:t>analyzing articles</a:t>
            </a:r>
            <a:r>
              <a:rPr lang="en-US" sz="2133" i="1" dirty="0">
                <a:ea typeface="+mn-lt"/>
                <a:cs typeface="+mn-lt"/>
              </a:rPr>
              <a:t>, this was very beneficial throughout the class and was something I used in other classes.”</a:t>
            </a:r>
            <a:endParaRPr lang="en-US" sz="2133" dirty="0">
              <a:ea typeface="+mn-lt"/>
              <a:cs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C41CCD4-F24E-E46A-B9C5-89320A44D0F9}"/>
              </a:ext>
            </a:extLst>
          </p:cNvPr>
          <p:cNvSpPr txBox="1"/>
          <p:nvPr/>
        </p:nvSpPr>
        <p:spPr>
          <a:xfrm>
            <a:off x="1266117" y="1381300"/>
            <a:ext cx="7650160" cy="61555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WordVisi_MSFontService"/>
              </a:rPr>
              <a:t>&gt;90% </a:t>
            </a:r>
            <a:r>
              <a:rPr lang="en-US" sz="2667" b="1" dirty="0">
                <a:latin typeface="WordVisi_MSFontService"/>
              </a:rPr>
              <a:t>of respondents align to program outcomes</a:t>
            </a:r>
          </a:p>
        </p:txBody>
      </p:sp>
    </p:spTree>
    <p:extLst>
      <p:ext uri="{BB962C8B-B14F-4D97-AF65-F5344CB8AC3E}">
        <p14:creationId xmlns:p14="http://schemas.microsoft.com/office/powerpoint/2010/main" val="2741228962"/>
      </p:ext>
    </p:extLst>
  </p:cSld>
  <p:clrMapOvr>
    <a:masterClrMapping/>
  </p:clrMapOvr>
</p:sld>
</file>

<file path=ppt/theme/theme1.xml><?xml version="1.0" encoding="utf-8"?>
<a:theme xmlns:a="http://schemas.openxmlformats.org/drawingml/2006/main" name="4-3 slide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-3 slides" id="{81F20C60-C543-49C6-9393-96CE8432DF9A}" vid="{99FDC38D-897D-4726-A9FE-2E91D2D634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23C6A3043EA243A5269DA29CAEAD70" ma:contentTypeVersion="17" ma:contentTypeDescription="Create a new document." ma:contentTypeScope="" ma:versionID="d1b33ca74fa21676b467db3e4fc51fb7">
  <xsd:schema xmlns:xsd="http://www.w3.org/2001/XMLSchema" xmlns:xs="http://www.w3.org/2001/XMLSchema" xmlns:p="http://schemas.microsoft.com/office/2006/metadata/properties" xmlns:ns2="3c10bfdb-be30-4e8a-aac5-a97d5296c11f" xmlns:ns3="bdbe7f48-6437-4e3f-a3f8-b319cb7eb873" targetNamespace="http://schemas.microsoft.com/office/2006/metadata/properties" ma:root="true" ma:fieldsID="833378d2f4c764055956e7ac860c3528" ns2:_="" ns3:_="">
    <xsd:import namespace="3c10bfdb-be30-4e8a-aac5-a97d5296c11f"/>
    <xsd:import namespace="bdbe7f48-6437-4e3f-a3f8-b319cb7eb8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10bfdb-be30-4e8a-aac5-a97d5296c1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91a9775-3525-4bf8-b88d-b7eef9d67d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be7f48-6437-4e3f-a3f8-b319cb7eb87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6c2eae6-eb92-4f16-9d3f-5d6f411e0702}" ma:internalName="TaxCatchAll" ma:showField="CatchAllData" ma:web="bdbe7f48-6437-4e3f-a3f8-b319cb7eb87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c10bfdb-be30-4e8a-aac5-a97d5296c11f">
      <Terms xmlns="http://schemas.microsoft.com/office/infopath/2007/PartnerControls"/>
    </lcf76f155ced4ddcb4097134ff3c332f>
    <TaxCatchAll xmlns="bdbe7f48-6437-4e3f-a3f8-b319cb7eb873" xsi:nil="true"/>
  </documentManagement>
</p:properties>
</file>

<file path=customXml/itemProps1.xml><?xml version="1.0" encoding="utf-8"?>
<ds:datastoreItem xmlns:ds="http://schemas.openxmlformats.org/officeDocument/2006/customXml" ds:itemID="{0B726E35-03BA-4678-8B27-77B62B8C26AF}"/>
</file>

<file path=customXml/itemProps2.xml><?xml version="1.0" encoding="utf-8"?>
<ds:datastoreItem xmlns:ds="http://schemas.openxmlformats.org/officeDocument/2006/customXml" ds:itemID="{0B21273C-4690-4352-9370-DC316B8EFC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799306-02A0-4356-8396-D1D3A12B290C}">
  <ds:schemaRefs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b5ae8585-d79e-431e-9d88-ba14aff6eb55"/>
    <ds:schemaRef ds:uri="http://purl.org/dc/elements/1.1/"/>
    <ds:schemaRef ds:uri="http://purl.org/dc/dcmitype/"/>
    <ds:schemaRef ds:uri="http://schemas.microsoft.com/office/infopath/2007/PartnerControls"/>
    <ds:schemaRef ds:uri="29b9ee9e-7030-49dc-9dc8-1d512ee8f7b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170</TotalTime>
  <Words>597</Words>
  <Application>Microsoft Office PowerPoint</Application>
  <PresentationFormat>On-screen Show (4:3)</PresentationFormat>
  <Paragraphs>100</Paragraphs>
  <Slides>9</Slides>
  <Notes>7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inherit</vt:lpstr>
      <vt:lpstr>Open Sans</vt:lpstr>
      <vt:lpstr>WordVisi_MSFontService</vt:lpstr>
      <vt:lpstr>4-3 slides</vt:lpstr>
      <vt:lpstr>Core Ed – Written Communication Assessment</vt:lpstr>
      <vt:lpstr>Writing Assessment Project (CAIT) teaching.uoregon.edu/writing-assessment </vt:lpstr>
      <vt:lpstr>PowerPoint Presentation</vt:lpstr>
      <vt:lpstr>PowerPoint Presentation</vt:lpstr>
      <vt:lpstr>PowerPoint Presentation</vt:lpstr>
      <vt:lpstr>PowerPoint Presentation</vt:lpstr>
      <vt:lpstr>Coming out of WR courses…   Many students struggle with time management &amp; writing anxiety.   Most students have goals for improving their writing that match many instructor’s goals.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Austin Hocker</dc:creator>
  <cp:lastModifiedBy>Austin Hocker</cp:lastModifiedBy>
  <cp:revision>6</cp:revision>
  <dcterms:created xsi:type="dcterms:W3CDTF">2023-07-13T17:56:15Z</dcterms:created>
  <dcterms:modified xsi:type="dcterms:W3CDTF">2023-07-13T20:47:04Z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0x0101006F23C6A3043EA243A5269DA29CAEAD70</vt:lpwstr>
  </property>
</Properties>
</file>