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4"/>
  </p:sldMasterIdLst>
  <p:notesMasterIdLst>
    <p:notesMasterId r:id="rId38"/>
  </p:notesMasterIdLst>
  <p:sldIdLst>
    <p:sldId id="318" r:id="rId5"/>
    <p:sldId id="317" r:id="rId6"/>
    <p:sldId id="316" r:id="rId7"/>
    <p:sldId id="315" r:id="rId8"/>
    <p:sldId id="314" r:id="rId9"/>
    <p:sldId id="313" r:id="rId10"/>
    <p:sldId id="312" r:id="rId11"/>
    <p:sldId id="311" r:id="rId12"/>
    <p:sldId id="310" r:id="rId13"/>
    <p:sldId id="309" r:id="rId14"/>
    <p:sldId id="305" r:id="rId15"/>
    <p:sldId id="304" r:id="rId16"/>
    <p:sldId id="322" r:id="rId17"/>
    <p:sldId id="324" r:id="rId18"/>
    <p:sldId id="306" r:id="rId19"/>
    <p:sldId id="302" r:id="rId20"/>
    <p:sldId id="303" r:id="rId21"/>
    <p:sldId id="299" r:id="rId22"/>
    <p:sldId id="298" r:id="rId23"/>
    <p:sldId id="326" r:id="rId24"/>
    <p:sldId id="297" r:id="rId25"/>
    <p:sldId id="328" r:id="rId26"/>
    <p:sldId id="331" r:id="rId27"/>
    <p:sldId id="330" r:id="rId28"/>
    <p:sldId id="329" r:id="rId29"/>
    <p:sldId id="334" r:id="rId30"/>
    <p:sldId id="333" r:id="rId31"/>
    <p:sldId id="332" r:id="rId32"/>
    <p:sldId id="290" r:id="rId33"/>
    <p:sldId id="321" r:id="rId34"/>
    <p:sldId id="335" r:id="rId35"/>
    <p:sldId id="327" r:id="rId36"/>
    <p:sldId id="28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48CC1-305E-4DE6-A8F7-0025FADF9A94}" v="270" dt="2023-01-17T04:24:50.451"/>
    <p1510:client id="{1F8BEEFA-22C8-0C52-61FF-6DA35CE0480A}" v="3423" dt="2023-02-01T17:56:31.527"/>
    <p1510:client id="{6010486F-610E-1F77-5C3B-6627E76E18CF}" v="869" dt="2023-01-17T06:16:05.393"/>
    <p1510:client id="{78104ECD-00EE-FCF2-AD5A-AC72DA7475A7}" v="8" dt="2023-02-14T23:15:30.026"/>
    <p1510:client id="{7CDBACC2-5EFB-9F51-3F8D-7F3D629670E9}" v="280" dt="2023-01-30T06:40:30.792"/>
    <p1510:client id="{97596246-A1EF-884C-0372-5809D0786F49}" v="1361" dt="2023-01-18T18:29:05.195"/>
    <p1510:client id="{BAD20DBE-BE49-6CA0-B7B6-203A72CA4914}" v="10" dt="2023-01-17T19:13:18.361"/>
    <p1510:client id="{E48ED771-C74A-5D44-A821-A2422A5E17DB}" v="4" dt="2023-01-18T22:54:03.457"/>
    <p1510:client id="{E8CA8EF8-80D2-0AE9-3601-6F74A3A2D2BB}" v="863" dt="2023-01-18T03:54:14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7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• Defined by the World Health Organization as resulting “from the </a:t>
            </a:r>
            <a:br>
              <a:rPr lang="en-US">
                <a:cs typeface="+mn-lt"/>
              </a:rPr>
            </a:br>
            <a:r>
              <a:rPr lang="en-US"/>
              <a:t>interaction between individuals with a health condition, such as </a:t>
            </a:r>
            <a:br>
              <a:rPr lang="en-US">
                <a:cs typeface="+mn-lt"/>
              </a:rPr>
            </a:br>
            <a:r>
              <a:rPr lang="en-US"/>
              <a:t>cerebral palsy, Down syndrome and depression, with personal and </a:t>
            </a:r>
            <a:br>
              <a:rPr lang="en-US">
                <a:cs typeface="+mn-lt"/>
              </a:rPr>
            </a:br>
            <a:r>
              <a:rPr lang="en-US"/>
              <a:t>environmental factors including negative attitudes, inaccessible </a:t>
            </a:r>
            <a:br>
              <a:rPr lang="en-US">
                <a:cs typeface="+mn-lt"/>
              </a:rPr>
            </a:br>
            <a:r>
              <a:rPr lang="en-US"/>
              <a:t>transportation and public buildings, and limited social support.”</a:t>
            </a:r>
            <a:br>
              <a:rPr lang="en-US">
                <a:cs typeface="+mn-lt"/>
              </a:rPr>
            </a:br>
            <a:r>
              <a:rPr lang="en-US"/>
              <a:t>• “a mismatch between our needs and the design features of a </a:t>
            </a:r>
            <a:br>
              <a:rPr lang="en-US">
                <a:cs typeface="+mn-lt"/>
              </a:rPr>
            </a:br>
            <a:r>
              <a:rPr lang="en-US"/>
              <a:t>product, built environment, system or service” (according to the </a:t>
            </a:r>
            <a:br>
              <a:rPr lang="en-US">
                <a:cs typeface="+mn-lt"/>
              </a:rPr>
            </a:br>
            <a:r>
              <a:rPr lang="en-US"/>
              <a:t>Inclusive Design Research Centre)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02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6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01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3/3/2023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9793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6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3/3/2023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19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8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9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akeducation.com/blog/million-dollar-question-what-does-udl-look-like?hsLang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dlguidelines.cast.or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dlguidelines.cast.org/engageme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tl.utexas.edu/news/plus-one-thinking-framework-inclusive-teachin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ec.uoregon.edu/universal-design-learning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t.org/work-with-us/udl-public-policy.html#heo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dlguidelines.cast.org/more/downloads#v2-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138" y="1626266"/>
            <a:ext cx="7416481" cy="2399890"/>
          </a:xfrm>
        </p:spPr>
        <p:txBody>
          <a:bodyPr/>
          <a:lstStyle/>
          <a:p>
            <a:pPr algn="ctr"/>
            <a:r>
              <a:rPr lang="en-US" sz="4800" dirty="0"/>
              <a:t>Universal Design, UDL, </a:t>
            </a:r>
            <a:br>
              <a:rPr lang="en-US" sz="4800" dirty="0"/>
            </a:br>
            <a:r>
              <a:rPr lang="en-US" sz="4800" dirty="0"/>
              <a:t>&amp; Multiple Means of Engagement</a:t>
            </a:r>
            <a:endParaRPr lang="en-US" sz="4800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622" y="5113748"/>
            <a:ext cx="8222313" cy="3871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Laurel Bastian (Faculty Consultant, TEP)</a:t>
            </a:r>
            <a:endParaRPr lang="en-US" sz="2400" dirty="0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C33BE-DBE2-D2FD-D8CC-3C29CE6C1B32}"/>
              </a:ext>
            </a:extLst>
          </p:cNvPr>
          <p:cNvSpPr txBox="1"/>
          <p:nvPr/>
        </p:nvSpPr>
        <p:spPr>
          <a:xfrm>
            <a:off x="8127123" y="6616262"/>
            <a:ext cx="304537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464646"/>
              </a:solidFill>
              <a:latin typeface="Tenorite"/>
              <a:ea typeface="source sans pro"/>
            </a:endParaRPr>
          </a:p>
          <a:p>
            <a:br>
              <a:rPr lang="en-US" b="1">
                <a:latin typeface="Tenorite"/>
                <a:ea typeface="source sans pro"/>
              </a:rPr>
            </a:br>
            <a:r>
              <a:rPr lang="en-US" b="1">
                <a:solidFill>
                  <a:srgbClr val="464646"/>
                </a:solidFill>
                <a:latin typeface="Tenorite"/>
                <a:ea typeface="source sans pro"/>
              </a:rPr>
              <a:t>CC BY-SA</a:t>
            </a:r>
            <a:endParaRPr lang="en-US">
              <a:solidFill>
                <a:srgbClr val="464646"/>
              </a:solidFill>
              <a:latin typeface="source sans pro"/>
              <a:ea typeface="source sans pro"/>
            </a:endParaRPr>
          </a:p>
        </p:txBody>
      </p:sp>
      <p:pic>
        <p:nvPicPr>
          <p:cNvPr id="6" name="Picture 6" descr="Black, grey and white creative commons symbols">
            <a:extLst>
              <a:ext uri="{FF2B5EF4-FFF2-40B4-BE49-F238E27FC236}">
                <a16:creationId xmlns:a16="http://schemas.microsoft.com/office/drawing/2014/main" id="{95C07F34-D5E2-A780-9A7B-530A7A952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452" y="5252052"/>
            <a:ext cx="851337" cy="295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109E1C-8DD1-990B-A4E8-8A4198408FF4}"/>
              </a:ext>
            </a:extLst>
          </p:cNvPr>
          <p:cNvSpPr txBox="1"/>
          <p:nvPr/>
        </p:nvSpPr>
        <p:spPr>
          <a:xfrm>
            <a:off x="8967104" y="5536409"/>
            <a:ext cx="27826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464646"/>
                </a:solidFill>
                <a:latin typeface="Tenorite"/>
                <a:ea typeface="source sans pro"/>
              </a:rPr>
              <a:t>Attribution-</a:t>
            </a:r>
            <a:r>
              <a:rPr lang="en-US" sz="1400" b="1" dirty="0" err="1">
                <a:solidFill>
                  <a:srgbClr val="464646"/>
                </a:solidFill>
                <a:latin typeface="Tenorite"/>
                <a:ea typeface="source sans pro"/>
              </a:rPr>
              <a:t>NonCommercial</a:t>
            </a:r>
            <a:br>
              <a:rPr lang="en-US" sz="1400" b="1" dirty="0">
                <a:latin typeface="Tenorite"/>
                <a:ea typeface="source sans pro"/>
              </a:rPr>
            </a:br>
            <a:r>
              <a:rPr lang="en-US" sz="1400" b="1" dirty="0">
                <a:solidFill>
                  <a:srgbClr val="464646"/>
                </a:solidFill>
                <a:latin typeface="Tenorite"/>
                <a:ea typeface="source sans pro"/>
              </a:rPr>
              <a:t>CC BY-NC</a:t>
            </a:r>
            <a:endParaRPr lang="en-US" dirty="0">
              <a:solidFill>
                <a:srgbClr val="464646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7450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524774"/>
            <a:ext cx="10052352" cy="1325563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Universal Design for Learning (UDL):</a:t>
            </a:r>
            <a:endParaRPr lang="en-US" b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Is deeply informed by:</a:t>
            </a:r>
            <a:endParaRPr lang="en-US" sz="2400" dirty="0">
              <a:cs typeface="Calibri"/>
            </a:endParaRPr>
          </a:p>
          <a:p>
            <a:pPr marL="457200" indent="-457200">
              <a:buChar char="•"/>
            </a:pPr>
            <a:r>
              <a:rPr lang="en-US" sz="2400" dirty="0"/>
              <a:t>Universal Design (initially an architectural movement) </a:t>
            </a:r>
            <a:endParaRPr lang="en-US" sz="2400" dirty="0">
              <a:cs typeface="Calibri"/>
            </a:endParaRPr>
          </a:p>
          <a:p>
            <a:pPr marL="457200" indent="-457200">
              <a:buChar char="•"/>
            </a:pPr>
            <a:r>
              <a:rPr lang="en-US" sz="2400" dirty="0"/>
              <a:t>A belief that </a:t>
            </a:r>
            <a:r>
              <a:rPr lang="en-US" sz="2400" b="1" dirty="0"/>
              <a:t>disability is not a lack or a medical problem in an individual; disability is a mismatch</a:t>
            </a:r>
            <a:r>
              <a:rPr lang="en-US" sz="2400" dirty="0"/>
              <a:t> between an individual (who may have a health condition) and an environment (social, physical, digital, etc.) that does not work for or excludes them. 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5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2298-656D-84EE-D686-C3988EE2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At UO, 10% of students have accommodations through AEC; nationally, an estimated 20% undergraduates have a disability.</a:t>
            </a:r>
          </a:p>
        </p:txBody>
      </p:sp>
    </p:spTree>
    <p:extLst>
      <p:ext uri="{BB962C8B-B14F-4D97-AF65-F5344CB8AC3E}">
        <p14:creationId xmlns:p14="http://schemas.microsoft.com/office/powerpoint/2010/main" val="25198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7CAF1D-556E-E941-8065-1172173B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68" y="381000"/>
            <a:ext cx="9595251" cy="1154637"/>
          </a:xfrm>
        </p:spPr>
        <p:txBody>
          <a:bodyPr/>
          <a:lstStyle/>
          <a:p>
            <a:r>
              <a:rPr lang="en-US" dirty="0"/>
              <a:t>Student identities &amp; disabilities include: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CEFCCD-B738-5BAB-83D6-0200D80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92640"/>
            <a:ext cx="4377842" cy="420621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ADHD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Autistic</a:t>
            </a:r>
            <a:endParaRPr lang="en-US" b="0" i="0" u="none" strike="noStrike">
              <a:solidFill>
                <a:srgbClr val="000000"/>
              </a:solidFill>
              <a:effectLst/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Dyslexic</a:t>
            </a:r>
            <a:endParaRPr lang="en-US" b="0" i="0" u="none" strike="noStrike">
              <a:solidFill>
                <a:srgbClr val="000000"/>
              </a:solidFill>
              <a:effectLst/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 panose="020B0606030504020204" pitchFamily="34" charset="0"/>
              </a:rPr>
              <a:t>Deaf</a:t>
            </a:r>
            <a:endParaRPr lang="en-US">
              <a:solidFill>
                <a:srgbClr val="000000"/>
              </a:solidFill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Blind or visually impaired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Mental health disabilities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Mobility disabilities</a:t>
            </a: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Open Sans"/>
                <a:ea typeface="Open Sans"/>
                <a:cs typeface="Open Sans"/>
              </a:rPr>
              <a:t>Chronic health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Open Sans"/>
                <a:ea typeface="Open Sans"/>
                <a:cs typeface="Open Sans"/>
              </a:rPr>
              <a:t>Many more</a:t>
            </a:r>
            <a:b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endParaRPr lang="en-US" b="0" i="0">
              <a:solidFill>
                <a:srgbClr val="000000"/>
              </a:solidFill>
              <a:effectLst/>
              <a:latin typeface="Open Sans"/>
              <a:ea typeface="Open Sans"/>
              <a:cs typeface="Open Sans"/>
            </a:endParaRPr>
          </a:p>
          <a:p>
            <a:pPr fontAlgn="base">
              <a:buChar char="•"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6C2A3D-BE73-1650-188F-6F7E66E1CCE7}"/>
              </a:ext>
            </a:extLst>
          </p:cNvPr>
          <p:cNvSpPr txBox="1"/>
          <p:nvPr/>
        </p:nvSpPr>
        <p:spPr>
          <a:xfrm>
            <a:off x="6168260" y="1998123"/>
            <a:ext cx="5502164" cy="28125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Open Sans"/>
                <a:ea typeface="Arial"/>
                <a:cs typeface="Arial"/>
              </a:rPr>
              <a:t>We will not always know that specific students are disabled and neurodivergent, but </a:t>
            </a:r>
            <a:r>
              <a:rPr lang="en-US" sz="2000" b="1" dirty="0">
                <a:latin typeface="Open Sans"/>
                <a:ea typeface="Arial"/>
                <a:cs typeface="Arial"/>
              </a:rPr>
              <a:t>we can assume that in every class/context, disabled and neurodivergent students are present </a:t>
            </a:r>
            <a:r>
              <a:rPr lang="en-US" sz="2000" dirty="0">
                <a:latin typeface="Open Sans"/>
                <a:ea typeface="Arial"/>
                <a:cs typeface="Arial"/>
              </a:rPr>
              <a:t>and design options for engagement.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4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370116"/>
            <a:ext cx="10306560" cy="1452026"/>
          </a:xfrm>
        </p:spPr>
        <p:txBody>
          <a:bodyPr/>
          <a:lstStyle/>
          <a:p>
            <a:r>
              <a:rPr lang="en-US" dirty="0"/>
              <a:t>3 UDL principles: multiple means of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114" y="2823557"/>
            <a:ext cx="3254065" cy="2531373"/>
          </a:xfr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i="1" dirty="0">
              <a:cs typeface="Calibri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endParaRPr lang="en-US" i="1" dirty="0">
              <a:solidFill>
                <a:schemeClr val="bg1">
                  <a:lumMod val="85000"/>
                </a:schemeClr>
              </a:solidFill>
              <a:cs typeface="Calibri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enorite"/>
                <a:cs typeface="Calibri Light"/>
              </a:rPr>
              <a:t>Engagement</a:t>
            </a:r>
            <a:endParaRPr lang="en-US" sz="3200" b="0" i="1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188028"/>
            <a:ext cx="3393413" cy="338290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Tenorite"/>
                <a:cs typeface="Calibri Light"/>
              </a:rPr>
              <a:t>Representation</a:t>
            </a:r>
            <a:endParaRPr lang="en-US" sz="3200" b="0" i="1" dirty="0">
              <a:solidFill>
                <a:schemeClr val="tx1"/>
              </a:solidFill>
              <a:latin typeface="Tenorite"/>
              <a:ea typeface="+mn-lt"/>
              <a:cs typeface="+mn-lt"/>
            </a:endParaRPr>
          </a:p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endParaRPr lang="en-US" i="1" dirty="0">
              <a:solidFill>
                <a:schemeClr val="bg1">
                  <a:lumMod val="85000"/>
                </a:schemeClr>
              </a:solidFill>
              <a:cs typeface="Calibri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2574" y="2188028"/>
            <a:ext cx="3518334" cy="562987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Tenorite"/>
                <a:cs typeface="Calibri Light"/>
              </a:rPr>
              <a:t>Action &amp; Expression</a:t>
            </a:r>
            <a:endParaRPr lang="en-US" sz="32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370116"/>
            <a:ext cx="10306560" cy="1452026"/>
          </a:xfrm>
        </p:spPr>
        <p:txBody>
          <a:bodyPr/>
          <a:lstStyle/>
          <a:p>
            <a:r>
              <a:rPr lang="en-US" dirty="0"/>
              <a:t>3 UDL principles: multiple means of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114" y="2823557"/>
            <a:ext cx="3254065" cy="2531373"/>
          </a:xfr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i="1" dirty="0"/>
              <a:t>Provide options for</a:t>
            </a:r>
            <a:endParaRPr lang="en-US" sz="2400" i="1" dirty="0">
              <a:cs typeface="Calibri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Recruiting interest</a:t>
            </a:r>
            <a:endParaRPr lang="en-US" sz="2400" dirty="0">
              <a:cs typeface="Calibri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Sustaining persistence</a:t>
            </a:r>
            <a:endParaRPr lang="en-US" sz="2400" dirty="0">
              <a:cs typeface="Calibri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Self-regulation </a:t>
            </a:r>
            <a:endParaRPr lang="en-US" sz="2400" dirty="0">
              <a:cs typeface="Calibri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Provide options for</a:t>
            </a:r>
            <a:endParaRPr lang="en-US" i="1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Perception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Language and symbols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Comprehension 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enorite"/>
                <a:cs typeface="Calibri Light"/>
              </a:rPr>
              <a:t>Engagement</a:t>
            </a:r>
            <a:endParaRPr lang="en-US" sz="3200" b="0" i="1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188028"/>
            <a:ext cx="3393413" cy="338290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Tenorite"/>
                <a:cs typeface="Calibri Light"/>
              </a:rPr>
              <a:t>Representation</a:t>
            </a:r>
            <a:endParaRPr lang="en-US" sz="3200" b="0" i="1">
              <a:solidFill>
                <a:schemeClr val="bg1">
                  <a:lumMod val="85000"/>
                </a:schemeClr>
              </a:solidFill>
              <a:latin typeface="Tenorite"/>
              <a:ea typeface="+mn-lt"/>
              <a:cs typeface="+mn-lt"/>
            </a:endParaRPr>
          </a:p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Provide options for</a:t>
            </a:r>
            <a:endParaRPr lang="en-US" i="1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Physical action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Expression and communication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Executive functions</a:t>
            </a:r>
            <a:endParaRPr lang="en-US" dirty="0">
              <a:solidFill>
                <a:schemeClr val="bg1">
                  <a:lumMod val="85000"/>
                </a:schemeClr>
              </a:solidFill>
              <a:cs typeface="Calibri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2574" y="2188028"/>
            <a:ext cx="3518334" cy="562987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Tenorite"/>
                <a:cs typeface="Calibri Light"/>
              </a:rPr>
              <a:t>Action &amp; Expression</a:t>
            </a:r>
            <a:endParaRPr lang="en-US" sz="3200" b="0" i="1">
              <a:solidFill>
                <a:schemeClr val="bg1">
                  <a:lumMod val="85000"/>
                </a:schemeClr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017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a typeface="+mj-lt"/>
                <a:cs typeface="+mj-lt"/>
              </a:rPr>
              <a:t>Engagement: what it is, and why it matters</a:t>
            </a:r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915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refers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Students being "...engaged</a:t>
            </a:r>
            <a:r>
              <a:rPr lang="en-US" sz="2400" dirty="0">
                <a:ea typeface="+mn-lt"/>
                <a:cs typeface="+mn-lt"/>
              </a:rPr>
              <a:t> in authentic, relevant learning opportunities.</a:t>
            </a:r>
            <a:r>
              <a:rPr lang="en-US" sz="2400" dirty="0"/>
              <a:t>” </a:t>
            </a:r>
            <a:r>
              <a:rPr lang="en-US" sz="2400" dirty="0">
                <a:hlinkClick r:id="rId3"/>
              </a:rPr>
              <a:t>(Novak, 2021)</a:t>
            </a:r>
            <a:endParaRPr lang="en-US" sz="2400">
              <a:cs typeface="Calibri" panose="020F0502020204030204"/>
              <a:hlinkClick r:id="rId3"/>
            </a:endParaRP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This is the "why" of learning—elements of learning that can help us be even more purposeful and motivated </a:t>
            </a:r>
            <a:r>
              <a:rPr lang="en-US" sz="2400" dirty="0">
                <a:cs typeface="Calibri"/>
                <a:hlinkClick r:id="rId4"/>
              </a:rPr>
              <a:t>(CAST, 2018).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687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is relevant because: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"Affect represents a crucial element to learning, and </a:t>
            </a:r>
            <a:r>
              <a:rPr lang="en-US" sz="2400" b="1" dirty="0">
                <a:ea typeface="+mn-lt"/>
                <a:cs typeface="+mn-lt"/>
              </a:rPr>
              <a:t>learners differ markedly in the ways in which they can be engaged or motivated to learn. </a:t>
            </a:r>
            <a:r>
              <a:rPr lang="en-US" sz="2400" dirty="0">
                <a:ea typeface="+mn-lt"/>
                <a:cs typeface="+mn-lt"/>
                <a:hlinkClick r:id="rId2"/>
              </a:rPr>
              <a:t>CAST (2018)</a:t>
            </a:r>
            <a:r>
              <a:rPr lang="en-US" sz="2400" dirty="0">
                <a:ea typeface="+mn-lt"/>
                <a:cs typeface="+mn-lt"/>
              </a:rPr>
              <a:t> notes that "neurology, culture, personal relevance, subjectivity, and background knowledge" impact how we're engaged.  </a:t>
            </a:r>
            <a:endParaRPr lang="en-US" sz="2400" b="1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For example, some learners are engaged by novelty while others prefer routine; some are more engaged working solo, others by working with peers </a:t>
            </a:r>
            <a:r>
              <a:rPr lang="en-US" sz="2400" dirty="0">
                <a:ea typeface="+mn-lt"/>
                <a:cs typeface="+mn-lt"/>
                <a:hlinkClick r:id="rId2"/>
              </a:rPr>
              <a:t>(CAST, 2018).</a:t>
            </a: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We want multiple routes to engagement and motivation!</a:t>
            </a:r>
          </a:p>
        </p:txBody>
      </p:sp>
    </p:spTree>
    <p:extLst>
      <p:ext uri="{BB962C8B-B14F-4D97-AF65-F5344CB8AC3E}">
        <p14:creationId xmlns:p14="http://schemas.microsoft.com/office/powerpoint/2010/main" val="10818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92" y="2391210"/>
            <a:ext cx="10659759" cy="2387600"/>
          </a:xfrm>
        </p:spPr>
        <p:txBody>
          <a:bodyPr>
            <a:normAutofit/>
          </a:bodyPr>
          <a:lstStyle/>
          <a:p>
            <a:r>
              <a:rPr lang="en-US" sz="4400" dirty="0">
                <a:ea typeface="+mj-lt"/>
                <a:cs typeface="+mj-lt"/>
              </a:rPr>
              <a:t>Components of engagement: interest, persistence, and self-regulation</a:t>
            </a:r>
          </a:p>
          <a:p>
            <a:endParaRPr lang="en-US" sz="440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77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 b="0" dirty="0"/>
              <a:t>Engagement offers multiple options for: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1929236"/>
            <a:ext cx="4510372" cy="3684711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b="0" dirty="0"/>
              <a:t>Recruiting interest</a:t>
            </a:r>
            <a:endParaRPr lang="en-US" b="0">
              <a:cs typeface="Calibri Ligh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ea typeface="+mj-lt"/>
                <a:cs typeface="+mj-lt"/>
              </a:rPr>
              <a:t>Sustaining persistence</a:t>
            </a:r>
            <a:endParaRPr lang="en-US" sz="3600" b="0">
              <a:cs typeface="Calibri Ligh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ea typeface="+mj-lt"/>
                <a:cs typeface="+mj-lt"/>
              </a:rPr>
              <a:t>Self-Regulation</a:t>
            </a:r>
            <a:endParaRPr lang="en-US" sz="3600" b="0" dirty="0">
              <a:cs typeface="Calibri Ligh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3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86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US" sz="2400" dirty="0"/>
              <a:t>Goals &amp; </a:t>
            </a:r>
            <a:r>
              <a:rPr lang="en-US" sz="2400" dirty="0">
                <a:ea typeface="+mn-lt"/>
                <a:cs typeface="+mn-lt"/>
              </a:rPr>
              <a:t>Introduction</a:t>
            </a:r>
          </a:p>
          <a:p>
            <a:pPr marL="457200" indent="-457200">
              <a:buChar char="•"/>
            </a:pPr>
            <a:r>
              <a:rPr lang="en-US" sz="2400" dirty="0"/>
              <a:t>Definition and overview of UDL</a:t>
            </a:r>
            <a:endParaRPr lang="en-US" sz="2400">
              <a:cs typeface="Calibri"/>
            </a:endParaRPr>
          </a:p>
          <a:p>
            <a:pPr marL="457200" indent="-457200">
              <a:buChar char="•"/>
            </a:pPr>
            <a:r>
              <a:rPr lang="en-US" sz="2400" dirty="0">
                <a:ea typeface="+mn-lt"/>
                <a:cs typeface="+mn-lt"/>
              </a:rPr>
              <a:t>Engagement: what it is, and why it matters</a:t>
            </a:r>
          </a:p>
          <a:p>
            <a:pPr marL="457200" indent="-457200">
              <a:buChar char="•"/>
            </a:pPr>
            <a:r>
              <a:rPr lang="en-US" sz="2400" dirty="0">
                <a:ea typeface="+mn-lt"/>
                <a:cs typeface="+mn-lt"/>
              </a:rPr>
              <a:t>The roles of “ in learning</a:t>
            </a:r>
          </a:p>
          <a:p>
            <a:pPr marL="457200" indent="-457200">
              <a:buChar char="•"/>
            </a:pPr>
            <a:r>
              <a:rPr lang="en-US" sz="2400" dirty="0"/>
              <a:t>How to apply "multiple means of engagement" (scenarios)</a:t>
            </a:r>
            <a:endParaRPr lang="en-US" sz="2400">
              <a:cs typeface="Calibri" panose="020F0502020204030204"/>
            </a:endParaRPr>
          </a:p>
          <a:p>
            <a:pPr marL="457200" indent="-457200">
              <a:buChar char="•"/>
            </a:pPr>
            <a:r>
              <a:rPr lang="en-US" sz="2400" dirty="0"/>
              <a:t>Setting one goal</a:t>
            </a:r>
            <a:endParaRPr lang="en-US" sz="2400" dirty="0">
              <a:cs typeface="Calibri"/>
            </a:endParaRPr>
          </a:p>
          <a:p>
            <a:pPr marL="457200" indent="-457200">
              <a:buChar char="•"/>
            </a:pPr>
            <a:endParaRPr lang="en-US"/>
          </a:p>
          <a:p>
            <a:pPr marL="457200" indent="-457200">
              <a:buChar char="•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245190"/>
            <a:ext cx="9717088" cy="1466403"/>
          </a:xfrm>
        </p:spPr>
        <p:txBody>
          <a:bodyPr/>
          <a:lstStyle/>
          <a:p>
            <a:r>
              <a:rPr lang="en-US" b="0" dirty="0">
                <a:ea typeface="+mj-lt"/>
                <a:cs typeface="+mj-lt"/>
              </a:rPr>
              <a:t>Engagement offers multiple options for:</a:t>
            </a:r>
            <a:endParaRPr lang="en-US" b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1900481"/>
            <a:ext cx="10577615" cy="3713466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/>
              <a:t>Recruiting interest</a:t>
            </a:r>
            <a:endParaRPr lang="en-US" b="0">
              <a:cs typeface="Calibri Light" panose="020F0302020204030204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ea typeface="+mj-lt"/>
                <a:cs typeface="+mj-lt"/>
              </a:rPr>
              <a:t>Choice &amp; autonomy; relevance &amp; authenticity; minimized threats/distractions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Sustaining persistence</a:t>
            </a:r>
            <a:endParaRPr lang="en-US" sz="3600" b="0">
              <a:solidFill>
                <a:schemeClr val="bg1">
                  <a:lumMod val="85000"/>
                </a:schemeClr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Salient goals; variety of (supported) challenges; community of learners; feedback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Self-Regulation</a:t>
            </a:r>
            <a:endParaRPr lang="en-US" sz="3600" b="0">
              <a:solidFill>
                <a:schemeClr val="bg1">
                  <a:lumMod val="85000"/>
                </a:schemeClr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cs typeface="Calibri Light"/>
              </a:rPr>
              <a:t>Motivating beliefs; coping skills; self-assessment &amp; reflection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3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6049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interest might mean: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017F-2C45-19A3-A7E1-02274047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20000"/>
          </a:bodyPr>
          <a:lstStyle/>
          <a:p>
            <a:pPr marL="383540" lvl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Optimizing choice &amp; autonomy</a:t>
            </a:r>
            <a:endParaRPr lang="en-US" sz="2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566420" lvl="2">
              <a:lnSpc>
                <a:spcPct val="100000"/>
              </a:lnSpc>
            </a:pPr>
            <a:r>
              <a:rPr lang="en-US" sz="1800">
                <a:solidFill>
                  <a:srgbClr val="404040"/>
                </a:solidFill>
                <a:latin typeface="Calibri"/>
                <a:cs typeface="Calibri"/>
              </a:rPr>
              <a:t>Students</a:t>
            </a:r>
            <a:r>
              <a:rPr lang="en-US" sz="1800">
                <a:ea typeface="+mn-lt"/>
                <a:cs typeface="+mn-lt"/>
              </a:rPr>
              <a:t> participate in designing activities, assignments, and setting norms</a:t>
            </a:r>
          </a:p>
          <a:p>
            <a:pPr marL="566420" lvl="2">
              <a:lnSpc>
                <a:spcPct val="100000"/>
              </a:lnSpc>
            </a:pPr>
            <a:r>
              <a:rPr lang="en-US" sz="1800">
                <a:ea typeface="+mn-lt"/>
                <a:cs typeface="+mn-lt"/>
              </a:rPr>
              <a:t>Students set their own academic goals when possible</a:t>
            </a:r>
          </a:p>
          <a:p>
            <a:pPr marL="566420" lvl="2">
              <a:lnSpc>
                <a:spcPct val="100000"/>
              </a:lnSpc>
            </a:pPr>
            <a:r>
              <a:rPr lang="en-US" sz="1800">
                <a:solidFill>
                  <a:srgbClr val="404040"/>
                </a:solidFill>
                <a:latin typeface="Calibri"/>
                <a:cs typeface="Calibri"/>
              </a:rPr>
              <a:t>There are multiple options for participating during activities</a:t>
            </a:r>
          </a:p>
          <a:p>
            <a:pPr marL="566420" lvl="2">
              <a:lnSpc>
                <a:spcPct val="100000"/>
              </a:lnSpc>
            </a:pPr>
            <a:r>
              <a:rPr lang="en-US" sz="1800">
                <a:solidFill>
                  <a:srgbClr val="404040"/>
                </a:solidFill>
                <a:latin typeface="Calibri"/>
                <a:cs typeface="Calibri"/>
              </a:rPr>
              <a:t>Culture of physical autonomy</a:t>
            </a:r>
            <a:endParaRPr lang="en-US" sz="18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383540"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Calibri Light"/>
                <a:cs typeface="Calibri Light"/>
              </a:rPr>
              <a:t>Optimizing relevance &amp; authenticity</a:t>
            </a:r>
            <a:endParaRPr lang="en-US" sz="2400" dirty="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566420" lvl="2">
              <a:lnSpc>
                <a:spcPct val="100000"/>
              </a:lnSpc>
            </a:pPr>
            <a:r>
              <a:rPr lang="en-US" sz="2000">
                <a:solidFill>
                  <a:schemeClr val="tx1"/>
                </a:solidFill>
                <a:latin typeface="Calibri Light"/>
                <a:cs typeface="Calibri Light"/>
              </a:rPr>
              <a:t>Learning outcomes feel authentic</a:t>
            </a:r>
            <a:endParaRPr lang="en-US" sz="20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566420" lvl="2">
              <a:lnSpc>
                <a:spcPct val="100000"/>
              </a:lnSpc>
            </a:pPr>
            <a:r>
              <a:rPr lang="en-US" sz="2000">
                <a:solidFill>
                  <a:schemeClr val="tx1"/>
                </a:solidFill>
                <a:latin typeface="Calibri Light"/>
                <a:cs typeface="Calibri Light"/>
              </a:rPr>
              <a:t>Activities and course content connects to learner's diverse lives</a:t>
            </a:r>
            <a:endParaRPr lang="en-US" sz="20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566420" lvl="2">
              <a:lnSpc>
                <a:spcPct val="100000"/>
              </a:lnSpc>
            </a:pPr>
            <a:r>
              <a:rPr lang="en-US" sz="2000">
                <a:solidFill>
                  <a:schemeClr val="tx1"/>
                </a:solidFill>
                <a:latin typeface="Calibri Light"/>
                <a:cs typeface="Calibri Light"/>
              </a:rPr>
              <a:t>Assignments engage with real challenges, build real value</a:t>
            </a:r>
            <a:endParaRPr lang="en-US" sz="20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383540" lvl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Minimizing threats/distractions</a:t>
            </a: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pPr marL="566420" lvl="2">
              <a:lnSpc>
                <a:spcPct val="100000"/>
              </a:lnSpc>
            </a:pPr>
            <a:r>
              <a:rPr lang="en-US" sz="2000">
                <a:solidFill>
                  <a:schemeClr val="tx1"/>
                </a:solidFill>
                <a:latin typeface="Calibri Light"/>
                <a:cs typeface="Calibri Light"/>
              </a:rPr>
              <a:t>Design with transparency, predictability in mind. Build in low/no-risk practice. Vary sensory stimulation.</a:t>
            </a:r>
            <a:endParaRPr lang="en-US" sz="20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323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UO examples: recruiting interest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A1928-9ADB-047B-88E0-CE8307BBA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81D17-2BFC-86F0-D957-8B81EC75D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57CB10-EF16-72F1-7F13-AAB657F970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8075AA-DC89-2062-9F2D-9D4ADDB1FB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07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245190"/>
            <a:ext cx="9717088" cy="1466403"/>
          </a:xfrm>
        </p:spPr>
        <p:txBody>
          <a:bodyPr/>
          <a:lstStyle/>
          <a:p>
            <a:r>
              <a:rPr lang="en-US" b="0" dirty="0">
                <a:ea typeface="+mj-lt"/>
                <a:cs typeface="+mj-lt"/>
              </a:rPr>
              <a:t>Engagement offers multiple options for:</a:t>
            </a:r>
            <a:endParaRPr lang="en-US" b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1900481"/>
            <a:ext cx="10577615" cy="3713466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</a:rPr>
              <a:t>Recruiting interest</a:t>
            </a:r>
            <a:endParaRPr lang="en-US" b="0">
              <a:solidFill>
                <a:schemeClr val="bg1">
                  <a:lumMod val="85000"/>
                </a:schemeClr>
              </a:solidFill>
              <a:cs typeface="Calibri Light" panose="020F0302020204030204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Choice &amp; autonomy; relevance &amp; authenticity; minimized threats/distractions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tx1"/>
                </a:solidFill>
                <a:ea typeface="+mj-lt"/>
                <a:cs typeface="+mj-lt"/>
              </a:rPr>
              <a:t>Sustaining persistence</a:t>
            </a:r>
            <a:endParaRPr lang="en-US" sz="3600" b="0">
              <a:solidFill>
                <a:schemeClr val="tx1"/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tx1"/>
                </a:solidFill>
                <a:ea typeface="+mj-lt"/>
                <a:cs typeface="+mj-lt"/>
              </a:rPr>
              <a:t>Salient goals; variety of (supported) challenges; community of learners; feedback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Self-Regulation</a:t>
            </a:r>
            <a:endParaRPr lang="en-US" sz="3600" b="0">
              <a:solidFill>
                <a:schemeClr val="bg1">
                  <a:lumMod val="85000"/>
                </a:schemeClr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cs typeface="Calibri Light"/>
              </a:rPr>
              <a:t>Motivating beliefs; coping skills; self-assessment &amp; reflection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3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62952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Sustaining persistence might mean: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017F-2C45-19A3-A7E1-02274047A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45093"/>
            <a:ext cx="10345947" cy="4871623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Heighten salience of goals</a:t>
            </a:r>
            <a:endParaRPr lang="en-US" sz="2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Always start with goal; prompt students to restate it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Break progress towards goal into scaffolded steps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Engage learners in identifying how goal connects for them beyond the course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Variety of (supported) challenges</a:t>
            </a:r>
            <a:endParaRPr lang="en-US" sz="2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Provide optional scaffolding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Emphasize process and improvement towards goal rather than competition, evaluation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Community of learners</a:t>
            </a:r>
            <a:endParaRPr lang="en-US" sz="2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Form cooperative learning groups (w/ roles, goals, responsibilities, norms)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Build in opportunities for peer support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 Light"/>
                <a:cs typeface="Calibri Light"/>
              </a:rPr>
              <a:t>Feedback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Provide timely, specific, frequent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Emphasize improvement, what to do to achieve goal instead of grade/performance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latin typeface="Calibri Light"/>
                <a:cs typeface="Calibri Light"/>
              </a:rPr>
              <a:t>Strengths-based feedback and feedback that models think-aloud help with persistence</a:t>
            </a:r>
            <a:endParaRPr lang="en-US" sz="2200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40339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17833" cy="1436380"/>
          </a:xfrm>
        </p:spPr>
        <p:txBody>
          <a:bodyPr/>
          <a:lstStyle/>
          <a:p>
            <a:r>
              <a:rPr lang="en-US" dirty="0">
                <a:cs typeface="Calibri Light"/>
              </a:rPr>
              <a:t>UO examples: sustaining persistence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017F-2C45-19A3-A7E1-02274047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02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245190"/>
            <a:ext cx="9717088" cy="1466403"/>
          </a:xfrm>
        </p:spPr>
        <p:txBody>
          <a:bodyPr/>
          <a:lstStyle/>
          <a:p>
            <a:r>
              <a:rPr lang="en-US" b="0" dirty="0">
                <a:ea typeface="+mj-lt"/>
                <a:cs typeface="+mj-lt"/>
              </a:rPr>
              <a:t>Engagement offers multiple options for:</a:t>
            </a:r>
            <a:endParaRPr lang="en-US" b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1900481"/>
            <a:ext cx="10577615" cy="3713466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</a:rPr>
              <a:t>Recruiting interest</a:t>
            </a:r>
            <a:endParaRPr lang="en-US" b="0">
              <a:solidFill>
                <a:schemeClr val="bg1">
                  <a:lumMod val="85000"/>
                </a:schemeClr>
              </a:solidFill>
              <a:cs typeface="Calibri Light" panose="020F0302020204030204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Choice &amp; autonomy; relevance &amp; authenticity; minimized threats/distractions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Sustaining persistence</a:t>
            </a:r>
            <a:endParaRPr lang="en-US" sz="3600" b="0">
              <a:solidFill>
                <a:schemeClr val="bg1">
                  <a:lumMod val="85000"/>
                </a:schemeClr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bg1">
                    <a:lumMod val="85000"/>
                  </a:schemeClr>
                </a:solidFill>
                <a:ea typeface="+mj-lt"/>
                <a:cs typeface="+mj-lt"/>
              </a:rPr>
              <a:t>Salient goals; variety of (supported) challenges; community of learners; feedback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solidFill>
                  <a:schemeClr val="tx1"/>
                </a:solidFill>
                <a:ea typeface="+mj-lt"/>
                <a:cs typeface="+mj-lt"/>
              </a:rPr>
              <a:t>Self-Regulation</a:t>
            </a:r>
            <a:endParaRPr lang="en-US" sz="3600" b="0">
              <a:solidFill>
                <a:schemeClr val="tx1"/>
              </a:solidFill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schemeClr val="tx1"/>
                </a:solidFill>
                <a:cs typeface="Calibri Light"/>
              </a:rPr>
              <a:t>Motivating beliefs; coping skills; self-assessment &amp; reflection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3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7457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Self-regulation might mean: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017F-2C45-19A3-A7E1-02274047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Motivating beliefs</a:t>
            </a:r>
            <a:endParaRPr lang="en-US" sz="2400">
              <a:solidFill>
                <a:schemeClr val="tx1"/>
              </a:solidFill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ea typeface="+mn-lt"/>
                <a:cs typeface="+mn-lt"/>
              </a:rPr>
              <a:t>Growth mindset</a:t>
            </a:r>
            <a:endParaRPr lang="en-US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ea typeface="+mn-lt"/>
                <a:cs typeface="+mn-lt"/>
              </a:rPr>
              <a:t>Doable goals and visible progress</a:t>
            </a:r>
            <a:endParaRPr lang="en-US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ea typeface="+mn-lt"/>
                <a:cs typeface="+mn-lt"/>
              </a:rPr>
              <a:t>"Normalizing" feeling of challenge</a:t>
            </a:r>
            <a:endParaRPr lang="en-US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Coping skills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ea typeface="+mn-lt"/>
                <a:cs typeface="+mn-lt"/>
              </a:rPr>
              <a:t>Noticing when need support or to take a bio break</a:t>
            </a:r>
            <a:endParaRPr lang="en-US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ea typeface="+mn-lt"/>
                <a:cs typeface="+mn-lt"/>
              </a:rPr>
              <a:t>Providing transparency so students can initiate their copy skills</a:t>
            </a:r>
            <a:endParaRPr lang="en-US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Self-assessment &amp; reflection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cs typeface="Calibri"/>
              </a:rPr>
              <a:t>Building in tools for self-assessment (rubrics, can pose questions to feedback)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200">
                <a:solidFill>
                  <a:schemeClr val="tx1"/>
                </a:solidFill>
                <a:cs typeface="Calibri"/>
              </a:rPr>
              <a:t>Reflection explicitly part of learning process (in assignments, in class, etc.)</a:t>
            </a:r>
            <a:endParaRPr lang="en-US" sz="22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7789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UO examples: supporting self-regulation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017F-2C45-19A3-A7E1-02274047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0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92" y="2419965"/>
            <a:ext cx="8805080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+mj-lt"/>
                <a:cs typeface="+mj-lt"/>
              </a:rPr>
              <a:t>Applying "multiple means of representation" &amp; setting one goal</a:t>
            </a:r>
            <a:endParaRPr lang="en-US" sz="4800" dirty="0"/>
          </a:p>
          <a:p>
            <a:endParaRPr lang="en-US" sz="440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dirty="0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75" y="367862"/>
            <a:ext cx="1113238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this session, participants will be more able to: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700" y="2097455"/>
            <a:ext cx="10593733" cy="36284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Characterize what Universal Design for Learning and engagement are &amp; why they're used</a:t>
            </a: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Identify the role engagement plays in learning (including as a barrier to it)</a:t>
            </a: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Use concepts of a) revisiting learning objectives &amp; b) “plus one” thinking to select an area to apply additional engagement options to</a:t>
            </a:r>
          </a:p>
        </p:txBody>
      </p:sp>
    </p:spTree>
    <p:extLst>
      <p:ext uri="{BB962C8B-B14F-4D97-AF65-F5344CB8AC3E}">
        <p14:creationId xmlns:p14="http://schemas.microsoft.com/office/powerpoint/2010/main" val="376749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FB61-CF2B-307B-117E-39219BC4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challenge to apply this 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13A10-3C73-421D-7D38-F26F1C05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Identify one place in your course that students seem to disengage or struggle with motivation. 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This could be in an assignment, related to understanding a concept, or in a class activity. </a:t>
            </a:r>
          </a:p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How would you describe what's happening in the situation you are thinking of?</a:t>
            </a:r>
          </a:p>
        </p:txBody>
      </p:sp>
    </p:spTree>
    <p:extLst>
      <p:ext uri="{BB962C8B-B14F-4D97-AF65-F5344CB8AC3E}">
        <p14:creationId xmlns:p14="http://schemas.microsoft.com/office/powerpoint/2010/main" val="31306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FB61-CF2B-307B-117E-39219BC4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Returning to the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13A10-3C73-421D-7D38-F26F1C05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What is the learning objective In this situation (where students disengage or struggle with motivation)?</a:t>
            </a:r>
          </a:p>
        </p:txBody>
      </p:sp>
    </p:spTree>
    <p:extLst>
      <p:ext uri="{BB962C8B-B14F-4D97-AF65-F5344CB8AC3E}">
        <p14:creationId xmlns:p14="http://schemas.microsoft.com/office/powerpoint/2010/main" val="20693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245190"/>
            <a:ext cx="9343277" cy="1466403"/>
          </a:xfrm>
        </p:spPr>
        <p:txBody>
          <a:bodyPr/>
          <a:lstStyle/>
          <a:p>
            <a:r>
              <a:rPr lang="en-US" b="0" dirty="0">
                <a:ea typeface="+mj-lt"/>
                <a:cs typeface="+mj-lt"/>
              </a:rPr>
              <a:t>Which option </a:t>
            </a:r>
            <a:r>
              <a:rPr lang="en-US" b="0" dirty="0"/>
              <a:t>might provide another way for students to reach the goal?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1900481"/>
            <a:ext cx="10577615" cy="3713466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/>
              <a:t>Recruiting interest</a:t>
            </a:r>
            <a:endParaRPr lang="en-US" b="0">
              <a:cs typeface="Calibri Light" panose="020F0302020204030204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ea typeface="+mj-lt"/>
                <a:cs typeface="+mj-lt"/>
              </a:rPr>
              <a:t>Choice &amp; autonomy; relevance &amp; authenticity; minimized threats/distractions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ea typeface="+mj-lt"/>
                <a:cs typeface="+mj-lt"/>
              </a:rPr>
              <a:t>Sustaining persistence</a:t>
            </a:r>
            <a:endParaRPr lang="en-US" sz="3600" b="0"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ea typeface="+mj-lt"/>
                <a:cs typeface="+mj-lt"/>
              </a:rPr>
              <a:t>Salient goals; variety of (supported) challenges; community of learners; feedback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b="0" dirty="0">
                <a:ea typeface="+mj-lt"/>
                <a:cs typeface="+mj-lt"/>
              </a:rPr>
              <a:t>Self-Regulation</a:t>
            </a:r>
            <a:endParaRPr lang="en-US" sz="3600" b="0">
              <a:cs typeface="Calibri Ligh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0" dirty="0">
                <a:cs typeface="Calibri Light"/>
              </a:rPr>
              <a:t>Motivating beliefs; coping skills; self-assessment &amp; reflection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3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18913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927495"/>
            <a:ext cx="6220278" cy="2387600"/>
          </a:xfrm>
        </p:spPr>
        <p:txBody>
          <a:bodyPr/>
          <a:lstStyle/>
          <a:p>
            <a:r>
              <a:rPr lang="en-US" dirty="0"/>
              <a:t>Contact us—let's talk UDL!</a:t>
            </a:r>
          </a:p>
        </p:txBody>
      </p:sp>
    </p:spTree>
    <p:extLst>
      <p:ext uri="{BB962C8B-B14F-4D97-AF65-F5344CB8AC3E}">
        <p14:creationId xmlns:p14="http://schemas.microsoft.com/office/powerpoint/2010/main" val="147865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6E66-9ED7-215D-79C9-0D4E85C8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to participate!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D506-5C07-69D3-074B-6EDB6AD4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Please participate in whatever way feels comfortable. For example, you might use:</a:t>
            </a:r>
          </a:p>
          <a:p>
            <a:pPr marL="457200" indent="-457200">
              <a:buChar char="•"/>
            </a:pPr>
            <a:r>
              <a:rPr lang="en-US" dirty="0">
                <a:ea typeface="+mn-lt"/>
                <a:cs typeface="+mn-lt"/>
              </a:rPr>
              <a:t>Your voice, at any point (feel free to unmute)</a:t>
            </a:r>
          </a:p>
          <a:p>
            <a:pPr marL="457200" indent="-457200">
              <a:buChar char="•"/>
            </a:pPr>
            <a:r>
              <a:rPr lang="en-US" dirty="0"/>
              <a:t>Chat, raised hand, and/or reactions </a:t>
            </a:r>
          </a:p>
          <a:p>
            <a:pPr marL="457200" indent="-457200">
              <a:buChar char="•"/>
            </a:pPr>
            <a:r>
              <a:rPr lang="en-US" dirty="0"/>
              <a:t>Your image on camera (or not)</a:t>
            </a:r>
          </a:p>
          <a:p>
            <a:pPr marL="457200" indent="-457200">
              <a:buChar char="•"/>
            </a:pPr>
            <a:r>
              <a:rPr lang="en-US" dirty="0"/>
              <a:t>Email to contact us afterwards (lbastian@uoregon.edu)</a:t>
            </a:r>
          </a:p>
          <a:p>
            <a:endParaRPr lang="en-US"/>
          </a:p>
        </p:txBody>
      </p:sp>
      <p:pic>
        <p:nvPicPr>
          <p:cNvPr id="5" name="Graphic 5" descr="Chat outline">
            <a:extLst>
              <a:ext uri="{FF2B5EF4-FFF2-40B4-BE49-F238E27FC236}">
                <a16:creationId xmlns:a16="http://schemas.microsoft.com/office/drawing/2014/main" id="{09F71C74-4DC0-A4C1-38F4-A742A05AD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4534" y="3969123"/>
            <a:ext cx="1990165" cy="1990165"/>
          </a:xfrm>
          <a:prstGeom prst="rect">
            <a:avLst/>
          </a:prstGeom>
        </p:spPr>
      </p:pic>
      <p:pic>
        <p:nvPicPr>
          <p:cNvPr id="6" name="Graphic 6" descr="Radio microphone with solid fill">
            <a:extLst>
              <a:ext uri="{FF2B5EF4-FFF2-40B4-BE49-F238E27FC236}">
                <a16:creationId xmlns:a16="http://schemas.microsoft.com/office/drawing/2014/main" id="{23AE8024-52FE-7E26-CC20-A632743BB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65711" y="4394947"/>
            <a:ext cx="1116106" cy="1127312"/>
          </a:xfrm>
          <a:prstGeom prst="rect">
            <a:avLst/>
          </a:prstGeom>
        </p:spPr>
      </p:pic>
      <p:pic>
        <p:nvPicPr>
          <p:cNvPr id="7" name="Graphic 7" descr="Raised hand with solid fill">
            <a:extLst>
              <a:ext uri="{FF2B5EF4-FFF2-40B4-BE49-F238E27FC236}">
                <a16:creationId xmlns:a16="http://schemas.microsoft.com/office/drawing/2014/main" id="{9318757A-B446-557F-B883-8BD7633041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8235" y="4403351"/>
            <a:ext cx="1082488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8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63" y="208162"/>
            <a:ext cx="10473017" cy="1439552"/>
          </a:xfrm>
        </p:spPr>
        <p:txBody>
          <a:bodyPr/>
          <a:lstStyle/>
          <a:p>
            <a:r>
              <a:rPr lang="en-US" dirty="0">
                <a:cs typeface="Calibri Light"/>
              </a:rPr>
              <a:t>A learning experience that engaged *you*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cs typeface="Calibri"/>
              </a:rPr>
              <a:t>Think about a learning experience you had that felt particularly engaging</a:t>
            </a:r>
            <a:r>
              <a:rPr lang="en-US" sz="2400" dirty="0">
                <a:cs typeface="Calibri"/>
              </a:rPr>
              <a:t> and/or where you felt yourself really grow as a learner. Was it a class? A project? A subject?</a:t>
            </a:r>
          </a:p>
          <a:p>
            <a:pPr marL="0" indent="0">
              <a:buNone/>
            </a:pPr>
            <a:r>
              <a:rPr lang="en-US" sz="2400" b="1" dirty="0"/>
              <a:t>Share your name, pronouns (if you wish) and the learning experience</a:t>
            </a:r>
            <a:r>
              <a:rPr lang="en-US" sz="2400" dirty="0"/>
              <a:t> that came to mind if one did. 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en-US"/>
          </a:p>
          <a:p>
            <a:pPr marL="342900" indent="-342900">
              <a:buChar char="•"/>
            </a:pPr>
            <a:endParaRPr lang="en-US"/>
          </a:p>
          <a:p>
            <a:pPr marL="342900" indent="-342900"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things to keep in mind: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Before making changes, set or revisit learning objectives.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What do we want students to know or know how to do after engaging with the content?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Tobin and Behling say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that we can think of UDL as:</a:t>
            </a:r>
          </a:p>
          <a:p>
            <a:pPr marL="342900" indent="-342900">
              <a:buChar char="•"/>
            </a:pPr>
            <a:r>
              <a:rPr lang="en-US" dirty="0"/>
              <a:t>Something we can incrementally do!</a:t>
            </a:r>
          </a:p>
          <a:p>
            <a:pPr marL="342900" indent="-342900">
              <a:buChar char="•"/>
            </a:pPr>
            <a:r>
              <a:rPr lang="en-US" dirty="0"/>
              <a:t>Adding just </a:t>
            </a:r>
            <a:r>
              <a:rPr lang="en-US" i="1" dirty="0"/>
              <a:t>one more way</a:t>
            </a:r>
            <a:r>
              <a:rPr lang="en-US" dirty="0"/>
              <a:t> (to represent material, to engage students, etc.)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 dirty="0"/>
              <a:t>Start with the goals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2. Embrace "plus one" thinking</a:t>
            </a:r>
          </a:p>
        </p:txBody>
      </p:sp>
    </p:spTree>
    <p:extLst>
      <p:ext uri="{BB962C8B-B14F-4D97-AF65-F5344CB8AC3E}">
        <p14:creationId xmlns:p14="http://schemas.microsoft.com/office/powerpoint/2010/main" val="30406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a typeface="+mj-lt"/>
                <a:cs typeface="+mj-lt"/>
              </a:rPr>
              <a:t>Definition and overview of UDL</a:t>
            </a:r>
            <a:endParaRPr lang="en-US" sz="4400" b="0" dirty="0">
              <a:ea typeface="+mj-lt"/>
              <a:cs typeface="+mj-lt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43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94" y="524774"/>
            <a:ext cx="10498049" cy="1325563"/>
          </a:xfrm>
        </p:spPr>
        <p:txBody>
          <a:bodyPr/>
          <a:lstStyle/>
          <a:p>
            <a:r>
              <a:rPr lang="en-US"/>
              <a:t>Universal Design for Learning (UDL)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96" y="2017467"/>
            <a:ext cx="10397407" cy="33668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ea typeface="+mn-lt"/>
                <a:cs typeface="+mn-lt"/>
                <a:hlinkClick r:id="rId3"/>
              </a:rPr>
              <a:t>Described by the AEC</a:t>
            </a:r>
            <a:r>
              <a:rPr lang="en-US">
                <a:ea typeface="+mn-lt"/>
                <a:cs typeface="+mn-lt"/>
              </a:rPr>
              <a:t> (and defined by the Higher Education Opportunity Act of 2008) as a framework that:</a:t>
            </a:r>
          </a:p>
          <a:p>
            <a:pPr marL="514350" indent="-514350">
              <a:buAutoNum type="alphaUcPeriod"/>
            </a:pPr>
            <a:r>
              <a:rPr lang="en-US" sz="2400">
                <a:ea typeface="+mn-lt"/>
                <a:cs typeface="+mn-lt"/>
              </a:rPr>
              <a:t>provides flexibility in the ways information is presented, in the ways students respond or demonstrate knowledge and skills, and in the ways students are engaged; and</a:t>
            </a:r>
          </a:p>
          <a:p>
            <a:pPr marL="514350" indent="-514350">
              <a:buAutoNum type="alphaUcPeriod"/>
            </a:pPr>
            <a:r>
              <a:rPr lang="en-US" sz="2400">
                <a:ea typeface="+mn-lt"/>
                <a:cs typeface="+mn-lt"/>
              </a:rPr>
              <a:t>reduces barriers in instruction, provides appropriate accommodations, supports, and challenges, and maintains high achievement expectations for all students, including students with disabilities and students who are limited English proficient.” (</a:t>
            </a:r>
            <a:r>
              <a:rPr lang="en-US" sz="2400" u="sng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103 (24)"</a:t>
            </a:r>
            <a:endParaRPr lang="en-US" sz="2400"/>
          </a:p>
          <a:p>
            <a:pPr marL="457200" indent="-457200">
              <a:buChar char="•"/>
            </a:pP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94" y="524774"/>
            <a:ext cx="10498049" cy="1325563"/>
          </a:xfrm>
        </p:spPr>
        <p:txBody>
          <a:bodyPr/>
          <a:lstStyle/>
          <a:p>
            <a:r>
              <a:rPr lang="en-US"/>
              <a:t>Universal Design for Learning (UDL)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96" y="2017467"/>
            <a:ext cx="10397407" cy="33668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ea typeface="+mn-lt"/>
                <a:cs typeface="+mn-lt"/>
              </a:rPr>
              <a:t>“a framework that addresses </a:t>
            </a:r>
            <a:r>
              <a:rPr lang="en-US" sz="2800" b="1" dirty="0">
                <a:ea typeface="+mn-lt"/>
                <a:cs typeface="+mn-lt"/>
              </a:rPr>
              <a:t>the primary barrier to fostering expert learners within instructional environments: inflexible, 'one-size-fits-all' curricula</a:t>
            </a:r>
            <a:r>
              <a:rPr lang="en-US" sz="2800" dirty="0">
                <a:ea typeface="+mn-lt"/>
                <a:cs typeface="+mn-lt"/>
              </a:rPr>
              <a:t>.” (</a:t>
            </a:r>
            <a:r>
              <a:rPr lang="en-US" sz="2800" dirty="0">
                <a:ea typeface="+mn-lt"/>
                <a:cs typeface="+mn-lt"/>
                <a:hlinkClick r:id="rId3"/>
              </a:rPr>
              <a:t>CAST, 2011</a:t>
            </a:r>
            <a:r>
              <a:rPr lang="en-US" sz="2800" dirty="0">
                <a:ea typeface="+mn-lt"/>
                <a:cs typeface="+mn-lt"/>
              </a:rPr>
              <a:t>)</a:t>
            </a:r>
            <a:endParaRPr lang="en-US" sz="2800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33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42FAFE-88B4-49B4-9588-86CB0E564E50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F1176D5-513E-4E73-98C9-4CEA832F576D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1536</Words>
  <Application>Microsoft Office PowerPoint</Application>
  <PresentationFormat>Widescreen</PresentationFormat>
  <Paragraphs>180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Arial,Sans-Serif</vt:lpstr>
      <vt:lpstr>Calibri</vt:lpstr>
      <vt:lpstr>Calibri Light</vt:lpstr>
      <vt:lpstr>Open Sans</vt:lpstr>
      <vt:lpstr>source sans pro</vt:lpstr>
      <vt:lpstr>Tenorite</vt:lpstr>
      <vt:lpstr>Wingdings</vt:lpstr>
      <vt:lpstr>Retrospect</vt:lpstr>
      <vt:lpstr>Universal Design, UDL,  &amp; Multiple Means of Engagement</vt:lpstr>
      <vt:lpstr>Agenda</vt:lpstr>
      <vt:lpstr>After this session, participants will be more able to:</vt:lpstr>
      <vt:lpstr>Invitation to participate!</vt:lpstr>
      <vt:lpstr>A learning experience that engaged *you* </vt:lpstr>
      <vt:lpstr>Two things to keep in mind:</vt:lpstr>
      <vt:lpstr>Definition and overview of UDL</vt:lpstr>
      <vt:lpstr>Universal Design for Learning (UDL) is:</vt:lpstr>
      <vt:lpstr>Universal Design for Learning (UDL) is:</vt:lpstr>
      <vt:lpstr>Universal Design for Learning (UDL):</vt:lpstr>
      <vt:lpstr>At UO, 10% of students have accommodations through AEC; nationally, an estimated 20% undergraduates have a disability.</vt:lpstr>
      <vt:lpstr>Student identities &amp; disabilities include:</vt:lpstr>
      <vt:lpstr>3 UDL principles: multiple means of</vt:lpstr>
      <vt:lpstr>3 UDL principles: multiple means of</vt:lpstr>
      <vt:lpstr>Engagement: what it is, and why it matters</vt:lpstr>
      <vt:lpstr>Engagement refers to:</vt:lpstr>
      <vt:lpstr>Engagement is relevant because:</vt:lpstr>
      <vt:lpstr>Components of engagement: interest, persistence, and self-regulation </vt:lpstr>
      <vt:lpstr>Engagement offers multiple options for:</vt:lpstr>
      <vt:lpstr>Engagement offers multiple options for:</vt:lpstr>
      <vt:lpstr>Recruiting interest might mean:</vt:lpstr>
      <vt:lpstr>UO examples: recruiting interest</vt:lpstr>
      <vt:lpstr>Engagement offers multiple options for:</vt:lpstr>
      <vt:lpstr>Sustaining persistence might mean:</vt:lpstr>
      <vt:lpstr>UO examples: sustaining persistence</vt:lpstr>
      <vt:lpstr>Engagement offers multiple options for:</vt:lpstr>
      <vt:lpstr>Self-regulation might mean:</vt:lpstr>
      <vt:lpstr>UO examples: supporting self-regulation</vt:lpstr>
      <vt:lpstr>Applying "multiple means of representation" &amp; setting one goal </vt:lpstr>
      <vt:lpstr>Selecting a challenge to apply this to</vt:lpstr>
      <vt:lpstr>Returning to the goal</vt:lpstr>
      <vt:lpstr>Which option might provide another way for students to reach the goal?</vt:lpstr>
      <vt:lpstr>Contact us—let's talk UDL!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>Laurel Bastian</cp:lastModifiedBy>
  <cp:revision>841</cp:revision>
  <dcterms:created xsi:type="dcterms:W3CDTF">2023-01-17T04:07:39Z</dcterms:created>
  <dcterms:modified xsi:type="dcterms:W3CDTF">2023-03-03T17:36:51Z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