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2" r:id="rId4"/>
  </p:sldMasterIdLst>
  <p:notesMasterIdLst>
    <p:notesMasterId r:id="rId38"/>
  </p:notesMasterIdLst>
  <p:sldIdLst>
    <p:sldId id="318" r:id="rId5"/>
    <p:sldId id="317" r:id="rId6"/>
    <p:sldId id="316" r:id="rId7"/>
    <p:sldId id="315" r:id="rId8"/>
    <p:sldId id="313" r:id="rId9"/>
    <p:sldId id="312" r:id="rId10"/>
    <p:sldId id="311" r:id="rId11"/>
    <p:sldId id="310" r:id="rId12"/>
    <p:sldId id="309" r:id="rId13"/>
    <p:sldId id="305" r:id="rId14"/>
    <p:sldId id="304" r:id="rId15"/>
    <p:sldId id="322" r:id="rId16"/>
    <p:sldId id="324" r:id="rId17"/>
    <p:sldId id="306" r:id="rId18"/>
    <p:sldId id="302" r:id="rId19"/>
    <p:sldId id="336" r:id="rId20"/>
    <p:sldId id="299" r:id="rId21"/>
    <p:sldId id="298" r:id="rId22"/>
    <p:sldId id="326" r:id="rId23"/>
    <p:sldId id="338" r:id="rId24"/>
    <p:sldId id="297" r:id="rId25"/>
    <p:sldId id="339" r:id="rId26"/>
    <p:sldId id="330" r:id="rId27"/>
    <p:sldId id="341" r:id="rId28"/>
    <p:sldId id="343" r:id="rId29"/>
    <p:sldId id="333" r:id="rId30"/>
    <p:sldId id="345" r:id="rId31"/>
    <p:sldId id="344" r:id="rId32"/>
    <p:sldId id="290" r:id="rId33"/>
    <p:sldId id="321" r:id="rId34"/>
    <p:sldId id="335" r:id="rId35"/>
    <p:sldId id="327" r:id="rId36"/>
    <p:sldId id="288"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00B2AB-0C61-48F1-B6DF-8927ADCA784F}" v="59" dt="2023-02-15T18:23:15.960"/>
    <p1510:client id="{5534D539-DEFF-2F64-268D-078719CF19C7}" v="10" dt="2023-02-15T18:27:14.601"/>
    <p1510:client id="{57B45F19-664D-B2E4-C676-EC0930578F8F}" v="10" dt="2023-02-15T23:37:24.0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3/2/2023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97DC217-DF71-1A49-B3EA-559F1F43B0FF}" type="slidenum">
              <a:rPr lang="en-US" smtClean="0"/>
              <a:t>7</a:t>
            </a:fld>
            <a:endParaRPr lang="en-US"/>
          </a:p>
        </p:txBody>
      </p:sp>
    </p:spTree>
    <p:extLst>
      <p:ext uri="{BB962C8B-B14F-4D97-AF65-F5344CB8AC3E}">
        <p14:creationId xmlns:p14="http://schemas.microsoft.com/office/powerpoint/2010/main" val="3542266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F97DC217-DF71-1A49-B3EA-559F1F43B0FF}" type="slidenum">
              <a:rPr lang="en-US" smtClean="0"/>
              <a:t>8</a:t>
            </a:fld>
            <a:endParaRPr lang="en-US"/>
          </a:p>
        </p:txBody>
      </p:sp>
    </p:spTree>
    <p:extLst>
      <p:ext uri="{BB962C8B-B14F-4D97-AF65-F5344CB8AC3E}">
        <p14:creationId xmlns:p14="http://schemas.microsoft.com/office/powerpoint/2010/main" val="811870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Defined by the World Health Organization as resulting “from the </a:t>
            </a:r>
            <a:br>
              <a:rPr lang="en-US">
                <a:cs typeface="+mn-lt"/>
              </a:rPr>
            </a:br>
            <a:r>
              <a:rPr lang="en-US"/>
              <a:t>interaction between individuals with a health condition, such as </a:t>
            </a:r>
            <a:br>
              <a:rPr lang="en-US">
                <a:cs typeface="+mn-lt"/>
              </a:rPr>
            </a:br>
            <a:r>
              <a:rPr lang="en-US"/>
              <a:t>cerebral palsy, Down syndrome and depression, with personal and </a:t>
            </a:r>
            <a:br>
              <a:rPr lang="en-US">
                <a:cs typeface="+mn-lt"/>
              </a:rPr>
            </a:br>
            <a:r>
              <a:rPr lang="en-US"/>
              <a:t>environmental factors including negative attitudes, inaccessible </a:t>
            </a:r>
            <a:br>
              <a:rPr lang="en-US">
                <a:cs typeface="+mn-lt"/>
              </a:rPr>
            </a:br>
            <a:r>
              <a:rPr lang="en-US"/>
              <a:t>transportation and public buildings, and limited social support.”</a:t>
            </a:r>
            <a:br>
              <a:rPr lang="en-US">
                <a:cs typeface="+mn-lt"/>
              </a:rPr>
            </a:br>
            <a:r>
              <a:rPr lang="en-US"/>
              <a:t>• “a mismatch between our needs and the design features of a </a:t>
            </a:r>
            <a:br>
              <a:rPr lang="en-US">
                <a:cs typeface="+mn-lt"/>
              </a:rPr>
            </a:br>
            <a:r>
              <a:rPr lang="en-US"/>
              <a:t>product, built environment, system or service” (according to the </a:t>
            </a:r>
            <a:br>
              <a:rPr lang="en-US">
                <a:cs typeface="+mn-lt"/>
              </a:rPr>
            </a:br>
            <a:r>
              <a:rPr lang="en-US"/>
              <a:t>Inclusive Design Research Centre)</a:t>
            </a:r>
          </a:p>
        </p:txBody>
      </p:sp>
      <p:sp>
        <p:nvSpPr>
          <p:cNvPr id="4" name="Slide Number Placeholder 3"/>
          <p:cNvSpPr>
            <a:spLocks noGrp="1"/>
          </p:cNvSpPr>
          <p:nvPr>
            <p:ph type="sldNum" sz="quarter" idx="5"/>
          </p:nvPr>
        </p:nvSpPr>
        <p:spPr/>
        <p:txBody>
          <a:bodyPr/>
          <a:lstStyle/>
          <a:p>
            <a:fld id="{F97DC217-DF71-1A49-B3EA-559F1F43B0FF}" type="slidenum">
              <a:rPr lang="en-US" smtClean="0"/>
              <a:t>9</a:t>
            </a:fld>
            <a:endParaRPr lang="en-US"/>
          </a:p>
        </p:txBody>
      </p:sp>
    </p:spTree>
    <p:extLst>
      <p:ext uri="{BB962C8B-B14F-4D97-AF65-F5344CB8AC3E}">
        <p14:creationId xmlns:p14="http://schemas.microsoft.com/office/powerpoint/2010/main" val="968355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a:cs typeface="Calibri"/>
            </a:endParaRPr>
          </a:p>
        </p:txBody>
      </p:sp>
      <p:sp>
        <p:nvSpPr>
          <p:cNvPr id="4" name="Slide Number Placeholder 3"/>
          <p:cNvSpPr>
            <a:spLocks noGrp="1"/>
          </p:cNvSpPr>
          <p:nvPr>
            <p:ph type="sldNum" sz="quarter" idx="5"/>
          </p:nvPr>
        </p:nvSpPr>
        <p:spPr/>
        <p:txBody>
          <a:bodyPr/>
          <a:lstStyle/>
          <a:p>
            <a:fld id="{F97DC217-DF71-1A49-B3EA-559F1F43B0FF}" type="slidenum">
              <a:rPr lang="en-US" smtClean="0"/>
              <a:t>15</a:t>
            </a:fld>
            <a:endParaRPr lang="en-US"/>
          </a:p>
        </p:txBody>
      </p:sp>
    </p:spTree>
    <p:extLst>
      <p:ext uri="{BB962C8B-B14F-4D97-AF65-F5344CB8AC3E}">
        <p14:creationId xmlns:p14="http://schemas.microsoft.com/office/powerpoint/2010/main" val="3371566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a:cs typeface="Calibri"/>
            </a:endParaRPr>
          </a:p>
        </p:txBody>
      </p:sp>
      <p:sp>
        <p:nvSpPr>
          <p:cNvPr id="4" name="Slide Number Placeholder 3"/>
          <p:cNvSpPr>
            <a:spLocks noGrp="1"/>
          </p:cNvSpPr>
          <p:nvPr>
            <p:ph type="sldNum" sz="quarter" idx="5"/>
          </p:nvPr>
        </p:nvSpPr>
        <p:spPr/>
        <p:txBody>
          <a:bodyPr/>
          <a:lstStyle/>
          <a:p>
            <a:fld id="{F97DC217-DF71-1A49-B3EA-559F1F43B0FF}" type="slidenum">
              <a:rPr lang="en-US" smtClean="0"/>
              <a:t>16</a:t>
            </a:fld>
            <a:endParaRPr lang="en-US"/>
          </a:p>
        </p:txBody>
      </p:sp>
    </p:spTree>
    <p:extLst>
      <p:ext uri="{BB962C8B-B14F-4D97-AF65-F5344CB8AC3E}">
        <p14:creationId xmlns:p14="http://schemas.microsoft.com/office/powerpoint/2010/main" val="213170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7DC217-DF71-1A49-B3EA-559F1F43B0FF}" type="slidenum">
              <a:rPr lang="en-US" smtClean="0"/>
              <a:t>21</a:t>
            </a:fld>
            <a:endParaRPr lang="en-US"/>
          </a:p>
        </p:txBody>
      </p:sp>
    </p:spTree>
    <p:extLst>
      <p:ext uri="{BB962C8B-B14F-4D97-AF65-F5344CB8AC3E}">
        <p14:creationId xmlns:p14="http://schemas.microsoft.com/office/powerpoint/2010/main" val="4174796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100000"/>
              </a:lnSpc>
              <a:buFont typeface="Wingdings" panose="05000000000000000000" pitchFamily="2" charset="2"/>
              <a:buNone/>
            </a:pPr>
            <a:endParaRPr lang="en-US" sz="1200" b="0">
              <a:solidFill>
                <a:schemeClr val="bg1">
                  <a:lumMod val="95000"/>
                </a:schemeClr>
              </a:solidFill>
              <a:ea typeface="+mj-lt"/>
              <a:cs typeface="+mj-lt"/>
            </a:endParaRPr>
          </a:p>
        </p:txBody>
      </p:sp>
      <p:sp>
        <p:nvSpPr>
          <p:cNvPr id="4" name="Slide Number Placeholder 3"/>
          <p:cNvSpPr>
            <a:spLocks noGrp="1"/>
          </p:cNvSpPr>
          <p:nvPr>
            <p:ph type="sldNum" sz="quarter" idx="5"/>
          </p:nvPr>
        </p:nvSpPr>
        <p:spPr/>
        <p:txBody>
          <a:bodyPr/>
          <a:lstStyle/>
          <a:p>
            <a:fld id="{F97DC217-DF71-1A49-B3EA-559F1F43B0FF}" type="slidenum">
              <a:rPr lang="en-US" smtClean="0"/>
              <a:t>23</a:t>
            </a:fld>
            <a:endParaRPr lang="en-US"/>
          </a:p>
        </p:txBody>
      </p:sp>
    </p:spTree>
    <p:extLst>
      <p:ext uri="{BB962C8B-B14F-4D97-AF65-F5344CB8AC3E}">
        <p14:creationId xmlns:p14="http://schemas.microsoft.com/office/powerpoint/2010/main" val="832267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100000"/>
              </a:lnSpc>
              <a:buFont typeface="Wingdings" panose="05000000000000000000" pitchFamily="2" charset="2"/>
              <a:buNone/>
            </a:pPr>
            <a:endParaRPr lang="en-US" sz="1200" b="0">
              <a:solidFill>
                <a:schemeClr val="bg1">
                  <a:lumMod val="95000"/>
                </a:schemeClr>
              </a:solidFill>
              <a:ea typeface="+mj-lt"/>
              <a:cs typeface="+mj-lt"/>
            </a:endParaRPr>
          </a:p>
        </p:txBody>
      </p:sp>
      <p:sp>
        <p:nvSpPr>
          <p:cNvPr id="4" name="Slide Number Placeholder 3"/>
          <p:cNvSpPr>
            <a:spLocks noGrp="1"/>
          </p:cNvSpPr>
          <p:nvPr>
            <p:ph type="sldNum" sz="quarter" idx="5"/>
          </p:nvPr>
        </p:nvSpPr>
        <p:spPr/>
        <p:txBody>
          <a:bodyPr/>
          <a:lstStyle/>
          <a:p>
            <a:fld id="{F97DC217-DF71-1A49-B3EA-559F1F43B0FF}" type="slidenum">
              <a:rPr lang="en-US" smtClean="0"/>
              <a:t>24</a:t>
            </a:fld>
            <a:endParaRPr lang="en-US"/>
          </a:p>
        </p:txBody>
      </p:sp>
    </p:spTree>
    <p:extLst>
      <p:ext uri="{BB962C8B-B14F-4D97-AF65-F5344CB8AC3E}">
        <p14:creationId xmlns:p14="http://schemas.microsoft.com/office/powerpoint/2010/main" val="247550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4BDF68E2-58F2-4D09-BE8B-E3BD06533059}"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402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2D6473-DF6D-4702-B328-E0DD40540A4E}"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170889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6F7E3A-B166-407D-9866-32884E7D5B37}"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514406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1DFFEA26-EB1D-498C-95CD-1ECE586790AA}" type="datetime1">
              <a:rPr lang="en-US" smtClean="0"/>
              <a:t>3/2/2023</a:t>
            </a:fld>
            <a:endParaRPr lang="en-US"/>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6745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D3DA9A77-60C0-4BB8-898D-2828EE4073AD}" type="datetime1">
              <a:rPr lang="en-US" smtClean="0"/>
              <a:t>3/2/2023</a:t>
            </a:fld>
            <a:endParaRPr lang="en-US"/>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548777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539842EE-D56F-4F18-94E7-094CEF23F906}" type="datetime1">
              <a:rPr lang="en-US" smtClean="0"/>
              <a:t>3/2/2023</a:t>
            </a:fld>
            <a:endParaRPr lang="en-US"/>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3926933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8FC5F6-F338-4AE4-BB23-26385BCFC423}"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a:p>
        </p:txBody>
      </p:sp>
    </p:spTree>
    <p:extLst>
      <p:ext uri="{BB962C8B-B14F-4D97-AF65-F5344CB8AC3E}">
        <p14:creationId xmlns:p14="http://schemas.microsoft.com/office/powerpoint/2010/main" val="2609748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3935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AB4D41-86C1-4908-B66A-0B50CEB3BF29}"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16585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426E2C-56C1-4E0D-A793-0088A7FDD37E}" type="datetimeFigureOut">
              <a:rPr lang="en-US" smtClean="0"/>
              <a:t>3/2/2023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739669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C39B41-D8B5-4052-B551-9B5525EAA8B6}" type="datetimeFigureOut">
              <a:rPr lang="en-US" smtClean="0"/>
              <a:t>3/2/2023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12169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3/2/2023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11436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t>3/2/2023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312893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09690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3/2/2023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239920"/>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udlguidelines.cast.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hyperlink" Target="https://udlguidelines.cast.org/action-expression/expression-communication/construction-composi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hyperlink" Target="https://ctl.utexas.edu/news/plus-one-thinking-framework-inclusive-teaching"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aec.uoregon.edu/universal-design-learning-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cast.org/work-with-us/udl-public-policy.html#heo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udlguidelines.cast.org/more/downloads#v2-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364138" y="1626266"/>
            <a:ext cx="7416481" cy="2399890"/>
          </a:xfrm>
        </p:spPr>
        <p:txBody>
          <a:bodyPr/>
          <a:lstStyle/>
          <a:p>
            <a:pPr algn="ctr"/>
            <a:r>
              <a:rPr lang="en-US" sz="4800"/>
              <a:t>Universal Design, UDL, </a:t>
            </a:r>
            <a:br>
              <a:rPr lang="en-US" sz="4800"/>
            </a:br>
            <a:r>
              <a:rPr lang="en-US" sz="4800"/>
              <a:t>&amp; Multiple Means of Action &amp; Expression</a:t>
            </a:r>
            <a:endParaRPr lang="en-US" sz="4800">
              <a:cs typeface="Calibri Light"/>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2654622" y="5113748"/>
            <a:ext cx="8222313" cy="387110"/>
          </a:xfrm>
        </p:spPr>
        <p:txBody>
          <a:bodyPr vert="horz" lIns="91440" tIns="45720" rIns="91440" bIns="45720" rtlCol="0" anchor="t">
            <a:noAutofit/>
          </a:bodyPr>
          <a:lstStyle/>
          <a:p>
            <a:r>
              <a:rPr lang="en-US" sz="2400"/>
              <a:t>Laurel Bastian (Faculty Consultant, TEP)</a:t>
            </a:r>
            <a:endParaRPr lang="en-US" sz="2400">
              <a:cs typeface="Calibri Light" panose="020F0302020204030204"/>
            </a:endParaRPr>
          </a:p>
          <a:p>
            <a:r>
              <a:rPr lang="en-US">
                <a:cs typeface="Calibri Light"/>
              </a:rPr>
              <a:t>Guest expert: Dr. Kyle Reardon</a:t>
            </a:r>
          </a:p>
        </p:txBody>
      </p:sp>
      <p:sp>
        <p:nvSpPr>
          <p:cNvPr id="5" name="TextBox 4">
            <a:extLst>
              <a:ext uri="{FF2B5EF4-FFF2-40B4-BE49-F238E27FC236}">
                <a16:creationId xmlns:a16="http://schemas.microsoft.com/office/drawing/2014/main" id="{9C2C33BE-DBE2-D2FD-D8CC-3C29CE6C1B32}"/>
              </a:ext>
            </a:extLst>
          </p:cNvPr>
          <p:cNvSpPr txBox="1"/>
          <p:nvPr/>
        </p:nvSpPr>
        <p:spPr>
          <a:xfrm>
            <a:off x="8127123" y="6616262"/>
            <a:ext cx="3045372"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a:solidFill>
                <a:srgbClr val="464646"/>
              </a:solidFill>
              <a:latin typeface="Tenorite"/>
              <a:ea typeface="source sans pro"/>
            </a:endParaRPr>
          </a:p>
          <a:p>
            <a:br>
              <a:rPr lang="en-US" b="1">
                <a:latin typeface="Tenorite"/>
                <a:ea typeface="source sans pro"/>
              </a:rPr>
            </a:br>
            <a:r>
              <a:rPr lang="en-US" b="1">
                <a:solidFill>
                  <a:srgbClr val="464646"/>
                </a:solidFill>
                <a:latin typeface="Tenorite"/>
                <a:ea typeface="source sans pro"/>
              </a:rPr>
              <a:t>CC BY-SA</a:t>
            </a:r>
            <a:endParaRPr lang="en-US">
              <a:solidFill>
                <a:srgbClr val="464646"/>
              </a:solidFill>
              <a:latin typeface="source sans pro"/>
              <a:ea typeface="source sans pro"/>
            </a:endParaRPr>
          </a:p>
        </p:txBody>
      </p:sp>
      <p:pic>
        <p:nvPicPr>
          <p:cNvPr id="6" name="Picture 6" descr="Black, grey and white creative commons symbols">
            <a:extLst>
              <a:ext uri="{FF2B5EF4-FFF2-40B4-BE49-F238E27FC236}">
                <a16:creationId xmlns:a16="http://schemas.microsoft.com/office/drawing/2014/main" id="{95C07F34-D5E2-A780-9A7B-530A7A952351}"/>
              </a:ext>
            </a:extLst>
          </p:cNvPr>
          <p:cNvPicPr>
            <a:picLocks noChangeAspect="1"/>
          </p:cNvPicPr>
          <p:nvPr/>
        </p:nvPicPr>
        <p:blipFill>
          <a:blip r:embed="rId2"/>
          <a:stretch>
            <a:fillRect/>
          </a:stretch>
        </p:blipFill>
        <p:spPr>
          <a:xfrm>
            <a:off x="9920452" y="5252052"/>
            <a:ext cx="851337" cy="295275"/>
          </a:xfrm>
          <a:prstGeom prst="rect">
            <a:avLst/>
          </a:prstGeom>
        </p:spPr>
      </p:pic>
      <p:sp>
        <p:nvSpPr>
          <p:cNvPr id="7" name="TextBox 6">
            <a:extLst>
              <a:ext uri="{FF2B5EF4-FFF2-40B4-BE49-F238E27FC236}">
                <a16:creationId xmlns:a16="http://schemas.microsoft.com/office/drawing/2014/main" id="{8F109E1C-8DD1-990B-A4E8-8A4198408FF4}"/>
              </a:ext>
            </a:extLst>
          </p:cNvPr>
          <p:cNvSpPr txBox="1"/>
          <p:nvPr/>
        </p:nvSpPr>
        <p:spPr>
          <a:xfrm>
            <a:off x="8967104" y="5536409"/>
            <a:ext cx="278261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a:solidFill>
                  <a:srgbClr val="464646"/>
                </a:solidFill>
                <a:latin typeface="Tenorite"/>
                <a:ea typeface="source sans pro"/>
              </a:rPr>
              <a:t>Attribution-</a:t>
            </a:r>
            <a:r>
              <a:rPr lang="en-US" sz="1400" b="1" err="1">
                <a:solidFill>
                  <a:srgbClr val="464646"/>
                </a:solidFill>
                <a:latin typeface="Tenorite"/>
                <a:ea typeface="source sans pro"/>
              </a:rPr>
              <a:t>NonCommercial</a:t>
            </a:r>
            <a:br>
              <a:rPr lang="en-US" sz="1400" b="1">
                <a:latin typeface="Tenorite"/>
                <a:ea typeface="source sans pro"/>
              </a:rPr>
            </a:br>
            <a:r>
              <a:rPr lang="en-US" sz="1400" b="1">
                <a:solidFill>
                  <a:srgbClr val="464646"/>
                </a:solidFill>
                <a:latin typeface="Tenorite"/>
                <a:ea typeface="source sans pro"/>
              </a:rPr>
              <a:t>CC BY-NC</a:t>
            </a:r>
            <a:endParaRPr lang="en-US">
              <a:solidFill>
                <a:srgbClr val="464646"/>
              </a:solidFill>
              <a:latin typeface="source sans pro"/>
              <a:ea typeface="source sans pro"/>
            </a:endParaRPr>
          </a:p>
        </p:txBody>
      </p:sp>
    </p:spTree>
    <p:extLst>
      <p:ext uri="{BB962C8B-B14F-4D97-AF65-F5344CB8AC3E}">
        <p14:creationId xmlns:p14="http://schemas.microsoft.com/office/powerpoint/2010/main" val="197450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2298-656D-84EE-D686-C3988EE2760B}"/>
              </a:ext>
            </a:extLst>
          </p:cNvPr>
          <p:cNvSpPr>
            <a:spLocks noGrp="1"/>
          </p:cNvSpPr>
          <p:nvPr>
            <p:ph type="title"/>
          </p:nvPr>
        </p:nvSpPr>
        <p:spPr/>
        <p:txBody>
          <a:bodyPr/>
          <a:lstStyle/>
          <a:p>
            <a:r>
              <a:rPr lang="en-US">
                <a:latin typeface="+mn-lt"/>
              </a:rPr>
              <a:t>At UO, 10% of students have accommodations through AEC; nationally, an estimated 20% undergraduates have a disability.</a:t>
            </a:r>
          </a:p>
        </p:txBody>
      </p:sp>
    </p:spTree>
    <p:extLst>
      <p:ext uri="{BB962C8B-B14F-4D97-AF65-F5344CB8AC3E}">
        <p14:creationId xmlns:p14="http://schemas.microsoft.com/office/powerpoint/2010/main" val="251980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7CAF1D-556E-E941-8065-1172173B9EBF}"/>
              </a:ext>
            </a:extLst>
          </p:cNvPr>
          <p:cNvSpPr>
            <a:spLocks noGrp="1"/>
          </p:cNvSpPr>
          <p:nvPr>
            <p:ph type="title"/>
          </p:nvPr>
        </p:nvSpPr>
        <p:spPr>
          <a:xfrm>
            <a:off x="812768" y="381000"/>
            <a:ext cx="9595251" cy="1154637"/>
          </a:xfrm>
        </p:spPr>
        <p:txBody>
          <a:bodyPr/>
          <a:lstStyle/>
          <a:p>
            <a:r>
              <a:rPr lang="en-US"/>
              <a:t>Student identities &amp; disabilities include:</a:t>
            </a:r>
          </a:p>
        </p:txBody>
      </p:sp>
      <p:sp>
        <p:nvSpPr>
          <p:cNvPr id="9" name="Content Placeholder 8">
            <a:extLst>
              <a:ext uri="{FF2B5EF4-FFF2-40B4-BE49-F238E27FC236}">
                <a16:creationId xmlns:a16="http://schemas.microsoft.com/office/drawing/2014/main" id="{E8CEFCCD-B738-5BAB-83D6-0200D805F7E6}"/>
              </a:ext>
            </a:extLst>
          </p:cNvPr>
          <p:cNvSpPr>
            <a:spLocks noGrp="1"/>
          </p:cNvSpPr>
          <p:nvPr>
            <p:ph idx="1"/>
          </p:nvPr>
        </p:nvSpPr>
        <p:spPr>
          <a:xfrm>
            <a:off x="1167493" y="1992640"/>
            <a:ext cx="4377842" cy="4206212"/>
          </a:xfrm>
        </p:spPr>
        <p:txBody>
          <a:bodyPr vert="horz" lIns="91440" tIns="45720" rIns="91440" bIns="45720" rtlCol="0" anchor="t">
            <a:noAutofit/>
          </a:bodyPr>
          <a:lstStyle/>
          <a:p>
            <a:pPr algn="l" rtl="0" fontAlgn="base">
              <a:buFont typeface="Arial" panose="020B0604020202020204" pitchFamily="34" charset="0"/>
              <a:buChar char="•"/>
            </a:pPr>
            <a:r>
              <a:rPr lang="en-US" b="0" i="0" u="none" strike="noStrike">
                <a:solidFill>
                  <a:srgbClr val="000000"/>
                </a:solidFill>
                <a:effectLst/>
                <a:latin typeface="Open Sans" panose="020B0606030504020204" pitchFamily="34" charset="0"/>
              </a:rPr>
              <a:t>ADHD</a:t>
            </a:r>
          </a:p>
          <a:p>
            <a:pPr algn="l" rtl="0" fontAlgn="base">
              <a:buFont typeface="Arial" panose="020B0604020202020204" pitchFamily="34" charset="0"/>
              <a:buChar char="•"/>
            </a:pPr>
            <a:r>
              <a:rPr lang="en-US">
                <a:solidFill>
                  <a:srgbClr val="000000"/>
                </a:solidFill>
                <a:latin typeface="Open Sans"/>
                <a:ea typeface="Open Sans"/>
                <a:cs typeface="Open Sans"/>
              </a:rPr>
              <a:t>Autistic</a:t>
            </a:r>
            <a:endParaRPr lang="en-US" b="0" i="0" u="none" strike="noStrike">
              <a:solidFill>
                <a:srgbClr val="000000"/>
              </a:solidFill>
              <a:effectLst/>
              <a:latin typeface="Open Sans" panose="020B0606030504020204" pitchFamily="34" charset="0"/>
              <a:ea typeface="Open Sans"/>
              <a:cs typeface="Open Sans"/>
            </a:endParaRPr>
          </a:p>
          <a:p>
            <a:pPr algn="l" rtl="0" fontAlgn="base">
              <a:buFont typeface="Arial" panose="020B0604020202020204" pitchFamily="34" charset="0"/>
              <a:buChar char="•"/>
            </a:pPr>
            <a:r>
              <a:rPr lang="en-US">
                <a:solidFill>
                  <a:srgbClr val="000000"/>
                </a:solidFill>
                <a:latin typeface="Open Sans"/>
                <a:ea typeface="Open Sans"/>
                <a:cs typeface="Open Sans"/>
              </a:rPr>
              <a:t>Dyslexic</a:t>
            </a:r>
            <a:endParaRPr lang="en-US" b="0" i="0" u="none" strike="noStrike">
              <a:solidFill>
                <a:srgbClr val="000000"/>
              </a:solidFill>
              <a:effectLst/>
              <a:latin typeface="Open Sans" panose="020B0606030504020204" pitchFamily="34" charset="0"/>
              <a:ea typeface="Open Sans"/>
              <a:cs typeface="Open Sans"/>
            </a:endParaRPr>
          </a:p>
          <a:p>
            <a:pPr algn="l" rtl="0" fontAlgn="base">
              <a:buFont typeface="Arial" panose="020B0604020202020204" pitchFamily="34" charset="0"/>
              <a:buChar char="•"/>
            </a:pPr>
            <a:r>
              <a:rPr lang="en-US">
                <a:solidFill>
                  <a:srgbClr val="000000"/>
                </a:solidFill>
                <a:latin typeface="Open Sans" panose="020B0606030504020204" pitchFamily="34" charset="0"/>
              </a:rPr>
              <a:t>Deaf</a:t>
            </a:r>
            <a:endParaRPr lang="en-US">
              <a:solidFill>
                <a:srgbClr val="000000"/>
              </a:solidFill>
              <a:latin typeface="Open Sans" panose="020B0606030504020204" pitchFamily="34" charset="0"/>
              <a:ea typeface="Open Sans"/>
              <a:cs typeface="Open Sans"/>
            </a:endParaRPr>
          </a:p>
          <a:p>
            <a:pPr algn="l" rtl="0" fontAlgn="base">
              <a:buFont typeface="Arial" panose="020B0604020202020204" pitchFamily="34" charset="0"/>
              <a:buChar char="•"/>
            </a:pPr>
            <a:r>
              <a:rPr lang="en-US" b="0" i="0">
                <a:solidFill>
                  <a:srgbClr val="000000"/>
                </a:solidFill>
                <a:effectLst/>
                <a:latin typeface="Open Sans"/>
                <a:ea typeface="Open Sans"/>
                <a:cs typeface="Open Sans"/>
              </a:rPr>
              <a:t>Blind or visually impaired</a:t>
            </a:r>
          </a:p>
          <a:p>
            <a:pPr algn="l" rtl="0" fontAlgn="base">
              <a:buFont typeface="Arial" panose="020B0604020202020204" pitchFamily="34" charset="0"/>
              <a:buChar char="•"/>
            </a:pPr>
            <a:r>
              <a:rPr lang="en-US">
                <a:solidFill>
                  <a:srgbClr val="000000"/>
                </a:solidFill>
                <a:latin typeface="Open Sans"/>
                <a:ea typeface="Open Sans"/>
                <a:cs typeface="Open Sans"/>
              </a:rPr>
              <a:t>Mental health disabilities</a:t>
            </a:r>
          </a:p>
          <a:p>
            <a:pPr fontAlgn="base">
              <a:buFont typeface="Arial" panose="020B0604020202020204" pitchFamily="34" charset="0"/>
              <a:buChar char="•"/>
            </a:pPr>
            <a:r>
              <a:rPr lang="en-US" b="0" i="0">
                <a:solidFill>
                  <a:srgbClr val="000000"/>
                </a:solidFill>
                <a:effectLst/>
                <a:latin typeface="Open Sans"/>
                <a:ea typeface="Open Sans"/>
                <a:cs typeface="Open Sans"/>
              </a:rPr>
              <a:t>Mobility disabilities</a:t>
            </a:r>
            <a:endParaRPr lang="en-US">
              <a:solidFill>
                <a:srgbClr val="000000"/>
              </a:solidFill>
              <a:latin typeface="Open Sans"/>
              <a:ea typeface="Open Sans"/>
              <a:cs typeface="Open Sans"/>
            </a:endParaRPr>
          </a:p>
          <a:p>
            <a:pPr>
              <a:buFont typeface="Arial" panose="020B0604020202020204" pitchFamily="34" charset="0"/>
              <a:buChar char="•"/>
            </a:pPr>
            <a:r>
              <a:rPr lang="en-US">
                <a:latin typeface="Open Sans"/>
                <a:ea typeface="Open Sans"/>
                <a:cs typeface="Open Sans"/>
              </a:rPr>
              <a:t>Chronic health conditions</a:t>
            </a:r>
          </a:p>
          <a:p>
            <a:pPr>
              <a:buFont typeface="Arial" panose="020B0604020202020204" pitchFamily="34" charset="0"/>
              <a:buChar char="•"/>
            </a:pPr>
            <a:r>
              <a:rPr lang="en-US">
                <a:latin typeface="Open Sans"/>
                <a:ea typeface="Open Sans"/>
                <a:cs typeface="Open Sans"/>
              </a:rPr>
              <a:t>Many more</a:t>
            </a:r>
            <a:br>
              <a:rPr lang="en-US">
                <a:solidFill>
                  <a:srgbClr val="000000"/>
                </a:solidFill>
                <a:latin typeface="Open Sans"/>
                <a:ea typeface="Open Sans"/>
                <a:cs typeface="Open Sans"/>
              </a:rPr>
            </a:br>
            <a:endParaRPr lang="en-US" b="0" i="0">
              <a:solidFill>
                <a:srgbClr val="000000"/>
              </a:solidFill>
              <a:effectLst/>
              <a:latin typeface="Open Sans"/>
              <a:ea typeface="Open Sans"/>
              <a:cs typeface="Open Sans"/>
            </a:endParaRPr>
          </a:p>
          <a:p>
            <a:pPr fontAlgn="base">
              <a:buChar char="•"/>
            </a:pPr>
            <a:endParaRPr lang="en-US">
              <a:solidFill>
                <a:srgbClr val="000000"/>
              </a:solidFill>
              <a:latin typeface="Arial" panose="020B0604020202020204" pitchFamily="34" charset="0"/>
              <a:cs typeface="Arial" panose="020B0604020202020204" pitchFamily="34" charset="0"/>
            </a:endParaRPr>
          </a:p>
          <a:p>
            <a:pPr fontAlgn="base"/>
            <a:endParaRPr lang="en-US">
              <a:solidFill>
                <a:srgbClr val="00000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1D6C2A3D-BE73-1650-188F-6F7E66E1CCE7}"/>
              </a:ext>
            </a:extLst>
          </p:cNvPr>
          <p:cNvSpPr txBox="1"/>
          <p:nvPr/>
        </p:nvSpPr>
        <p:spPr>
          <a:xfrm>
            <a:off x="6168260" y="1998123"/>
            <a:ext cx="5502164" cy="281250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000">
                <a:latin typeface="Open Sans"/>
                <a:ea typeface="Arial"/>
                <a:cs typeface="Arial"/>
              </a:rPr>
              <a:t>We will not always know that specific students are disabled and neurodivergent, but </a:t>
            </a:r>
            <a:r>
              <a:rPr lang="en-US" sz="2000" b="1">
                <a:latin typeface="Open Sans"/>
                <a:ea typeface="Arial"/>
                <a:cs typeface="Arial"/>
              </a:rPr>
              <a:t>we can assume that in every class/context, disabled and neurodivergent students are present </a:t>
            </a:r>
            <a:r>
              <a:rPr lang="en-US" sz="2000">
                <a:latin typeface="Open Sans"/>
                <a:ea typeface="Arial"/>
                <a:cs typeface="Arial"/>
              </a:rPr>
              <a:t>and design options for engagement.</a:t>
            </a:r>
            <a:endParaRPr lang="en-US" sz="2000"/>
          </a:p>
        </p:txBody>
      </p:sp>
    </p:spTree>
    <p:extLst>
      <p:ext uri="{BB962C8B-B14F-4D97-AF65-F5344CB8AC3E}">
        <p14:creationId xmlns:p14="http://schemas.microsoft.com/office/powerpoint/2010/main" val="16349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972055D-1837-6B1F-4EF8-8DC3751EE044}"/>
              </a:ext>
            </a:extLst>
          </p:cNvPr>
          <p:cNvSpPr>
            <a:spLocks noGrp="1"/>
          </p:cNvSpPr>
          <p:nvPr>
            <p:ph type="title"/>
          </p:nvPr>
        </p:nvSpPr>
        <p:spPr>
          <a:xfrm>
            <a:off x="979714" y="370116"/>
            <a:ext cx="10306560" cy="1452026"/>
          </a:xfrm>
        </p:spPr>
        <p:txBody>
          <a:bodyPr/>
          <a:lstStyle/>
          <a:p>
            <a:r>
              <a:rPr lang="en-US"/>
              <a:t>3 UDL principles: multiple means of</a:t>
            </a:r>
          </a:p>
        </p:txBody>
      </p:sp>
      <p:sp>
        <p:nvSpPr>
          <p:cNvPr id="11" name="Content Placeholder 10">
            <a:extLst>
              <a:ext uri="{FF2B5EF4-FFF2-40B4-BE49-F238E27FC236}">
                <a16:creationId xmlns:a16="http://schemas.microsoft.com/office/drawing/2014/main" id="{62DB2208-C384-1AFA-E73A-5244D30A3729}"/>
              </a:ext>
            </a:extLst>
          </p:cNvPr>
          <p:cNvSpPr>
            <a:spLocks noGrp="1"/>
          </p:cNvSpPr>
          <p:nvPr>
            <p:ph idx="1"/>
          </p:nvPr>
        </p:nvSpPr>
        <p:spPr>
          <a:xfrm>
            <a:off x="1132114" y="2823557"/>
            <a:ext cx="3254065" cy="2531373"/>
          </a:xfrm>
          <a:ln>
            <a:solidFill>
              <a:schemeClr val="accent1"/>
            </a:solidFill>
          </a:ln>
        </p:spPr>
        <p:txBody>
          <a:bodyPr vert="horz" lIns="0" tIns="45720" rIns="0" bIns="45720" rtlCol="0" anchor="t">
            <a:noAutofit/>
          </a:bodyPr>
          <a:lstStyle/>
          <a:p>
            <a:pPr lvl="0" algn="ctr"/>
            <a:r>
              <a:rPr lang="en-US">
                <a:solidFill>
                  <a:schemeClr val="tx1"/>
                </a:solidFill>
              </a:rPr>
              <a:t>Multiple ways to access course content </a:t>
            </a:r>
          </a:p>
        </p:txBody>
      </p:sp>
      <p:sp>
        <p:nvSpPr>
          <p:cNvPr id="12" name="Content Placeholder 11">
            <a:extLst>
              <a:ext uri="{FF2B5EF4-FFF2-40B4-BE49-F238E27FC236}">
                <a16:creationId xmlns:a16="http://schemas.microsoft.com/office/drawing/2014/main" id="{F3168605-E195-38D5-0E82-050C78F7D011}"/>
              </a:ext>
            </a:extLst>
          </p:cNvPr>
          <p:cNvSpPr>
            <a:spLocks noGrp="1"/>
          </p:cNvSpPr>
          <p:nvPr>
            <p:ph idx="10"/>
          </p:nvPr>
        </p:nvSpPr>
        <p:spPr>
          <a:xfrm>
            <a:off x="4632544" y="2823556"/>
            <a:ext cx="3347404" cy="2531373"/>
          </a:xfrm>
          <a:ln>
            <a:solidFill>
              <a:schemeClr val="accent1"/>
            </a:solidFill>
          </a:ln>
        </p:spPr>
        <p:txBody>
          <a:bodyPr vert="horz" lIns="0" tIns="45720" rIns="0" bIns="45720" rtlCol="0" anchor="t">
            <a:noAutofit/>
          </a:bodyPr>
          <a:lstStyle/>
          <a:p>
            <a:pPr algn="ctr"/>
            <a:r>
              <a:rPr lang="en-US">
                <a:solidFill>
                  <a:schemeClr val="tx1"/>
                </a:solidFill>
              </a:rPr>
              <a:t>Multiple ways to engage in learning with that content</a:t>
            </a:r>
            <a:endParaRPr lang="en-US" i="1">
              <a:solidFill>
                <a:schemeClr val="tx1"/>
              </a:solidFill>
              <a:ea typeface="+mn-lt"/>
              <a:cs typeface="+mn-lt"/>
            </a:endParaRPr>
          </a:p>
          <a:p>
            <a:endParaRPr lang="en-US" i="1">
              <a:solidFill>
                <a:schemeClr val="bg1">
                  <a:lumMod val="85000"/>
                </a:schemeClr>
              </a:solidFill>
              <a:cs typeface="Calibri"/>
            </a:endParaRPr>
          </a:p>
        </p:txBody>
      </p:sp>
      <p:sp>
        <p:nvSpPr>
          <p:cNvPr id="13" name="Content Placeholder 12">
            <a:extLst>
              <a:ext uri="{FF2B5EF4-FFF2-40B4-BE49-F238E27FC236}">
                <a16:creationId xmlns:a16="http://schemas.microsoft.com/office/drawing/2014/main" id="{4227EF86-75D2-94F7-8059-B787595A6B2F}"/>
              </a:ext>
            </a:extLst>
          </p:cNvPr>
          <p:cNvSpPr>
            <a:spLocks noGrp="1"/>
          </p:cNvSpPr>
          <p:nvPr>
            <p:ph idx="11"/>
          </p:nvPr>
        </p:nvSpPr>
        <p:spPr>
          <a:xfrm>
            <a:off x="1167493" y="2188028"/>
            <a:ext cx="3173278" cy="435429"/>
          </a:xfrm>
        </p:spPr>
        <p:txBody>
          <a:bodyPr vert="horz" lIns="0" tIns="45720" rIns="0" bIns="45720" rtlCol="0" anchor="t">
            <a:noAutofit/>
          </a:bodyPr>
          <a:lstStyle/>
          <a:p>
            <a:pPr>
              <a:spcAft>
                <a:spcPts val="1200"/>
              </a:spcAft>
            </a:pPr>
            <a:r>
              <a:rPr lang="en-US" sz="3200">
                <a:solidFill>
                  <a:schemeClr val="tx1"/>
                </a:solidFill>
                <a:latin typeface="Tenorite"/>
                <a:cs typeface="Calibri Light"/>
              </a:rPr>
              <a:t>Representation</a:t>
            </a:r>
            <a:endParaRPr lang="en-US" sz="3200" b="0" i="1"/>
          </a:p>
        </p:txBody>
      </p:sp>
      <p:sp>
        <p:nvSpPr>
          <p:cNvPr id="14" name="Content Placeholder 13">
            <a:extLst>
              <a:ext uri="{FF2B5EF4-FFF2-40B4-BE49-F238E27FC236}">
                <a16:creationId xmlns:a16="http://schemas.microsoft.com/office/drawing/2014/main" id="{051020BD-601E-1D82-6238-E1927AF0883C}"/>
              </a:ext>
            </a:extLst>
          </p:cNvPr>
          <p:cNvSpPr>
            <a:spLocks noGrp="1"/>
          </p:cNvSpPr>
          <p:nvPr>
            <p:ph idx="12"/>
          </p:nvPr>
        </p:nvSpPr>
        <p:spPr>
          <a:xfrm>
            <a:off x="4806670" y="2188028"/>
            <a:ext cx="3173278" cy="293915"/>
          </a:xfrm>
        </p:spPr>
        <p:txBody>
          <a:bodyPr vert="horz" lIns="0" tIns="45720" rIns="0" bIns="45720" rtlCol="0" anchor="t">
            <a:noAutofit/>
          </a:bodyPr>
          <a:lstStyle/>
          <a:p>
            <a:pPr>
              <a:spcAft>
                <a:spcPts val="1200"/>
              </a:spcAft>
            </a:pPr>
            <a:r>
              <a:rPr lang="en-US" sz="3200">
                <a:latin typeface="Tenorite"/>
                <a:cs typeface="Calibri Light"/>
              </a:rPr>
              <a:t>Engagement</a:t>
            </a:r>
            <a:endParaRPr lang="en-US" sz="3200" b="0" i="1"/>
          </a:p>
        </p:txBody>
      </p:sp>
      <p:sp>
        <p:nvSpPr>
          <p:cNvPr id="15" name="Content Placeholder 14">
            <a:extLst>
              <a:ext uri="{FF2B5EF4-FFF2-40B4-BE49-F238E27FC236}">
                <a16:creationId xmlns:a16="http://schemas.microsoft.com/office/drawing/2014/main" id="{AFCC20A8-7018-BE35-D302-C4E4F81B39F0}"/>
              </a:ext>
            </a:extLst>
          </p:cNvPr>
          <p:cNvSpPr>
            <a:spLocks noGrp="1"/>
          </p:cNvSpPr>
          <p:nvPr>
            <p:ph idx="13"/>
          </p:nvPr>
        </p:nvSpPr>
        <p:spPr>
          <a:xfrm>
            <a:off x="8200082" y="2823560"/>
            <a:ext cx="3173279" cy="2531372"/>
          </a:xfrm>
          <a:ln>
            <a:solidFill>
              <a:schemeClr val="accent1"/>
            </a:solidFill>
          </a:ln>
        </p:spPr>
        <p:txBody>
          <a:bodyPr vert="horz" lIns="0" tIns="45720" rIns="0" bIns="45720" rtlCol="0" anchor="t">
            <a:noAutofit/>
          </a:bodyPr>
          <a:lstStyle/>
          <a:p>
            <a:pPr algn="ctr"/>
            <a:r>
              <a:rPr lang="en-US">
                <a:solidFill>
                  <a:schemeClr val="tx1"/>
                </a:solidFill>
              </a:rPr>
              <a:t>Multiple ways to express what they've learned</a:t>
            </a:r>
          </a:p>
          <a:p>
            <a:endParaRPr lang="en-US" i="1">
              <a:solidFill>
                <a:schemeClr val="bg1">
                  <a:lumMod val="85000"/>
                </a:schemeClr>
              </a:solidFill>
              <a:cs typeface="Calibri"/>
            </a:endParaRPr>
          </a:p>
        </p:txBody>
      </p:sp>
      <p:sp>
        <p:nvSpPr>
          <p:cNvPr id="16" name="Content Placeholder 15">
            <a:extLst>
              <a:ext uri="{FF2B5EF4-FFF2-40B4-BE49-F238E27FC236}">
                <a16:creationId xmlns:a16="http://schemas.microsoft.com/office/drawing/2014/main" id="{8D947690-7B8D-04D6-B8A4-E18E1F30B6B8}"/>
              </a:ext>
            </a:extLst>
          </p:cNvPr>
          <p:cNvSpPr>
            <a:spLocks noGrp="1"/>
          </p:cNvSpPr>
          <p:nvPr>
            <p:ph idx="14"/>
          </p:nvPr>
        </p:nvSpPr>
        <p:spPr>
          <a:xfrm>
            <a:off x="8142574" y="2188028"/>
            <a:ext cx="3518334" cy="562987"/>
          </a:xfrm>
        </p:spPr>
        <p:txBody>
          <a:bodyPr vert="horz" lIns="0" tIns="45720" rIns="0" bIns="45720" rtlCol="0" anchor="t">
            <a:noAutofit/>
          </a:bodyPr>
          <a:lstStyle/>
          <a:p>
            <a:pPr>
              <a:spcAft>
                <a:spcPts val="1200"/>
              </a:spcAft>
            </a:pPr>
            <a:r>
              <a:rPr lang="en-US" sz="3200">
                <a:solidFill>
                  <a:schemeClr val="tx1"/>
                </a:solidFill>
                <a:latin typeface="Tenorite"/>
                <a:cs typeface="Calibri Light"/>
              </a:rPr>
              <a:t>Action &amp; Expression</a:t>
            </a:r>
            <a:endParaRPr lang="en-US" sz="3200" b="0" i="1">
              <a:solidFill>
                <a:schemeClr val="tx1"/>
              </a:solidFill>
            </a:endParaRPr>
          </a:p>
        </p:txBody>
      </p:sp>
    </p:spTree>
    <p:extLst>
      <p:ext uri="{BB962C8B-B14F-4D97-AF65-F5344CB8AC3E}">
        <p14:creationId xmlns:p14="http://schemas.microsoft.com/office/powerpoint/2010/main" val="78562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972055D-1837-6B1F-4EF8-8DC3751EE044}"/>
              </a:ext>
            </a:extLst>
          </p:cNvPr>
          <p:cNvSpPr>
            <a:spLocks noGrp="1"/>
          </p:cNvSpPr>
          <p:nvPr>
            <p:ph type="title"/>
          </p:nvPr>
        </p:nvSpPr>
        <p:spPr>
          <a:xfrm>
            <a:off x="979714" y="370116"/>
            <a:ext cx="10306560" cy="1452026"/>
          </a:xfrm>
        </p:spPr>
        <p:txBody>
          <a:bodyPr/>
          <a:lstStyle/>
          <a:p>
            <a:r>
              <a:rPr lang="en-US"/>
              <a:t>3 UDL principles: multiple means of</a:t>
            </a:r>
          </a:p>
        </p:txBody>
      </p:sp>
      <p:sp>
        <p:nvSpPr>
          <p:cNvPr id="11" name="Content Placeholder 10">
            <a:extLst>
              <a:ext uri="{FF2B5EF4-FFF2-40B4-BE49-F238E27FC236}">
                <a16:creationId xmlns:a16="http://schemas.microsoft.com/office/drawing/2014/main" id="{62DB2208-C384-1AFA-E73A-5244D30A3729}"/>
              </a:ext>
            </a:extLst>
          </p:cNvPr>
          <p:cNvSpPr>
            <a:spLocks noGrp="1"/>
          </p:cNvSpPr>
          <p:nvPr>
            <p:ph idx="1"/>
          </p:nvPr>
        </p:nvSpPr>
        <p:spPr>
          <a:xfrm>
            <a:off x="4648836" y="2823560"/>
            <a:ext cx="3243179" cy="2477786"/>
          </a:xfrm>
          <a:ln>
            <a:solidFill>
              <a:schemeClr val="accent1">
                <a:lumMod val="20000"/>
                <a:lumOff val="80000"/>
              </a:schemeClr>
            </a:solidFill>
          </a:ln>
        </p:spPr>
        <p:txBody>
          <a:bodyPr vert="horz" lIns="0" tIns="45720" rIns="0" bIns="45720" rtlCol="0" anchor="t">
            <a:noAutofit/>
          </a:bodyPr>
          <a:lstStyle/>
          <a:p>
            <a:pPr>
              <a:lnSpc>
                <a:spcPct val="100000"/>
              </a:lnSpc>
              <a:spcBef>
                <a:spcPts val="0"/>
              </a:spcBef>
            </a:pPr>
            <a:r>
              <a:rPr lang="en-US" i="1">
                <a:solidFill>
                  <a:schemeClr val="bg2"/>
                </a:solidFill>
              </a:rPr>
              <a:t>Provide options for</a:t>
            </a:r>
            <a:endParaRPr lang="en-US" i="1">
              <a:solidFill>
                <a:schemeClr val="bg2"/>
              </a:solidFill>
              <a:cs typeface="Calibri"/>
            </a:endParaRPr>
          </a:p>
          <a:p>
            <a:pPr marL="342900" indent="-342900">
              <a:lnSpc>
                <a:spcPct val="150000"/>
              </a:lnSpc>
              <a:spcBef>
                <a:spcPts val="0"/>
              </a:spcBef>
              <a:buFont typeface="Wingdings" panose="05000000000000000000" pitchFamily="2" charset="2"/>
              <a:buChar char="ü"/>
            </a:pPr>
            <a:r>
              <a:rPr lang="en-US">
                <a:solidFill>
                  <a:schemeClr val="bg2"/>
                </a:solidFill>
              </a:rPr>
              <a:t>Recruiting interest</a:t>
            </a:r>
            <a:endParaRPr lang="en-US">
              <a:solidFill>
                <a:schemeClr val="bg2"/>
              </a:solidFill>
              <a:cs typeface="Calibri"/>
            </a:endParaRPr>
          </a:p>
          <a:p>
            <a:pPr marL="342900" indent="-342900">
              <a:lnSpc>
                <a:spcPct val="150000"/>
              </a:lnSpc>
              <a:spcBef>
                <a:spcPts val="0"/>
              </a:spcBef>
              <a:buFont typeface="Wingdings" panose="05000000000000000000" pitchFamily="2" charset="2"/>
              <a:buChar char="ü"/>
            </a:pPr>
            <a:r>
              <a:rPr lang="en-US">
                <a:solidFill>
                  <a:schemeClr val="bg2"/>
                </a:solidFill>
              </a:rPr>
              <a:t>Sustaining persistence</a:t>
            </a:r>
            <a:endParaRPr lang="en-US">
              <a:solidFill>
                <a:schemeClr val="bg2"/>
              </a:solidFill>
              <a:cs typeface="Calibri"/>
            </a:endParaRPr>
          </a:p>
          <a:p>
            <a:pPr marL="342900" indent="-342900">
              <a:lnSpc>
                <a:spcPct val="150000"/>
              </a:lnSpc>
              <a:spcBef>
                <a:spcPts val="0"/>
              </a:spcBef>
              <a:buFont typeface="Wingdings" panose="05000000000000000000" pitchFamily="2" charset="2"/>
              <a:buChar char="ü"/>
            </a:pPr>
            <a:r>
              <a:rPr lang="en-US">
                <a:solidFill>
                  <a:schemeClr val="bg2"/>
                </a:solidFill>
              </a:rPr>
              <a:t>Self-regulation </a:t>
            </a:r>
            <a:endParaRPr lang="en-US">
              <a:solidFill>
                <a:schemeClr val="bg2"/>
              </a:solidFill>
              <a:cs typeface="Calibri"/>
            </a:endParaRPr>
          </a:p>
        </p:txBody>
      </p:sp>
      <p:sp>
        <p:nvSpPr>
          <p:cNvPr id="12" name="Content Placeholder 11">
            <a:extLst>
              <a:ext uri="{FF2B5EF4-FFF2-40B4-BE49-F238E27FC236}">
                <a16:creationId xmlns:a16="http://schemas.microsoft.com/office/drawing/2014/main" id="{F3168605-E195-38D5-0E82-050C78F7D011}"/>
              </a:ext>
            </a:extLst>
          </p:cNvPr>
          <p:cNvSpPr>
            <a:spLocks noGrp="1"/>
          </p:cNvSpPr>
          <p:nvPr>
            <p:ph idx="10"/>
          </p:nvPr>
        </p:nvSpPr>
        <p:spPr>
          <a:xfrm>
            <a:off x="1167490" y="2823560"/>
            <a:ext cx="3173279" cy="2531372"/>
          </a:xfrm>
          <a:ln>
            <a:solidFill>
              <a:schemeClr val="accent1">
                <a:lumMod val="20000"/>
                <a:lumOff val="80000"/>
              </a:schemeClr>
            </a:solidFill>
          </a:ln>
        </p:spPr>
        <p:txBody>
          <a:bodyPr vert="horz" lIns="0" tIns="45720" rIns="0" bIns="45720" rtlCol="0" anchor="t">
            <a:noAutofit/>
          </a:bodyPr>
          <a:lstStyle/>
          <a:p>
            <a:r>
              <a:rPr lang="en-US" i="1">
                <a:solidFill>
                  <a:schemeClr val="bg1">
                    <a:lumMod val="85000"/>
                  </a:schemeClr>
                </a:solidFill>
              </a:rPr>
              <a:t>Provide options for</a:t>
            </a:r>
            <a:endParaRPr lang="en-US" i="1">
              <a:solidFill>
                <a:schemeClr val="bg1">
                  <a:lumMod val="85000"/>
                </a:schemeClr>
              </a:solidFill>
              <a:cs typeface="Calibri"/>
            </a:endParaRPr>
          </a:p>
          <a:p>
            <a:pPr marL="342900" indent="-342900">
              <a:buFont typeface="Wingdings" panose="05000000000000000000" pitchFamily="2" charset="2"/>
              <a:buChar char="ü"/>
            </a:pPr>
            <a:r>
              <a:rPr lang="en-US">
                <a:solidFill>
                  <a:schemeClr val="bg1">
                    <a:lumMod val="85000"/>
                  </a:schemeClr>
                </a:solidFill>
              </a:rPr>
              <a:t>Perception</a:t>
            </a:r>
            <a:endParaRPr lang="en-US">
              <a:solidFill>
                <a:schemeClr val="bg1">
                  <a:lumMod val="85000"/>
                </a:schemeClr>
              </a:solidFill>
              <a:cs typeface="Calibri"/>
            </a:endParaRPr>
          </a:p>
          <a:p>
            <a:pPr marL="342900" indent="-342900">
              <a:buFont typeface="Wingdings" panose="05000000000000000000" pitchFamily="2" charset="2"/>
              <a:buChar char="ü"/>
            </a:pPr>
            <a:r>
              <a:rPr lang="en-US">
                <a:solidFill>
                  <a:schemeClr val="bg1">
                    <a:lumMod val="85000"/>
                  </a:schemeClr>
                </a:solidFill>
              </a:rPr>
              <a:t>Language and symbols</a:t>
            </a:r>
            <a:endParaRPr lang="en-US">
              <a:solidFill>
                <a:schemeClr val="bg1">
                  <a:lumMod val="85000"/>
                </a:schemeClr>
              </a:solidFill>
              <a:cs typeface="Calibri"/>
            </a:endParaRPr>
          </a:p>
          <a:p>
            <a:pPr marL="342900" indent="-342900">
              <a:buFont typeface="Wingdings" panose="05000000000000000000" pitchFamily="2" charset="2"/>
              <a:buChar char="ü"/>
            </a:pPr>
            <a:r>
              <a:rPr lang="en-US">
                <a:solidFill>
                  <a:schemeClr val="bg1">
                    <a:lumMod val="85000"/>
                  </a:schemeClr>
                </a:solidFill>
              </a:rPr>
              <a:t>Comprehension </a:t>
            </a:r>
            <a:endParaRPr lang="en-US">
              <a:solidFill>
                <a:schemeClr val="bg1">
                  <a:lumMod val="85000"/>
                </a:schemeClr>
              </a:solidFill>
              <a:cs typeface="Calibri"/>
            </a:endParaRPr>
          </a:p>
        </p:txBody>
      </p:sp>
      <p:sp>
        <p:nvSpPr>
          <p:cNvPr id="13" name="Content Placeholder 12">
            <a:extLst>
              <a:ext uri="{FF2B5EF4-FFF2-40B4-BE49-F238E27FC236}">
                <a16:creationId xmlns:a16="http://schemas.microsoft.com/office/drawing/2014/main" id="{4227EF86-75D2-94F7-8059-B787595A6B2F}"/>
              </a:ext>
            </a:extLst>
          </p:cNvPr>
          <p:cNvSpPr>
            <a:spLocks noGrp="1"/>
          </p:cNvSpPr>
          <p:nvPr>
            <p:ph idx="11"/>
          </p:nvPr>
        </p:nvSpPr>
        <p:spPr>
          <a:xfrm>
            <a:off x="1167493" y="2188028"/>
            <a:ext cx="3173278" cy="435429"/>
          </a:xfrm>
        </p:spPr>
        <p:txBody>
          <a:bodyPr vert="horz" lIns="0" tIns="45720" rIns="0" bIns="45720" rtlCol="0" anchor="t">
            <a:noAutofit/>
          </a:bodyPr>
          <a:lstStyle/>
          <a:p>
            <a:pPr>
              <a:spcAft>
                <a:spcPts val="1200"/>
              </a:spcAft>
            </a:pPr>
            <a:r>
              <a:rPr lang="en-US" sz="3200">
                <a:solidFill>
                  <a:schemeClr val="bg2"/>
                </a:solidFill>
                <a:latin typeface="Tenorite"/>
                <a:cs typeface="Calibri Light"/>
              </a:rPr>
              <a:t>Representation	</a:t>
            </a:r>
            <a:endParaRPr lang="en-US" sz="3200" b="0" i="1">
              <a:solidFill>
                <a:schemeClr val="bg2"/>
              </a:solidFill>
            </a:endParaRPr>
          </a:p>
        </p:txBody>
      </p:sp>
      <p:sp>
        <p:nvSpPr>
          <p:cNvPr id="14" name="Content Placeholder 13">
            <a:extLst>
              <a:ext uri="{FF2B5EF4-FFF2-40B4-BE49-F238E27FC236}">
                <a16:creationId xmlns:a16="http://schemas.microsoft.com/office/drawing/2014/main" id="{051020BD-601E-1D82-6238-E1927AF0883C}"/>
              </a:ext>
            </a:extLst>
          </p:cNvPr>
          <p:cNvSpPr>
            <a:spLocks noGrp="1"/>
          </p:cNvSpPr>
          <p:nvPr>
            <p:ph idx="12"/>
          </p:nvPr>
        </p:nvSpPr>
        <p:spPr>
          <a:xfrm>
            <a:off x="4683787" y="2188028"/>
            <a:ext cx="3393413" cy="338290"/>
          </a:xfrm>
        </p:spPr>
        <p:txBody>
          <a:bodyPr vert="horz" lIns="0" tIns="45720" rIns="0" bIns="45720" rtlCol="0" anchor="t">
            <a:noAutofit/>
          </a:bodyPr>
          <a:lstStyle/>
          <a:p>
            <a:pPr>
              <a:spcAft>
                <a:spcPts val="1200"/>
              </a:spcAft>
            </a:pPr>
            <a:r>
              <a:rPr lang="en-US" sz="3200">
                <a:solidFill>
                  <a:schemeClr val="bg1">
                    <a:lumMod val="85000"/>
                  </a:schemeClr>
                </a:solidFill>
                <a:latin typeface="Tenorite"/>
                <a:cs typeface="Calibri Light"/>
              </a:rPr>
              <a:t>Engagement</a:t>
            </a:r>
            <a:endParaRPr lang="en-US" sz="3200" b="0" i="1">
              <a:solidFill>
                <a:schemeClr val="bg1">
                  <a:lumMod val="85000"/>
                </a:schemeClr>
              </a:solidFill>
              <a:latin typeface="Tenorite"/>
              <a:ea typeface="+mn-lt"/>
              <a:cs typeface="+mn-lt"/>
            </a:endParaRPr>
          </a:p>
          <a:p>
            <a:endParaRPr lang="en-US">
              <a:solidFill>
                <a:srgbClr val="D8D8D8"/>
              </a:solidFill>
            </a:endParaRPr>
          </a:p>
        </p:txBody>
      </p:sp>
      <p:sp>
        <p:nvSpPr>
          <p:cNvPr id="15" name="Content Placeholder 14">
            <a:extLst>
              <a:ext uri="{FF2B5EF4-FFF2-40B4-BE49-F238E27FC236}">
                <a16:creationId xmlns:a16="http://schemas.microsoft.com/office/drawing/2014/main" id="{AFCC20A8-7018-BE35-D302-C4E4F81B39F0}"/>
              </a:ext>
            </a:extLst>
          </p:cNvPr>
          <p:cNvSpPr>
            <a:spLocks noGrp="1"/>
          </p:cNvSpPr>
          <p:nvPr>
            <p:ph idx="13"/>
          </p:nvPr>
        </p:nvSpPr>
        <p:spPr>
          <a:xfrm>
            <a:off x="8200082" y="2823560"/>
            <a:ext cx="3173279" cy="2531372"/>
          </a:xfrm>
          <a:ln>
            <a:solidFill>
              <a:schemeClr val="accent1"/>
            </a:solidFill>
          </a:ln>
        </p:spPr>
        <p:txBody>
          <a:bodyPr vert="horz" lIns="0" tIns="45720" rIns="0" bIns="45720" rtlCol="0" anchor="t">
            <a:noAutofit/>
          </a:bodyPr>
          <a:lstStyle/>
          <a:p>
            <a:r>
              <a:rPr lang="en-US" sz="2400" i="1">
                <a:solidFill>
                  <a:schemeClr val="tx1"/>
                </a:solidFill>
              </a:rPr>
              <a:t>Provide options for</a:t>
            </a:r>
            <a:endParaRPr lang="en-US" sz="2400" i="1">
              <a:solidFill>
                <a:schemeClr val="tx1"/>
              </a:solidFill>
              <a:cs typeface="Calibri"/>
            </a:endParaRPr>
          </a:p>
          <a:p>
            <a:pPr marL="342900" indent="-342900">
              <a:buFont typeface="Wingdings" panose="05000000000000000000" pitchFamily="2" charset="2"/>
              <a:buChar char="ü"/>
            </a:pPr>
            <a:r>
              <a:rPr lang="en-US" sz="2400">
                <a:solidFill>
                  <a:schemeClr val="tx1"/>
                </a:solidFill>
              </a:rPr>
              <a:t>Physical action</a:t>
            </a:r>
            <a:endParaRPr lang="en-US" sz="2400">
              <a:solidFill>
                <a:schemeClr val="tx1"/>
              </a:solidFill>
              <a:cs typeface="Calibri"/>
            </a:endParaRPr>
          </a:p>
          <a:p>
            <a:pPr marL="342900" indent="-342900">
              <a:buFont typeface="Wingdings" panose="05000000000000000000" pitchFamily="2" charset="2"/>
              <a:buChar char="ü"/>
            </a:pPr>
            <a:r>
              <a:rPr lang="en-US" sz="2400">
                <a:solidFill>
                  <a:schemeClr val="tx1"/>
                </a:solidFill>
              </a:rPr>
              <a:t>Expression and communication</a:t>
            </a:r>
            <a:endParaRPr lang="en-US" sz="2400">
              <a:solidFill>
                <a:schemeClr val="tx1"/>
              </a:solidFill>
              <a:cs typeface="Calibri"/>
            </a:endParaRPr>
          </a:p>
          <a:p>
            <a:pPr marL="342900" indent="-342900">
              <a:buFont typeface="Wingdings" panose="05000000000000000000" pitchFamily="2" charset="2"/>
              <a:buChar char="ü"/>
            </a:pPr>
            <a:r>
              <a:rPr lang="en-US" sz="2400">
                <a:solidFill>
                  <a:schemeClr val="tx1"/>
                </a:solidFill>
              </a:rPr>
              <a:t>Executive functions</a:t>
            </a:r>
            <a:endParaRPr lang="en-US" sz="2400">
              <a:solidFill>
                <a:schemeClr val="tx1"/>
              </a:solidFill>
              <a:cs typeface="Calibri"/>
            </a:endParaRPr>
          </a:p>
        </p:txBody>
      </p:sp>
      <p:sp>
        <p:nvSpPr>
          <p:cNvPr id="16" name="Content Placeholder 15">
            <a:extLst>
              <a:ext uri="{FF2B5EF4-FFF2-40B4-BE49-F238E27FC236}">
                <a16:creationId xmlns:a16="http://schemas.microsoft.com/office/drawing/2014/main" id="{8D947690-7B8D-04D6-B8A4-E18E1F30B6B8}"/>
              </a:ext>
            </a:extLst>
          </p:cNvPr>
          <p:cNvSpPr>
            <a:spLocks noGrp="1"/>
          </p:cNvSpPr>
          <p:nvPr>
            <p:ph idx="14"/>
          </p:nvPr>
        </p:nvSpPr>
        <p:spPr>
          <a:xfrm>
            <a:off x="8142574" y="2188028"/>
            <a:ext cx="3518334" cy="562987"/>
          </a:xfrm>
        </p:spPr>
        <p:txBody>
          <a:bodyPr vert="horz" lIns="0" tIns="45720" rIns="0" bIns="45720" rtlCol="0" anchor="t">
            <a:noAutofit/>
          </a:bodyPr>
          <a:lstStyle/>
          <a:p>
            <a:pPr>
              <a:spcAft>
                <a:spcPts val="1200"/>
              </a:spcAft>
            </a:pPr>
            <a:r>
              <a:rPr lang="en-US" sz="3200">
                <a:solidFill>
                  <a:schemeClr val="tx1"/>
                </a:solidFill>
                <a:latin typeface="Tenorite"/>
                <a:cs typeface="Calibri Light"/>
              </a:rPr>
              <a:t>Action &amp; Expression</a:t>
            </a:r>
            <a:endParaRPr lang="en-US" sz="3200" b="0" i="1">
              <a:solidFill>
                <a:schemeClr val="tx1"/>
              </a:solidFill>
              <a:cs typeface="Calibri Light"/>
            </a:endParaRPr>
          </a:p>
        </p:txBody>
      </p:sp>
    </p:spTree>
    <p:extLst>
      <p:ext uri="{BB962C8B-B14F-4D97-AF65-F5344CB8AC3E}">
        <p14:creationId xmlns:p14="http://schemas.microsoft.com/office/powerpoint/2010/main" val="56017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65A7-995A-9F45-891C-82D9B9D40801}"/>
              </a:ext>
            </a:extLst>
          </p:cNvPr>
          <p:cNvSpPr>
            <a:spLocks noGrp="1"/>
          </p:cNvSpPr>
          <p:nvPr>
            <p:ph type="title"/>
          </p:nvPr>
        </p:nvSpPr>
        <p:spPr>
          <a:xfrm>
            <a:off x="511629" y="758952"/>
            <a:ext cx="10644051" cy="3566160"/>
          </a:xfrm>
        </p:spPr>
        <p:txBody>
          <a:bodyPr>
            <a:normAutofit/>
          </a:bodyPr>
          <a:lstStyle/>
          <a:p>
            <a:r>
              <a:rPr lang="en-US" sz="4400">
                <a:ea typeface="+mj-lt"/>
                <a:cs typeface="+mj-lt"/>
              </a:rPr>
              <a:t>Action &amp; Expression: what it is, &amp; why it matters</a:t>
            </a:r>
            <a:endParaRPr lang="en-US"/>
          </a:p>
        </p:txBody>
      </p:sp>
    </p:spTree>
    <p:extLst>
      <p:ext uri="{BB962C8B-B14F-4D97-AF65-F5344CB8AC3E}">
        <p14:creationId xmlns:p14="http://schemas.microsoft.com/office/powerpoint/2010/main" val="3219158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2AD8-3EB3-6161-201E-4EEE1843AEB5}"/>
              </a:ext>
            </a:extLst>
          </p:cNvPr>
          <p:cNvSpPr>
            <a:spLocks noGrp="1"/>
          </p:cNvSpPr>
          <p:nvPr>
            <p:ph type="title"/>
          </p:nvPr>
        </p:nvSpPr>
        <p:spPr/>
        <p:txBody>
          <a:bodyPr/>
          <a:lstStyle/>
          <a:p>
            <a:r>
              <a:rPr lang="en-US"/>
              <a:t>Action &amp; expression refers to how:</a:t>
            </a:r>
          </a:p>
        </p:txBody>
      </p:sp>
      <p:sp>
        <p:nvSpPr>
          <p:cNvPr id="3" name="Content Placeholder 2">
            <a:extLst>
              <a:ext uri="{FF2B5EF4-FFF2-40B4-BE49-F238E27FC236}">
                <a16:creationId xmlns:a16="http://schemas.microsoft.com/office/drawing/2014/main" id="{79237FE9-3A3E-1B44-3ACE-ABA8B3E08303}"/>
              </a:ext>
            </a:extLst>
          </p:cNvPr>
          <p:cNvSpPr>
            <a:spLocks noGrp="1"/>
          </p:cNvSpPr>
          <p:nvPr>
            <p:ph idx="1"/>
          </p:nvPr>
        </p:nvSpPr>
        <p:spPr/>
        <p:txBody>
          <a:bodyPr vert="horz" lIns="0" tIns="45720" rIns="0" bIns="45720" rtlCol="0" anchor="t">
            <a:normAutofit/>
          </a:bodyPr>
          <a:lstStyle/>
          <a:p>
            <a:pPr marL="0" indent="0">
              <a:buNone/>
            </a:pPr>
            <a:r>
              <a:rPr lang="en-US" sz="2400" b="1"/>
              <a:t>“Learners differ in the ways that they can navigate a learning environment and express what they know. </a:t>
            </a:r>
            <a:r>
              <a:rPr lang="en-US" sz="2400"/>
              <a:t>For example, individuals with significant movement impairments (e.g., cerebral palsy), those who struggle with strategic and organizational abilities (executive function disorders), those who have language barriers, and so forth approach learning tasks very differently. Some may be able to express themselves well in written text but not speech, and vice versa.</a:t>
            </a:r>
          </a:p>
        </p:txBody>
      </p:sp>
    </p:spTree>
    <p:extLst>
      <p:ext uri="{BB962C8B-B14F-4D97-AF65-F5344CB8AC3E}">
        <p14:creationId xmlns:p14="http://schemas.microsoft.com/office/powerpoint/2010/main" val="956874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2AD8-3EB3-6161-201E-4EEE1843AEB5}"/>
              </a:ext>
            </a:extLst>
          </p:cNvPr>
          <p:cNvSpPr>
            <a:spLocks noGrp="1"/>
          </p:cNvSpPr>
          <p:nvPr>
            <p:ph type="title"/>
          </p:nvPr>
        </p:nvSpPr>
        <p:spPr/>
        <p:txBody>
          <a:bodyPr/>
          <a:lstStyle/>
          <a:p>
            <a:r>
              <a:rPr lang="en-US"/>
              <a:t>Action &amp; expression refers to:</a:t>
            </a:r>
          </a:p>
        </p:txBody>
      </p:sp>
      <p:sp>
        <p:nvSpPr>
          <p:cNvPr id="3" name="Content Placeholder 2">
            <a:extLst>
              <a:ext uri="{FF2B5EF4-FFF2-40B4-BE49-F238E27FC236}">
                <a16:creationId xmlns:a16="http://schemas.microsoft.com/office/drawing/2014/main" id="{79237FE9-3A3E-1B44-3ACE-ABA8B3E08303}"/>
              </a:ext>
            </a:extLst>
          </p:cNvPr>
          <p:cNvSpPr>
            <a:spLocks noGrp="1"/>
          </p:cNvSpPr>
          <p:nvPr>
            <p:ph idx="1"/>
          </p:nvPr>
        </p:nvSpPr>
        <p:spPr/>
        <p:txBody>
          <a:bodyPr vert="horz" lIns="0" tIns="45720" rIns="0" bIns="45720" rtlCol="0" anchor="t">
            <a:normAutofit/>
          </a:bodyPr>
          <a:lstStyle/>
          <a:p>
            <a:pPr marL="0" indent="0">
              <a:buNone/>
            </a:pPr>
            <a:r>
              <a:rPr lang="en-US" sz="2400">
                <a:cs typeface="Calibri"/>
              </a:rPr>
              <a:t>The “how" of learning—elements of learning that can help us be even more strategic and goal-directed </a:t>
            </a:r>
            <a:r>
              <a:rPr lang="en-US" sz="2400">
                <a:cs typeface="Calibri"/>
                <a:hlinkClick r:id="rId3"/>
              </a:rPr>
              <a:t>(CAST, 2018).</a:t>
            </a:r>
            <a:endParaRPr lang="en-US" sz="2400">
              <a:cs typeface="Calibri"/>
            </a:endParaRPr>
          </a:p>
        </p:txBody>
      </p:sp>
    </p:spTree>
    <p:extLst>
      <p:ext uri="{BB962C8B-B14F-4D97-AF65-F5344CB8AC3E}">
        <p14:creationId xmlns:p14="http://schemas.microsoft.com/office/powerpoint/2010/main" val="797531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65A7-995A-9F45-891C-82D9B9D40801}"/>
              </a:ext>
            </a:extLst>
          </p:cNvPr>
          <p:cNvSpPr>
            <a:spLocks noGrp="1"/>
          </p:cNvSpPr>
          <p:nvPr>
            <p:ph type="ctrTitle"/>
          </p:nvPr>
        </p:nvSpPr>
        <p:spPr>
          <a:xfrm>
            <a:off x="851192" y="2391210"/>
            <a:ext cx="10659759" cy="2387600"/>
          </a:xfrm>
        </p:spPr>
        <p:txBody>
          <a:bodyPr>
            <a:normAutofit/>
          </a:bodyPr>
          <a:lstStyle/>
          <a:p>
            <a:r>
              <a:rPr lang="en-US" sz="4400">
                <a:ea typeface="+mj-lt"/>
                <a:cs typeface="+mj-lt"/>
              </a:rPr>
              <a:t>Components of engagement: interest, persistence, and self-regulation</a:t>
            </a:r>
          </a:p>
          <a:p>
            <a:endParaRPr lang="en-US" sz="4400"/>
          </a:p>
        </p:txBody>
      </p:sp>
      <p:sp>
        <p:nvSpPr>
          <p:cNvPr id="14" name="Text Placeholder 7">
            <a:extLst>
              <a:ext uri="{FF2B5EF4-FFF2-40B4-BE49-F238E27FC236}">
                <a16:creationId xmlns:a16="http://schemas.microsoft.com/office/drawing/2014/main" id="{A1F17760-D90A-AB46-A4E0-31B2684E3F5E}"/>
              </a:ext>
            </a:extLst>
          </p:cNvPr>
          <p:cNvSpPr>
            <a:spLocks noGrp="1"/>
          </p:cNvSpPr>
          <p:nvPr>
            <p:ph type="subTitle" idx="1"/>
          </p:nvPr>
        </p:nvSpPr>
        <p:spPr>
          <a:xfrm>
            <a:off x="10826750" y="3425825"/>
            <a:ext cx="1365250" cy="1095375"/>
          </a:xfrm>
        </p:spPr>
        <p:txBody>
          <a:bodyPr/>
          <a:lstStyle/>
          <a:p>
            <a:r>
              <a:rPr lang="en-US"/>
              <a:t>”</a:t>
            </a:r>
          </a:p>
        </p:txBody>
      </p:sp>
      <p:sp>
        <p:nvSpPr>
          <p:cNvPr id="5" name="Slide Number Placeholder 4">
            <a:extLst>
              <a:ext uri="{FF2B5EF4-FFF2-40B4-BE49-F238E27FC236}">
                <a16:creationId xmlns:a16="http://schemas.microsoft.com/office/drawing/2014/main" id="{7003A5E2-8F37-D546-BCD9-24A2037BB54D}"/>
              </a:ext>
            </a:extLst>
          </p:cNvPr>
          <p:cNvSpPr>
            <a:spLocks noGrp="1"/>
          </p:cNvSpPr>
          <p:nvPr>
            <p:ph type="sldNum" sz="quarter" idx="12"/>
          </p:nvPr>
        </p:nvSpPr>
        <p:spPr>
          <a:xfrm>
            <a:off x="9448800" y="6356350"/>
            <a:ext cx="2743200" cy="365125"/>
          </a:xfrm>
        </p:spPr>
        <p:txBody>
          <a:bodyPr/>
          <a:lstStyle/>
          <a:p>
            <a:fld id="{294A09A9-5501-47C1-A89A-A340965A2BE2}" type="slidenum">
              <a:rPr lang="en-US" smtClean="0"/>
              <a:pPr/>
              <a:t>17</a:t>
            </a:fld>
            <a:endParaRPr lang="en-US"/>
          </a:p>
        </p:txBody>
      </p:sp>
    </p:spTree>
    <p:extLst>
      <p:ext uri="{BB962C8B-B14F-4D97-AF65-F5344CB8AC3E}">
        <p14:creationId xmlns:p14="http://schemas.microsoft.com/office/powerpoint/2010/main" val="3055877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972055D-1837-6B1F-4EF8-8DC3751EE044}"/>
              </a:ext>
            </a:extLst>
          </p:cNvPr>
          <p:cNvSpPr>
            <a:spLocks noGrp="1"/>
          </p:cNvSpPr>
          <p:nvPr>
            <p:ph type="title"/>
          </p:nvPr>
        </p:nvSpPr>
        <p:spPr>
          <a:xfrm>
            <a:off x="979714" y="870852"/>
            <a:ext cx="9862458" cy="857031"/>
          </a:xfrm>
        </p:spPr>
        <p:txBody>
          <a:bodyPr/>
          <a:lstStyle/>
          <a:p>
            <a:r>
              <a:rPr lang="en-US" b="0"/>
              <a:t>Action &amp; expression offers multiple options for:</a:t>
            </a:r>
          </a:p>
        </p:txBody>
      </p:sp>
      <p:sp>
        <p:nvSpPr>
          <p:cNvPr id="13" name="Content Placeholder 12">
            <a:extLst>
              <a:ext uri="{FF2B5EF4-FFF2-40B4-BE49-F238E27FC236}">
                <a16:creationId xmlns:a16="http://schemas.microsoft.com/office/drawing/2014/main" id="{4227EF86-75D2-94F7-8059-B787595A6B2F}"/>
              </a:ext>
            </a:extLst>
          </p:cNvPr>
          <p:cNvSpPr>
            <a:spLocks noGrp="1"/>
          </p:cNvSpPr>
          <p:nvPr>
            <p:ph idx="1"/>
          </p:nvPr>
        </p:nvSpPr>
        <p:spPr>
          <a:xfrm>
            <a:off x="1167493" y="1929236"/>
            <a:ext cx="6423478" cy="3684711"/>
          </a:xfrm>
        </p:spPr>
        <p:txBody>
          <a:bodyPr vert="horz" lIns="0" tIns="45720" rIns="0" bIns="45720" rtlCol="0" anchor="t">
            <a:noAutofit/>
          </a:bodyPr>
          <a:lstStyle/>
          <a:p>
            <a:pPr marL="342900" indent="-342900">
              <a:lnSpc>
                <a:spcPct val="150000"/>
              </a:lnSpc>
              <a:buFont typeface="Wingdings" panose="05000000000000000000" pitchFamily="2" charset="2"/>
              <a:buChar char="ü"/>
            </a:pPr>
            <a:r>
              <a:rPr lang="en-US" sz="3600" b="0"/>
              <a:t>Physical action</a:t>
            </a:r>
          </a:p>
          <a:p>
            <a:pPr marL="342900" indent="-342900">
              <a:lnSpc>
                <a:spcPct val="100000"/>
              </a:lnSpc>
              <a:buFont typeface="Wingdings" panose="05000000000000000000" pitchFamily="2" charset="2"/>
              <a:buChar char="ü"/>
            </a:pPr>
            <a:r>
              <a:rPr lang="en-US" sz="3600" b="0"/>
              <a:t>Expression and communication</a:t>
            </a:r>
          </a:p>
          <a:p>
            <a:pPr marL="342900" indent="-342900">
              <a:lnSpc>
                <a:spcPct val="150000"/>
              </a:lnSpc>
              <a:buFont typeface="Wingdings" panose="05000000000000000000" pitchFamily="2" charset="2"/>
              <a:buChar char="ü"/>
            </a:pPr>
            <a:r>
              <a:rPr lang="en-US" sz="3600" b="0"/>
              <a:t>Executive functions</a:t>
            </a:r>
          </a:p>
          <a:p>
            <a:pPr marL="342900" indent="-342900">
              <a:buFont typeface="Wingdings" panose="05000000000000000000" pitchFamily="2" charset="2"/>
              <a:buChar char="ü"/>
            </a:pPr>
            <a:endParaRPr lang="en-US" sz="3600">
              <a:cs typeface="Calibri Light"/>
            </a:endParaRPr>
          </a:p>
        </p:txBody>
      </p:sp>
    </p:spTree>
    <p:extLst>
      <p:ext uri="{BB962C8B-B14F-4D97-AF65-F5344CB8AC3E}">
        <p14:creationId xmlns:p14="http://schemas.microsoft.com/office/powerpoint/2010/main" val="3988639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972055D-1837-6B1F-4EF8-8DC3751EE044}"/>
              </a:ext>
            </a:extLst>
          </p:cNvPr>
          <p:cNvSpPr>
            <a:spLocks noGrp="1"/>
          </p:cNvSpPr>
          <p:nvPr>
            <p:ph type="title"/>
          </p:nvPr>
        </p:nvSpPr>
        <p:spPr>
          <a:xfrm>
            <a:off x="979714" y="245190"/>
            <a:ext cx="9717088" cy="1466403"/>
          </a:xfrm>
        </p:spPr>
        <p:txBody>
          <a:bodyPr/>
          <a:lstStyle/>
          <a:p>
            <a:r>
              <a:rPr lang="en-US" b="0"/>
              <a:t>Action &amp; expression offers multiple options for</a:t>
            </a:r>
            <a:r>
              <a:rPr lang="en-US" b="0">
                <a:ea typeface="+mj-lt"/>
                <a:cs typeface="+mj-lt"/>
              </a:rPr>
              <a:t>:</a:t>
            </a:r>
            <a:endParaRPr lang="en-US" b="0"/>
          </a:p>
        </p:txBody>
      </p:sp>
      <p:sp>
        <p:nvSpPr>
          <p:cNvPr id="13" name="Content Placeholder 12">
            <a:extLst>
              <a:ext uri="{FF2B5EF4-FFF2-40B4-BE49-F238E27FC236}">
                <a16:creationId xmlns:a16="http://schemas.microsoft.com/office/drawing/2014/main" id="{4227EF86-75D2-94F7-8059-B787595A6B2F}"/>
              </a:ext>
            </a:extLst>
          </p:cNvPr>
          <p:cNvSpPr>
            <a:spLocks noGrp="1"/>
          </p:cNvSpPr>
          <p:nvPr>
            <p:ph idx="1"/>
          </p:nvPr>
        </p:nvSpPr>
        <p:spPr>
          <a:xfrm>
            <a:off x="1167493" y="1755341"/>
            <a:ext cx="10577615" cy="3713466"/>
          </a:xfrm>
        </p:spPr>
        <p:txBody>
          <a:bodyPr vert="horz" lIns="0" tIns="45720" rIns="0" bIns="45720" rtlCol="0" anchor="t">
            <a:noAutofit/>
          </a:bodyPr>
          <a:lstStyle/>
          <a:p>
            <a:pPr marL="342900" indent="-342900">
              <a:lnSpc>
                <a:spcPct val="100000"/>
              </a:lnSpc>
              <a:buFont typeface="Wingdings" panose="05000000000000000000" pitchFamily="2" charset="2"/>
              <a:buChar char="ü"/>
            </a:pPr>
            <a:r>
              <a:rPr lang="en-US" sz="3200" b="0"/>
              <a:t>Physical action </a:t>
            </a:r>
          </a:p>
          <a:p>
            <a:pPr marL="800100" lvl="1" indent="-342900">
              <a:lnSpc>
                <a:spcPct val="100000"/>
              </a:lnSpc>
              <a:buFont typeface="Wingdings" panose="05000000000000000000" pitchFamily="2" charset="2"/>
              <a:buChar char="ü"/>
            </a:pPr>
            <a:r>
              <a:rPr lang="en-US" sz="2000" b="0"/>
              <a:t>Vary methods for response and navigation; optimize access to tools and assistive technologie</a:t>
            </a:r>
            <a:r>
              <a:rPr lang="en-US" sz="2000" b="0">
                <a:ea typeface="+mj-lt"/>
                <a:cs typeface="+mj-lt"/>
              </a:rPr>
              <a:t>s</a:t>
            </a:r>
          </a:p>
          <a:p>
            <a:pPr marL="342900" indent="-342900">
              <a:lnSpc>
                <a:spcPct val="100000"/>
              </a:lnSpc>
              <a:buFont typeface="Wingdings" panose="05000000000000000000" pitchFamily="2" charset="2"/>
              <a:buChar char="ü"/>
            </a:pPr>
            <a:r>
              <a:rPr lang="en-US" sz="3200" b="0"/>
              <a:t>Expression and communication</a:t>
            </a:r>
          </a:p>
          <a:p>
            <a:pPr lvl="1">
              <a:lnSpc>
                <a:spcPct val="100000"/>
              </a:lnSpc>
              <a:buFont typeface="Wingdings" panose="05000000000000000000" pitchFamily="2" charset="2"/>
              <a:buChar char="ü"/>
            </a:pPr>
            <a:r>
              <a:rPr lang="en-US" sz="2000">
                <a:solidFill>
                  <a:schemeClr val="tx1"/>
                </a:solidFill>
                <a:ea typeface="+mj-lt"/>
                <a:cs typeface="+mj-lt"/>
              </a:rPr>
              <a:t>Can u</a:t>
            </a:r>
            <a:r>
              <a:rPr lang="en-US" sz="2000" b="0">
                <a:solidFill>
                  <a:schemeClr val="tx1"/>
                </a:solidFill>
                <a:ea typeface="+mj-lt"/>
                <a:cs typeface="+mj-lt"/>
              </a:rPr>
              <a:t>se different media/materials to express learning; multiple tools &amp; supports for constructing/composing communication; graduated levels of support for practice</a:t>
            </a:r>
          </a:p>
          <a:p>
            <a:pPr marL="342900" indent="-342900">
              <a:lnSpc>
                <a:spcPct val="150000"/>
              </a:lnSpc>
              <a:buFont typeface="Wingdings" panose="05000000000000000000" pitchFamily="2" charset="2"/>
              <a:buChar char="ü"/>
            </a:pPr>
            <a:r>
              <a:rPr lang="en-US" sz="3200" b="0"/>
              <a:t>Executive functions</a:t>
            </a:r>
          </a:p>
          <a:p>
            <a:pPr lvl="1">
              <a:lnSpc>
                <a:spcPct val="100000"/>
              </a:lnSpc>
              <a:buFont typeface="Wingdings" panose="05000000000000000000" pitchFamily="2" charset="2"/>
              <a:buChar char="ü"/>
            </a:pPr>
            <a:r>
              <a:rPr lang="en-US" sz="2000">
                <a:solidFill>
                  <a:schemeClr val="tx1"/>
                </a:solidFill>
                <a:cs typeface="Calibri Light"/>
              </a:rPr>
              <a:t>Goal-setting &amp; planning towards goal is guided</a:t>
            </a:r>
            <a:r>
              <a:rPr lang="en-US" sz="2000" b="0">
                <a:solidFill>
                  <a:schemeClr val="tx1"/>
                </a:solidFill>
                <a:cs typeface="Calibri Light"/>
              </a:rPr>
              <a:t>; supports for managing information offered; enhance student skills for monitoring own progress</a:t>
            </a:r>
          </a:p>
          <a:p>
            <a:pPr marL="342900" indent="-342900">
              <a:buFont typeface="Wingdings" panose="05000000000000000000" pitchFamily="2" charset="2"/>
              <a:buChar char="ü"/>
            </a:pPr>
            <a:endParaRPr lang="en-US" sz="3600">
              <a:cs typeface="Calibri Light"/>
            </a:endParaRPr>
          </a:p>
        </p:txBody>
      </p:sp>
    </p:spTree>
    <p:extLst>
      <p:ext uri="{BB962C8B-B14F-4D97-AF65-F5344CB8AC3E}">
        <p14:creationId xmlns:p14="http://schemas.microsoft.com/office/powerpoint/2010/main" val="1536049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p:txBody>
          <a:bodyPr vert="horz" lIns="91440" tIns="45720" rIns="91440" bIns="45720" rtlCol="0" anchor="t">
            <a:normAutofit/>
          </a:bodyPr>
          <a:lstStyle/>
          <a:p>
            <a:pPr marL="457200" indent="-457200">
              <a:buChar char="•"/>
            </a:pPr>
            <a:r>
              <a:rPr lang="en-US" sz="2400"/>
              <a:t>Goals &amp; </a:t>
            </a:r>
            <a:r>
              <a:rPr lang="en-US" sz="2400">
                <a:ea typeface="+mn-lt"/>
                <a:cs typeface="+mn-lt"/>
              </a:rPr>
              <a:t>Introduction</a:t>
            </a:r>
          </a:p>
          <a:p>
            <a:pPr marL="457200" indent="-457200">
              <a:buChar char="•"/>
            </a:pPr>
            <a:r>
              <a:rPr lang="en-US" sz="2400"/>
              <a:t>Definition and overview of UDL</a:t>
            </a:r>
            <a:endParaRPr lang="en-US" sz="2400">
              <a:cs typeface="Calibri"/>
            </a:endParaRPr>
          </a:p>
          <a:p>
            <a:pPr marL="457200" indent="-457200">
              <a:buChar char="•"/>
            </a:pPr>
            <a:r>
              <a:rPr lang="en-US" sz="2400">
                <a:ea typeface="+mn-lt"/>
                <a:cs typeface="+mn-lt"/>
              </a:rPr>
              <a:t>Action &amp; expression: what it is, and why it matters</a:t>
            </a:r>
          </a:p>
          <a:p>
            <a:pPr marL="457200" indent="-457200">
              <a:buChar char="•"/>
            </a:pPr>
            <a:r>
              <a:rPr lang="en-US" sz="2400">
                <a:ea typeface="+mn-lt"/>
                <a:cs typeface="+mn-lt"/>
              </a:rPr>
              <a:t>The roles of physical action, expression &amp; communication, and executive functions in learning</a:t>
            </a:r>
          </a:p>
          <a:p>
            <a:pPr marL="457200" indent="-457200">
              <a:buChar char="•"/>
            </a:pPr>
            <a:r>
              <a:rPr lang="en-US" sz="2400"/>
              <a:t>How to apply "multiple means of action &amp; expression” (scenarios)</a:t>
            </a:r>
            <a:endParaRPr lang="en-US" sz="2400">
              <a:cs typeface="Calibri" panose="020F0502020204030204"/>
            </a:endParaRPr>
          </a:p>
          <a:p>
            <a:pPr marL="457200" indent="-457200">
              <a:buChar char="•"/>
            </a:pPr>
            <a:r>
              <a:rPr lang="en-US" sz="2400"/>
              <a:t>Setting one goal</a:t>
            </a:r>
            <a:endParaRPr lang="en-US" sz="2400">
              <a:cs typeface="Calibri"/>
            </a:endParaRPr>
          </a:p>
          <a:p>
            <a:pPr marL="457200" indent="-457200">
              <a:buChar char="•"/>
            </a:pPr>
            <a:endParaRPr lang="en-US"/>
          </a:p>
          <a:p>
            <a:pPr marL="457200" indent="-457200">
              <a:buChar char="•"/>
            </a:pPr>
            <a:endParaRPr lang="en-US"/>
          </a:p>
          <a:p>
            <a:endParaRPr lang="en-US"/>
          </a:p>
        </p:txBody>
      </p:sp>
    </p:spTree>
    <p:extLst>
      <p:ext uri="{BB962C8B-B14F-4D97-AF65-F5344CB8AC3E}">
        <p14:creationId xmlns:p14="http://schemas.microsoft.com/office/powerpoint/2010/main" val="76306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972055D-1837-6B1F-4EF8-8DC3751EE044}"/>
              </a:ext>
            </a:extLst>
          </p:cNvPr>
          <p:cNvSpPr>
            <a:spLocks noGrp="1"/>
          </p:cNvSpPr>
          <p:nvPr>
            <p:ph type="title"/>
          </p:nvPr>
        </p:nvSpPr>
        <p:spPr>
          <a:xfrm>
            <a:off x="979714" y="245190"/>
            <a:ext cx="9717088" cy="1466403"/>
          </a:xfrm>
        </p:spPr>
        <p:txBody>
          <a:bodyPr/>
          <a:lstStyle/>
          <a:p>
            <a:r>
              <a:rPr lang="en-US" b="0"/>
              <a:t>Action &amp; expression offers multiple options for</a:t>
            </a:r>
            <a:r>
              <a:rPr lang="en-US" b="0">
                <a:ea typeface="+mj-lt"/>
                <a:cs typeface="+mj-lt"/>
              </a:rPr>
              <a:t>:</a:t>
            </a:r>
            <a:endParaRPr lang="en-US" b="0"/>
          </a:p>
        </p:txBody>
      </p:sp>
      <p:sp>
        <p:nvSpPr>
          <p:cNvPr id="13" name="Content Placeholder 12">
            <a:extLst>
              <a:ext uri="{FF2B5EF4-FFF2-40B4-BE49-F238E27FC236}">
                <a16:creationId xmlns:a16="http://schemas.microsoft.com/office/drawing/2014/main" id="{4227EF86-75D2-94F7-8059-B787595A6B2F}"/>
              </a:ext>
            </a:extLst>
          </p:cNvPr>
          <p:cNvSpPr>
            <a:spLocks noGrp="1"/>
          </p:cNvSpPr>
          <p:nvPr>
            <p:ph idx="1"/>
          </p:nvPr>
        </p:nvSpPr>
        <p:spPr>
          <a:xfrm>
            <a:off x="1167493" y="1755341"/>
            <a:ext cx="10577615" cy="3713466"/>
          </a:xfrm>
        </p:spPr>
        <p:txBody>
          <a:bodyPr vert="horz" lIns="0" tIns="45720" rIns="0" bIns="45720" rtlCol="0" anchor="t">
            <a:noAutofit/>
          </a:bodyPr>
          <a:lstStyle/>
          <a:p>
            <a:pPr marL="342900" indent="-342900">
              <a:lnSpc>
                <a:spcPct val="100000"/>
              </a:lnSpc>
              <a:buFont typeface="Wingdings" panose="05000000000000000000" pitchFamily="2" charset="2"/>
              <a:buChar char="ü"/>
            </a:pPr>
            <a:r>
              <a:rPr lang="en-US" sz="3200" b="1" dirty="0"/>
              <a:t>Physical action </a:t>
            </a:r>
            <a:endParaRPr lang="en-US" sz="3200" b="0"/>
          </a:p>
          <a:p>
            <a:pPr marL="800100" lvl="1" indent="-342900">
              <a:lnSpc>
                <a:spcPct val="100000"/>
              </a:lnSpc>
              <a:buFont typeface="Wingdings" panose="05000000000000000000" pitchFamily="2" charset="2"/>
              <a:buChar char="ü"/>
            </a:pPr>
            <a:r>
              <a:rPr lang="en-US" sz="2000" b="0" dirty="0"/>
              <a:t>Vary methods for response and navigation; optimize access to tools and assistive technologie</a:t>
            </a:r>
            <a:r>
              <a:rPr lang="en-US" sz="2000" b="0" dirty="0">
                <a:ea typeface="+mj-lt"/>
                <a:cs typeface="+mj-lt"/>
              </a:rPr>
              <a:t>s</a:t>
            </a:r>
          </a:p>
          <a:p>
            <a:pPr marL="342900" indent="-342900">
              <a:lnSpc>
                <a:spcPct val="100000"/>
              </a:lnSpc>
              <a:buFont typeface="Wingdings" panose="05000000000000000000" pitchFamily="2" charset="2"/>
              <a:buChar char="ü"/>
            </a:pPr>
            <a:r>
              <a:rPr lang="en-US" sz="3200" b="0" dirty="0">
                <a:solidFill>
                  <a:schemeClr val="bg1">
                    <a:lumMod val="95000"/>
                  </a:schemeClr>
                </a:solidFill>
              </a:rPr>
              <a:t>Expression and communication</a:t>
            </a:r>
            <a:endParaRPr lang="en-US" sz="3200" b="0" dirty="0">
              <a:solidFill>
                <a:schemeClr val="bg1">
                  <a:lumMod val="95000"/>
                </a:schemeClr>
              </a:solidFill>
              <a:ea typeface="Calibri"/>
              <a:cs typeface="Calibri"/>
            </a:endParaRPr>
          </a:p>
          <a:p>
            <a:pPr lvl="1">
              <a:lnSpc>
                <a:spcPct val="100000"/>
              </a:lnSpc>
              <a:buFont typeface="Wingdings" panose="05000000000000000000" pitchFamily="2" charset="2"/>
              <a:buChar char="ü"/>
            </a:pPr>
            <a:r>
              <a:rPr lang="en-US" sz="2000" dirty="0">
                <a:solidFill>
                  <a:schemeClr val="bg1">
                    <a:lumMod val="95000"/>
                  </a:schemeClr>
                </a:solidFill>
                <a:ea typeface="+mj-lt"/>
                <a:cs typeface="+mj-lt"/>
              </a:rPr>
              <a:t>Can u</a:t>
            </a:r>
            <a:r>
              <a:rPr lang="en-US" sz="2000" b="0" dirty="0">
                <a:solidFill>
                  <a:schemeClr val="bg1">
                    <a:lumMod val="95000"/>
                  </a:schemeClr>
                </a:solidFill>
                <a:ea typeface="+mj-lt"/>
                <a:cs typeface="+mj-lt"/>
              </a:rPr>
              <a:t>se different media/materials to express learning; multiple tools &amp; supports for constructing/composing communication; graduated levels of support for practice</a:t>
            </a:r>
          </a:p>
          <a:p>
            <a:pPr marL="342900" indent="-342900">
              <a:lnSpc>
                <a:spcPct val="150000"/>
              </a:lnSpc>
              <a:buFont typeface="Wingdings" panose="05000000000000000000" pitchFamily="2" charset="2"/>
              <a:buChar char="ü"/>
            </a:pPr>
            <a:r>
              <a:rPr lang="en-US" sz="3200" b="0" dirty="0">
                <a:solidFill>
                  <a:schemeClr val="bg1">
                    <a:lumMod val="95000"/>
                  </a:schemeClr>
                </a:solidFill>
              </a:rPr>
              <a:t>Executive functions</a:t>
            </a:r>
            <a:endParaRPr lang="en-US" sz="3200" b="0" dirty="0">
              <a:solidFill>
                <a:schemeClr val="bg1">
                  <a:lumMod val="95000"/>
                </a:schemeClr>
              </a:solidFill>
              <a:ea typeface="Calibri"/>
              <a:cs typeface="Calibri"/>
            </a:endParaRPr>
          </a:p>
          <a:p>
            <a:pPr lvl="1">
              <a:lnSpc>
                <a:spcPct val="100000"/>
              </a:lnSpc>
              <a:buFont typeface="Wingdings" panose="05000000000000000000" pitchFamily="2" charset="2"/>
              <a:buChar char="ü"/>
            </a:pPr>
            <a:r>
              <a:rPr lang="en-US" sz="2000" dirty="0">
                <a:solidFill>
                  <a:schemeClr val="bg1">
                    <a:lumMod val="95000"/>
                  </a:schemeClr>
                </a:solidFill>
                <a:cs typeface="Calibri Light"/>
              </a:rPr>
              <a:t>Goal-setting &amp; planning towards goal is guided</a:t>
            </a:r>
            <a:r>
              <a:rPr lang="en-US" sz="2000" b="0" dirty="0">
                <a:solidFill>
                  <a:schemeClr val="bg1">
                    <a:lumMod val="95000"/>
                  </a:schemeClr>
                </a:solidFill>
                <a:cs typeface="Calibri Light"/>
              </a:rPr>
              <a:t>; supports for managing information offered; enhance student skills for monitoring own progress</a:t>
            </a:r>
            <a:endParaRPr lang="en-US" sz="2000" b="0" dirty="0">
              <a:solidFill>
                <a:schemeClr val="bg1">
                  <a:lumMod val="95000"/>
                </a:schemeClr>
              </a:solidFill>
              <a:ea typeface="Calibri"/>
              <a:cs typeface="Calibri Light"/>
            </a:endParaRPr>
          </a:p>
          <a:p>
            <a:pPr marL="342900" indent="-342900">
              <a:buFont typeface="Wingdings" panose="05000000000000000000" pitchFamily="2" charset="2"/>
              <a:buChar char="ü"/>
            </a:pPr>
            <a:endParaRPr lang="en-US" sz="3600">
              <a:cs typeface="Calibri Light"/>
            </a:endParaRPr>
          </a:p>
        </p:txBody>
      </p:sp>
    </p:spTree>
    <p:extLst>
      <p:ext uri="{BB962C8B-B14F-4D97-AF65-F5344CB8AC3E}">
        <p14:creationId xmlns:p14="http://schemas.microsoft.com/office/powerpoint/2010/main" val="3375720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972055D-1837-6B1F-4EF8-8DC3751EE044}"/>
              </a:ext>
            </a:extLst>
          </p:cNvPr>
          <p:cNvSpPr>
            <a:spLocks noGrp="1"/>
          </p:cNvSpPr>
          <p:nvPr>
            <p:ph type="title"/>
          </p:nvPr>
        </p:nvSpPr>
        <p:spPr/>
        <p:txBody>
          <a:bodyPr/>
          <a:lstStyle/>
          <a:p>
            <a:r>
              <a:rPr lang="en-US"/>
              <a:t>Physical action might mean:</a:t>
            </a:r>
          </a:p>
        </p:txBody>
      </p:sp>
      <p:sp>
        <p:nvSpPr>
          <p:cNvPr id="6" name="Content Placeholder 5">
            <a:extLst>
              <a:ext uri="{FF2B5EF4-FFF2-40B4-BE49-F238E27FC236}">
                <a16:creationId xmlns:a16="http://schemas.microsoft.com/office/drawing/2014/main" id="{D325017F-2C45-19A3-A7E1-02274047AEA1}"/>
              </a:ext>
            </a:extLst>
          </p:cNvPr>
          <p:cNvSpPr>
            <a:spLocks noGrp="1"/>
          </p:cNvSpPr>
          <p:nvPr>
            <p:ph idx="1"/>
          </p:nvPr>
        </p:nvSpPr>
        <p:spPr/>
        <p:txBody>
          <a:bodyPr vert="horz" lIns="0" tIns="45720" rIns="0" bIns="45720" rtlCol="0" anchor="t">
            <a:normAutofit fontScale="92500" lnSpcReduction="10000"/>
          </a:bodyPr>
          <a:lstStyle/>
          <a:p>
            <a:pPr>
              <a:buFont typeface="Wingdings" panose="05000000000000000000" pitchFamily="2" charset="2"/>
              <a:buChar char="ü"/>
            </a:pPr>
            <a:r>
              <a:rPr lang="en-US" sz="3200" b="0"/>
              <a:t>Varying methods for response and navigation by providing alternatives:</a:t>
            </a:r>
          </a:p>
          <a:p>
            <a:pPr lvl="1">
              <a:buFont typeface="Wingdings" panose="05000000000000000000" pitchFamily="2" charset="2"/>
              <a:buChar char="ü"/>
            </a:pPr>
            <a:r>
              <a:rPr lang="en-US" sz="2200"/>
              <a:t>I</a:t>
            </a:r>
            <a:r>
              <a:rPr lang="en-US" sz="2200" b="0"/>
              <a:t>n the requirements for rate, timing, speed, and range of motor action required to interact with instructional materials, physical manipulatives, and technologies</a:t>
            </a:r>
          </a:p>
          <a:p>
            <a:pPr lvl="1">
              <a:buFont typeface="Wingdings" panose="05000000000000000000" pitchFamily="2" charset="2"/>
              <a:buChar char="ü"/>
            </a:pPr>
            <a:r>
              <a:rPr lang="en-US" sz="2200"/>
              <a:t>F</a:t>
            </a:r>
            <a:r>
              <a:rPr lang="en-US" sz="2200" b="0"/>
              <a:t>or physically responding or indicating selections (e.g., alternatives to marking with pen and pencil, alternatives to mouse control)</a:t>
            </a:r>
          </a:p>
          <a:p>
            <a:pPr lvl="1">
              <a:buFont typeface="Wingdings" panose="05000000000000000000" pitchFamily="2" charset="2"/>
              <a:buChar char="ü"/>
            </a:pPr>
            <a:r>
              <a:rPr lang="en-US" sz="2200"/>
              <a:t>F</a:t>
            </a:r>
            <a:r>
              <a:rPr lang="en-US" sz="2200" b="0"/>
              <a:t>or physically interacting with materials by hand, voice, single switch, joystick, keyboard, or adapted keyboard</a:t>
            </a:r>
          </a:p>
          <a:p>
            <a:pPr>
              <a:buFont typeface="Wingdings" panose="05000000000000000000" pitchFamily="2" charset="2"/>
              <a:buChar char="ü"/>
            </a:pPr>
            <a:r>
              <a:rPr lang="en-US" sz="3200"/>
              <a:t>O</a:t>
            </a:r>
            <a:r>
              <a:rPr lang="en-US" sz="3200" b="0"/>
              <a:t>ptimizing access to tools and assistive technologie</a:t>
            </a:r>
            <a:r>
              <a:rPr lang="en-US" sz="3200" b="0">
                <a:ea typeface="+mj-lt"/>
                <a:cs typeface="+mj-lt"/>
              </a:rPr>
              <a:t>s by</a:t>
            </a:r>
          </a:p>
          <a:p>
            <a:pPr lvl="1">
              <a:buFont typeface="Wingdings" panose="05000000000000000000" pitchFamily="2" charset="2"/>
              <a:buChar char="ü"/>
            </a:pPr>
            <a:r>
              <a:rPr lang="en-US" sz="2200" b="0">
                <a:ea typeface="+mj-lt"/>
                <a:cs typeface="+mj-lt"/>
              </a:rPr>
              <a:t>Providing alternate keyboard commands for mouse action</a:t>
            </a:r>
          </a:p>
          <a:p>
            <a:pPr lvl="1">
              <a:buFont typeface="Wingdings" panose="05000000000000000000" pitchFamily="2" charset="2"/>
              <a:buChar char="ü"/>
            </a:pPr>
            <a:r>
              <a:rPr lang="en-US" sz="2200" b="0">
                <a:ea typeface="+mj-lt"/>
                <a:cs typeface="+mj-lt"/>
              </a:rPr>
              <a:t>Selecting software that works seamlessly with keyboard alternatives and alt keys</a:t>
            </a:r>
          </a:p>
          <a:p>
            <a:pPr>
              <a:buFont typeface="Wingdings" panose="05000000000000000000" pitchFamily="2" charset="2"/>
              <a:buChar char="ü"/>
            </a:pPr>
            <a:endParaRPr lang="en-US">
              <a:cs typeface="Calibri"/>
            </a:endParaRPr>
          </a:p>
        </p:txBody>
      </p:sp>
    </p:spTree>
    <p:extLst>
      <p:ext uri="{BB962C8B-B14F-4D97-AF65-F5344CB8AC3E}">
        <p14:creationId xmlns:p14="http://schemas.microsoft.com/office/powerpoint/2010/main" val="3116323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972055D-1837-6B1F-4EF8-8DC3751EE044}"/>
              </a:ext>
            </a:extLst>
          </p:cNvPr>
          <p:cNvSpPr>
            <a:spLocks noGrp="1"/>
          </p:cNvSpPr>
          <p:nvPr>
            <p:ph type="title"/>
          </p:nvPr>
        </p:nvSpPr>
        <p:spPr>
          <a:xfrm>
            <a:off x="979714" y="245190"/>
            <a:ext cx="9717088" cy="1466403"/>
          </a:xfrm>
        </p:spPr>
        <p:txBody>
          <a:bodyPr/>
          <a:lstStyle/>
          <a:p>
            <a:r>
              <a:rPr lang="en-US" b="0"/>
              <a:t>Action &amp; expression offers multiple options for</a:t>
            </a:r>
            <a:r>
              <a:rPr lang="en-US" b="0">
                <a:ea typeface="+mj-lt"/>
                <a:cs typeface="+mj-lt"/>
              </a:rPr>
              <a:t>:</a:t>
            </a:r>
            <a:endParaRPr lang="en-US" b="0"/>
          </a:p>
        </p:txBody>
      </p:sp>
      <p:sp>
        <p:nvSpPr>
          <p:cNvPr id="13" name="Content Placeholder 12">
            <a:extLst>
              <a:ext uri="{FF2B5EF4-FFF2-40B4-BE49-F238E27FC236}">
                <a16:creationId xmlns:a16="http://schemas.microsoft.com/office/drawing/2014/main" id="{4227EF86-75D2-94F7-8059-B787595A6B2F}"/>
              </a:ext>
            </a:extLst>
          </p:cNvPr>
          <p:cNvSpPr>
            <a:spLocks noGrp="1"/>
          </p:cNvSpPr>
          <p:nvPr>
            <p:ph idx="1"/>
          </p:nvPr>
        </p:nvSpPr>
        <p:spPr>
          <a:xfrm>
            <a:off x="1167493" y="1755341"/>
            <a:ext cx="10577615" cy="3713466"/>
          </a:xfrm>
        </p:spPr>
        <p:txBody>
          <a:bodyPr vert="horz" lIns="0" tIns="45720" rIns="0" bIns="45720" rtlCol="0" anchor="t">
            <a:noAutofit/>
          </a:bodyPr>
          <a:lstStyle/>
          <a:p>
            <a:pPr marL="342900" indent="-342900">
              <a:lnSpc>
                <a:spcPct val="100000"/>
              </a:lnSpc>
              <a:buFont typeface="Wingdings" panose="05000000000000000000" pitchFamily="2" charset="2"/>
              <a:buChar char="ü"/>
            </a:pPr>
            <a:r>
              <a:rPr lang="en-US" sz="3200" b="0" dirty="0">
                <a:solidFill>
                  <a:schemeClr val="bg1">
                    <a:lumMod val="95000"/>
                  </a:schemeClr>
                </a:solidFill>
              </a:rPr>
              <a:t>Physical action</a:t>
            </a:r>
            <a:r>
              <a:rPr lang="en-US" sz="3200" dirty="0">
                <a:solidFill>
                  <a:schemeClr val="bg1">
                    <a:lumMod val="95000"/>
                  </a:schemeClr>
                </a:solidFill>
              </a:rPr>
              <a:t> </a:t>
            </a:r>
            <a:endParaRPr lang="en-US" sz="3200" b="0">
              <a:solidFill>
                <a:schemeClr val="bg1">
                  <a:lumMod val="95000"/>
                </a:schemeClr>
              </a:solidFill>
            </a:endParaRPr>
          </a:p>
          <a:p>
            <a:pPr marL="800100" lvl="1" indent="-342900">
              <a:lnSpc>
                <a:spcPct val="100000"/>
              </a:lnSpc>
              <a:buFont typeface="Wingdings" panose="05000000000000000000" pitchFamily="2" charset="2"/>
              <a:buChar char="ü"/>
            </a:pPr>
            <a:r>
              <a:rPr lang="en-US" sz="2000" b="0" dirty="0">
                <a:solidFill>
                  <a:schemeClr val="bg1">
                    <a:lumMod val="95000"/>
                  </a:schemeClr>
                </a:solidFill>
              </a:rPr>
              <a:t>Vary methods for response and navigation; optimize access to tools and assistive technologie</a:t>
            </a:r>
            <a:r>
              <a:rPr lang="en-US" sz="2000" b="0" dirty="0">
                <a:solidFill>
                  <a:schemeClr val="bg1">
                    <a:lumMod val="95000"/>
                  </a:schemeClr>
                </a:solidFill>
                <a:ea typeface="+mj-lt"/>
                <a:cs typeface="+mj-lt"/>
              </a:rPr>
              <a:t>s</a:t>
            </a:r>
          </a:p>
          <a:p>
            <a:pPr marL="342900" indent="-342900">
              <a:lnSpc>
                <a:spcPct val="100000"/>
              </a:lnSpc>
              <a:buFont typeface="Wingdings" panose="05000000000000000000" pitchFamily="2" charset="2"/>
              <a:buChar char="ü"/>
            </a:pPr>
            <a:r>
              <a:rPr lang="en-US" sz="3200" b="1" dirty="0"/>
              <a:t>Expression and communication </a:t>
            </a:r>
            <a:endParaRPr lang="en-US" sz="3200" b="1" dirty="0">
              <a:ea typeface="Calibri"/>
              <a:cs typeface="Calibri"/>
            </a:endParaRPr>
          </a:p>
          <a:p>
            <a:pPr lvl="1">
              <a:lnSpc>
                <a:spcPct val="100000"/>
              </a:lnSpc>
              <a:buFont typeface="Wingdings" panose="05000000000000000000" pitchFamily="2" charset="2"/>
              <a:buChar char="ü"/>
            </a:pPr>
            <a:r>
              <a:rPr lang="en-US" sz="2000" dirty="0">
                <a:solidFill>
                  <a:schemeClr val="tx1"/>
                </a:solidFill>
                <a:ea typeface="+mj-lt"/>
                <a:cs typeface="+mj-lt"/>
              </a:rPr>
              <a:t>Can u</a:t>
            </a:r>
            <a:r>
              <a:rPr lang="en-US" sz="2000" b="0" dirty="0">
                <a:solidFill>
                  <a:schemeClr val="tx1"/>
                </a:solidFill>
                <a:ea typeface="+mj-lt"/>
                <a:cs typeface="+mj-lt"/>
              </a:rPr>
              <a:t>se different media/materials to express learning; multiple tools &amp; supports for constructing/composing communication; graduated levels of support for practice</a:t>
            </a:r>
          </a:p>
          <a:p>
            <a:pPr marL="342900" indent="-342900">
              <a:lnSpc>
                <a:spcPct val="150000"/>
              </a:lnSpc>
              <a:buFont typeface="Wingdings" panose="05000000000000000000" pitchFamily="2" charset="2"/>
              <a:buChar char="ü"/>
            </a:pPr>
            <a:r>
              <a:rPr lang="en-US" sz="3200" b="0" dirty="0">
                <a:solidFill>
                  <a:schemeClr val="bg1">
                    <a:lumMod val="95000"/>
                  </a:schemeClr>
                </a:solidFill>
              </a:rPr>
              <a:t>Executive functions</a:t>
            </a:r>
            <a:endParaRPr lang="en-US" sz="3200" b="0" dirty="0">
              <a:solidFill>
                <a:schemeClr val="bg1">
                  <a:lumMod val="95000"/>
                </a:schemeClr>
              </a:solidFill>
              <a:ea typeface="Calibri"/>
              <a:cs typeface="Calibri"/>
            </a:endParaRPr>
          </a:p>
          <a:p>
            <a:pPr lvl="1">
              <a:lnSpc>
                <a:spcPct val="100000"/>
              </a:lnSpc>
              <a:buFont typeface="Wingdings" panose="05000000000000000000" pitchFamily="2" charset="2"/>
              <a:buChar char="ü"/>
            </a:pPr>
            <a:r>
              <a:rPr lang="en-US" sz="2000" dirty="0">
                <a:solidFill>
                  <a:schemeClr val="bg1">
                    <a:lumMod val="95000"/>
                  </a:schemeClr>
                </a:solidFill>
                <a:cs typeface="Calibri Light"/>
              </a:rPr>
              <a:t>Goal-setting &amp; planning towards goal is guided</a:t>
            </a:r>
            <a:r>
              <a:rPr lang="en-US" sz="2000" b="0" dirty="0">
                <a:solidFill>
                  <a:schemeClr val="bg1">
                    <a:lumMod val="95000"/>
                  </a:schemeClr>
                </a:solidFill>
                <a:cs typeface="Calibri Light"/>
              </a:rPr>
              <a:t>; supports for managing information offered; enhance student skills for monitoring own progress</a:t>
            </a:r>
            <a:endParaRPr lang="en-US" sz="2000" b="0" dirty="0">
              <a:solidFill>
                <a:schemeClr val="bg1">
                  <a:lumMod val="95000"/>
                </a:schemeClr>
              </a:solidFill>
              <a:ea typeface="Calibri"/>
              <a:cs typeface="Calibri Light"/>
            </a:endParaRPr>
          </a:p>
          <a:p>
            <a:pPr marL="342900" indent="-342900">
              <a:buFont typeface="Wingdings" panose="05000000000000000000" pitchFamily="2" charset="2"/>
              <a:buChar char="ü"/>
            </a:pPr>
            <a:endParaRPr lang="en-US" sz="3600">
              <a:cs typeface="Calibri Light"/>
            </a:endParaRPr>
          </a:p>
        </p:txBody>
      </p:sp>
    </p:spTree>
    <p:extLst>
      <p:ext uri="{BB962C8B-B14F-4D97-AF65-F5344CB8AC3E}">
        <p14:creationId xmlns:p14="http://schemas.microsoft.com/office/powerpoint/2010/main" val="665363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972055D-1837-6B1F-4EF8-8DC3751EE044}"/>
              </a:ext>
            </a:extLst>
          </p:cNvPr>
          <p:cNvSpPr>
            <a:spLocks noGrp="1"/>
          </p:cNvSpPr>
          <p:nvPr>
            <p:ph type="title"/>
          </p:nvPr>
        </p:nvSpPr>
        <p:spPr>
          <a:xfrm>
            <a:off x="511629" y="286603"/>
            <a:ext cx="10644051" cy="1450757"/>
          </a:xfrm>
        </p:spPr>
        <p:txBody>
          <a:bodyPr/>
          <a:lstStyle/>
          <a:p>
            <a:r>
              <a:rPr lang="en-US"/>
              <a:t>Expression &amp; communication might mean:</a:t>
            </a:r>
          </a:p>
        </p:txBody>
      </p:sp>
      <p:sp>
        <p:nvSpPr>
          <p:cNvPr id="6" name="Content Placeholder 5">
            <a:extLst>
              <a:ext uri="{FF2B5EF4-FFF2-40B4-BE49-F238E27FC236}">
                <a16:creationId xmlns:a16="http://schemas.microsoft.com/office/drawing/2014/main" id="{D325017F-2C45-19A3-A7E1-02274047AEA1}"/>
              </a:ext>
            </a:extLst>
          </p:cNvPr>
          <p:cNvSpPr>
            <a:spLocks noGrp="1"/>
          </p:cNvSpPr>
          <p:nvPr>
            <p:ph idx="1"/>
          </p:nvPr>
        </p:nvSpPr>
        <p:spPr>
          <a:xfrm>
            <a:off x="685801" y="1875719"/>
            <a:ext cx="10931599" cy="4871623"/>
          </a:xfrm>
        </p:spPr>
        <p:txBody>
          <a:bodyPr vert="horz" lIns="0" tIns="45720" rIns="0" bIns="45720" rtlCol="0" anchor="t">
            <a:normAutofit/>
          </a:bodyPr>
          <a:lstStyle/>
          <a:p>
            <a:pPr>
              <a:buFont typeface="Wingdings" panose="05000000000000000000" pitchFamily="2" charset="2"/>
              <a:buChar char="ü"/>
            </a:pPr>
            <a:r>
              <a:rPr lang="en-US" sz="2400">
                <a:solidFill>
                  <a:schemeClr val="tx1"/>
                </a:solidFill>
                <a:latin typeface="+mj-lt"/>
                <a:ea typeface="+mj-lt"/>
                <a:cs typeface="+mj-lt"/>
              </a:rPr>
              <a:t>Students can use different media/materials to express learning, for example:</a:t>
            </a:r>
          </a:p>
          <a:p>
            <a:pPr lvl="1">
              <a:buFont typeface="Wingdings" panose="05000000000000000000" pitchFamily="2" charset="2"/>
              <a:buChar char="ü"/>
            </a:pPr>
            <a:r>
              <a:rPr lang="en-US" sz="2000">
                <a:solidFill>
                  <a:schemeClr val="tx1"/>
                </a:solidFill>
                <a:latin typeface="+mj-lt"/>
                <a:cs typeface="Calibri Light"/>
              </a:rPr>
              <a:t>Composing in multiple media (text, speech, drawing, illustration, comics, storyboards, design, film, music, dance/movement, visual art, sculpture, or video)</a:t>
            </a:r>
          </a:p>
          <a:p>
            <a:pPr lvl="1">
              <a:buFont typeface="Wingdings" panose="05000000000000000000" pitchFamily="2" charset="2"/>
              <a:buChar char="ü"/>
            </a:pPr>
            <a:r>
              <a:rPr lang="en-US" sz="2000">
                <a:solidFill>
                  <a:schemeClr val="tx1"/>
                </a:solidFill>
                <a:latin typeface="+mj-lt"/>
                <a:cs typeface="Calibri Light"/>
              </a:rPr>
              <a:t>Solving problems using a variety of strategies</a:t>
            </a:r>
          </a:p>
          <a:p>
            <a:pPr lvl="1">
              <a:buFont typeface="Wingdings" panose="05000000000000000000" pitchFamily="2" charset="2"/>
              <a:buChar char="ü"/>
            </a:pPr>
            <a:r>
              <a:rPr lang="en-US" sz="2000">
                <a:solidFill>
                  <a:schemeClr val="tx1"/>
                </a:solidFill>
                <a:latin typeface="+mj-lt"/>
                <a:cs typeface="Calibri Light"/>
              </a:rPr>
              <a:t>Using interactive web tools (collaborative annotation, discussion threads, etc.)</a:t>
            </a:r>
          </a:p>
          <a:p>
            <a:pPr lvl="1">
              <a:buFont typeface="Wingdings" panose="05000000000000000000" pitchFamily="2" charset="2"/>
              <a:buChar char="ü"/>
            </a:pPr>
            <a:endParaRPr lang="en-US" sz="2000">
              <a:solidFill>
                <a:schemeClr val="tx1"/>
              </a:solidFill>
              <a:latin typeface="+mj-lt"/>
              <a:ea typeface="+mj-lt"/>
              <a:cs typeface="Calibri Light"/>
            </a:endParaRPr>
          </a:p>
          <a:p>
            <a:pPr lvl="1">
              <a:buFont typeface="Wingdings" panose="05000000000000000000" pitchFamily="2" charset="2"/>
              <a:buChar char="ü"/>
            </a:pPr>
            <a:r>
              <a:rPr lang="en-US" sz="2400">
                <a:solidFill>
                  <a:schemeClr val="tx1"/>
                </a:solidFill>
                <a:latin typeface="+mj-lt"/>
                <a:ea typeface="+mj-lt"/>
                <a:cs typeface="+mj-lt"/>
              </a:rPr>
              <a:t>Multiple tools &amp; supports for constructing/composing communication. Consider:</a:t>
            </a:r>
          </a:p>
          <a:p>
            <a:pPr lvl="2">
              <a:buFont typeface="Wingdings" panose="05000000000000000000" pitchFamily="2" charset="2"/>
              <a:buChar char="ü"/>
            </a:pPr>
            <a:r>
              <a:rPr lang="en-US" sz="2000">
                <a:solidFill>
                  <a:schemeClr val="tx1"/>
                </a:solidFill>
                <a:latin typeface="+mj-lt"/>
                <a:ea typeface="+mj-lt"/>
                <a:cs typeface="+mj-lt"/>
              </a:rPr>
              <a:t>“Unless a lesson is focused on learning to use a specific tool (e.g., learning to draw with a compass), curricula should allow many alternatives. Like any craftsman, learners should learn to use tools that are an optimal match between their abilities and the demands of the task.” (</a:t>
            </a:r>
            <a:r>
              <a:rPr lang="en-US" sz="2000">
                <a:solidFill>
                  <a:schemeClr val="tx1"/>
                </a:solidFill>
                <a:latin typeface="+mj-lt"/>
                <a:ea typeface="+mj-lt"/>
                <a:cs typeface="+mj-lt"/>
                <a:hlinkClick r:id="rId3"/>
              </a:rPr>
              <a:t>CAST, 2018</a:t>
            </a:r>
            <a:r>
              <a:rPr lang="en-US" sz="2000">
                <a:solidFill>
                  <a:schemeClr val="tx1"/>
                </a:solidFill>
                <a:latin typeface="+mj-lt"/>
                <a:ea typeface="+mj-lt"/>
                <a:cs typeface="+mj-lt"/>
              </a:rPr>
              <a:t>)</a:t>
            </a:r>
          </a:p>
          <a:p>
            <a:pPr lvl="2">
              <a:buFont typeface="Wingdings" panose="05000000000000000000" pitchFamily="2" charset="2"/>
              <a:buChar char="ü"/>
            </a:pPr>
            <a:r>
              <a:rPr lang="en-US" sz="2000">
                <a:solidFill>
                  <a:schemeClr val="tx1"/>
                </a:solidFill>
                <a:latin typeface="+mj-lt"/>
                <a:ea typeface="+mj-lt"/>
                <a:cs typeface="+mj-lt"/>
              </a:rPr>
              <a:t>Tools &amp; supports might include things like: spellcheckers, text to speech software, sentence starters, outlining tools, etc.</a:t>
            </a:r>
          </a:p>
        </p:txBody>
      </p:sp>
    </p:spTree>
    <p:extLst>
      <p:ext uri="{BB962C8B-B14F-4D97-AF65-F5344CB8AC3E}">
        <p14:creationId xmlns:p14="http://schemas.microsoft.com/office/powerpoint/2010/main" val="1240339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972055D-1837-6B1F-4EF8-8DC3751EE044}"/>
              </a:ext>
            </a:extLst>
          </p:cNvPr>
          <p:cNvSpPr>
            <a:spLocks noGrp="1"/>
          </p:cNvSpPr>
          <p:nvPr>
            <p:ph type="title"/>
          </p:nvPr>
        </p:nvSpPr>
        <p:spPr>
          <a:xfrm>
            <a:off x="511629" y="286603"/>
            <a:ext cx="10644051" cy="1450757"/>
          </a:xfrm>
        </p:spPr>
        <p:txBody>
          <a:bodyPr/>
          <a:lstStyle/>
          <a:p>
            <a:r>
              <a:rPr lang="en-US"/>
              <a:t>Expression &amp; communication might mean (</a:t>
            </a:r>
            <a:r>
              <a:rPr lang="en-US" err="1"/>
              <a:t>cont</a:t>
            </a:r>
            <a:r>
              <a:rPr lang="en-US"/>
              <a:t>):</a:t>
            </a:r>
          </a:p>
        </p:txBody>
      </p:sp>
      <p:sp>
        <p:nvSpPr>
          <p:cNvPr id="6" name="Content Placeholder 5">
            <a:extLst>
              <a:ext uri="{FF2B5EF4-FFF2-40B4-BE49-F238E27FC236}">
                <a16:creationId xmlns:a16="http://schemas.microsoft.com/office/drawing/2014/main" id="{D325017F-2C45-19A3-A7E1-02274047AEA1}"/>
              </a:ext>
            </a:extLst>
          </p:cNvPr>
          <p:cNvSpPr>
            <a:spLocks noGrp="1"/>
          </p:cNvSpPr>
          <p:nvPr>
            <p:ph idx="1"/>
          </p:nvPr>
        </p:nvSpPr>
        <p:spPr>
          <a:xfrm>
            <a:off x="511629" y="2002971"/>
            <a:ext cx="10931599" cy="3367315"/>
          </a:xfrm>
        </p:spPr>
        <p:txBody>
          <a:bodyPr vert="horz" lIns="0" tIns="45720" rIns="0" bIns="45720" rtlCol="0" anchor="t">
            <a:normAutofit/>
          </a:bodyPr>
          <a:lstStyle/>
          <a:p>
            <a:pPr>
              <a:buFont typeface="Wingdings" panose="05000000000000000000" pitchFamily="2" charset="2"/>
              <a:buChar char="ü"/>
            </a:pPr>
            <a:r>
              <a:rPr lang="en-US" sz="2400">
                <a:solidFill>
                  <a:schemeClr val="tx1"/>
                </a:solidFill>
                <a:latin typeface="+mj-lt"/>
                <a:ea typeface="+mj-lt"/>
                <a:cs typeface="+mj-lt"/>
              </a:rPr>
              <a:t>There are graduated levels of support for practice. Consider:</a:t>
            </a:r>
            <a:endParaRPr lang="en-US" sz="2400">
              <a:solidFill>
                <a:schemeClr val="tx1"/>
              </a:solidFill>
              <a:latin typeface="+mj-lt"/>
              <a:cs typeface="Calibri Light"/>
            </a:endParaRPr>
          </a:p>
          <a:p>
            <a:pPr marL="543560" lvl="1" indent="-342900">
              <a:buFont typeface="Wingdings" panose="05000000000000000000" pitchFamily="2" charset="2"/>
              <a:buChar char="ü"/>
            </a:pPr>
            <a:r>
              <a:rPr lang="en-US" sz="2200">
                <a:solidFill>
                  <a:schemeClr val="tx1"/>
                </a:solidFill>
                <a:latin typeface="+mj-lt"/>
                <a:cs typeface="Calibri Light"/>
              </a:rPr>
              <a:t>“Curricula should offer alternatives in the degrees of freedom available, with highly scaffolded and supported opportunities provided for some and wide degrees of freedom for others who are ready for independence.” (CAST, 2018)</a:t>
            </a:r>
          </a:p>
          <a:p>
            <a:pPr marL="543560" lvl="1" indent="-342900">
              <a:buFont typeface="Wingdings" panose="05000000000000000000" pitchFamily="2" charset="2"/>
              <a:buChar char="ü"/>
            </a:pPr>
            <a:r>
              <a:rPr lang="en-US" sz="2200">
                <a:solidFill>
                  <a:schemeClr val="tx1"/>
                </a:solidFill>
                <a:latin typeface="+mj-lt"/>
                <a:cs typeface="Calibri Light"/>
              </a:rPr>
              <a:t>To build learner capacity around practice, we might:</a:t>
            </a:r>
          </a:p>
          <a:p>
            <a:pPr marL="726440" lvl="2" indent="-342900">
              <a:buFont typeface="Wingdings" panose="05000000000000000000" pitchFamily="2" charset="2"/>
              <a:buChar char="ü"/>
            </a:pPr>
            <a:r>
              <a:rPr lang="en-US" sz="1800">
                <a:solidFill>
                  <a:schemeClr val="tx1"/>
                </a:solidFill>
                <a:latin typeface="+mj-lt"/>
                <a:cs typeface="Calibri Light"/>
              </a:rPr>
              <a:t>Share different ways of getting to the same outcomes; share different examples of novel solutions to real problems</a:t>
            </a:r>
          </a:p>
          <a:p>
            <a:pPr marL="726440" lvl="2" indent="-342900">
              <a:buFont typeface="Wingdings" panose="05000000000000000000" pitchFamily="2" charset="2"/>
              <a:buChar char="ü"/>
            </a:pPr>
            <a:r>
              <a:rPr lang="en-US" sz="1800">
                <a:solidFill>
                  <a:schemeClr val="tx1"/>
                </a:solidFill>
                <a:latin typeface="+mj-lt"/>
                <a:cs typeface="Calibri Light"/>
              </a:rPr>
              <a:t>Design scaffolded modules that could be “unlocked” as students built skills</a:t>
            </a:r>
          </a:p>
          <a:p>
            <a:pPr marL="726440" lvl="2" indent="-342900">
              <a:buFont typeface="Wingdings" panose="05000000000000000000" pitchFamily="2" charset="2"/>
              <a:buChar char="ü"/>
            </a:pPr>
            <a:r>
              <a:rPr lang="en-US" sz="1800">
                <a:solidFill>
                  <a:schemeClr val="tx1"/>
                </a:solidFill>
                <a:latin typeface="+mj-lt"/>
                <a:cs typeface="Calibri Light"/>
              </a:rPr>
              <a:t>Give differentiated feedback</a:t>
            </a:r>
          </a:p>
          <a:p>
            <a:pPr marL="726440" lvl="2" indent="-342900">
              <a:buFont typeface="Wingdings" panose="05000000000000000000" pitchFamily="2" charset="2"/>
              <a:buChar char="ü"/>
            </a:pPr>
            <a:endParaRPr lang="en-US" sz="1800">
              <a:solidFill>
                <a:schemeClr val="tx1"/>
              </a:solidFill>
              <a:latin typeface="Calibri Light"/>
              <a:cs typeface="Calibri Light"/>
            </a:endParaRPr>
          </a:p>
          <a:p>
            <a:pPr>
              <a:buFont typeface="Wingdings" panose="05000000000000000000" pitchFamily="2" charset="2"/>
              <a:buChar char="ü"/>
            </a:pPr>
            <a:endParaRPr lang="en-US" sz="2000">
              <a:solidFill>
                <a:schemeClr val="tx1"/>
              </a:solidFill>
              <a:latin typeface="+mj-lt"/>
              <a:ea typeface="+mj-lt"/>
              <a:cs typeface="+mj-lt"/>
            </a:endParaRPr>
          </a:p>
        </p:txBody>
      </p:sp>
    </p:spTree>
    <p:extLst>
      <p:ext uri="{BB962C8B-B14F-4D97-AF65-F5344CB8AC3E}">
        <p14:creationId xmlns:p14="http://schemas.microsoft.com/office/powerpoint/2010/main" val="674341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972055D-1837-6B1F-4EF8-8DC3751EE044}"/>
              </a:ext>
            </a:extLst>
          </p:cNvPr>
          <p:cNvSpPr>
            <a:spLocks noGrp="1"/>
          </p:cNvSpPr>
          <p:nvPr>
            <p:ph type="title"/>
          </p:nvPr>
        </p:nvSpPr>
        <p:spPr>
          <a:xfrm>
            <a:off x="979714" y="245190"/>
            <a:ext cx="9717088" cy="1466403"/>
          </a:xfrm>
        </p:spPr>
        <p:txBody>
          <a:bodyPr/>
          <a:lstStyle/>
          <a:p>
            <a:r>
              <a:rPr lang="en-US" b="0"/>
              <a:t>Action &amp; expression offers multiple options for</a:t>
            </a:r>
            <a:r>
              <a:rPr lang="en-US" b="0">
                <a:ea typeface="+mj-lt"/>
                <a:cs typeface="+mj-lt"/>
              </a:rPr>
              <a:t>:</a:t>
            </a:r>
            <a:endParaRPr lang="en-US" b="0"/>
          </a:p>
        </p:txBody>
      </p:sp>
      <p:sp>
        <p:nvSpPr>
          <p:cNvPr id="13" name="Content Placeholder 12">
            <a:extLst>
              <a:ext uri="{FF2B5EF4-FFF2-40B4-BE49-F238E27FC236}">
                <a16:creationId xmlns:a16="http://schemas.microsoft.com/office/drawing/2014/main" id="{4227EF86-75D2-94F7-8059-B787595A6B2F}"/>
              </a:ext>
            </a:extLst>
          </p:cNvPr>
          <p:cNvSpPr>
            <a:spLocks noGrp="1"/>
          </p:cNvSpPr>
          <p:nvPr>
            <p:ph idx="1"/>
          </p:nvPr>
        </p:nvSpPr>
        <p:spPr>
          <a:xfrm>
            <a:off x="1167493" y="1755341"/>
            <a:ext cx="10577615" cy="3713466"/>
          </a:xfrm>
        </p:spPr>
        <p:txBody>
          <a:bodyPr vert="horz" lIns="0" tIns="45720" rIns="0" bIns="45720" rtlCol="0" anchor="t">
            <a:noAutofit/>
          </a:bodyPr>
          <a:lstStyle/>
          <a:p>
            <a:pPr marL="342900" indent="-342900">
              <a:lnSpc>
                <a:spcPct val="100000"/>
              </a:lnSpc>
              <a:buFont typeface="Wingdings" panose="05000000000000000000" pitchFamily="2" charset="2"/>
              <a:buChar char="ü"/>
            </a:pPr>
            <a:r>
              <a:rPr lang="en-US" sz="3200" b="0">
                <a:solidFill>
                  <a:schemeClr val="bg1">
                    <a:lumMod val="95000"/>
                  </a:schemeClr>
                </a:solidFill>
              </a:rPr>
              <a:t>Physical action </a:t>
            </a:r>
          </a:p>
          <a:p>
            <a:pPr marL="800100" lvl="1" indent="-342900">
              <a:lnSpc>
                <a:spcPct val="100000"/>
              </a:lnSpc>
              <a:buFont typeface="Wingdings" panose="05000000000000000000" pitchFamily="2" charset="2"/>
              <a:buChar char="ü"/>
            </a:pPr>
            <a:r>
              <a:rPr lang="en-US" sz="2000" b="0">
                <a:solidFill>
                  <a:schemeClr val="bg1">
                    <a:lumMod val="95000"/>
                  </a:schemeClr>
                </a:solidFill>
              </a:rPr>
              <a:t>Vary methods for response and navigation; optimize access to tools and assistive technologie</a:t>
            </a:r>
            <a:r>
              <a:rPr lang="en-US" sz="2000" b="0">
                <a:solidFill>
                  <a:schemeClr val="bg1">
                    <a:lumMod val="95000"/>
                  </a:schemeClr>
                </a:solidFill>
                <a:ea typeface="+mj-lt"/>
                <a:cs typeface="+mj-lt"/>
              </a:rPr>
              <a:t>s</a:t>
            </a:r>
          </a:p>
          <a:p>
            <a:pPr marL="342900" indent="-342900">
              <a:lnSpc>
                <a:spcPct val="100000"/>
              </a:lnSpc>
              <a:buFont typeface="Wingdings" panose="05000000000000000000" pitchFamily="2" charset="2"/>
              <a:buChar char="ü"/>
            </a:pPr>
            <a:r>
              <a:rPr lang="en-US" sz="3200" b="0">
                <a:solidFill>
                  <a:schemeClr val="bg1">
                    <a:lumMod val="95000"/>
                  </a:schemeClr>
                </a:solidFill>
              </a:rPr>
              <a:t>Expression and communication</a:t>
            </a:r>
          </a:p>
          <a:p>
            <a:pPr lvl="1">
              <a:lnSpc>
                <a:spcPct val="100000"/>
              </a:lnSpc>
              <a:buFont typeface="Wingdings" panose="05000000000000000000" pitchFamily="2" charset="2"/>
              <a:buChar char="ü"/>
            </a:pPr>
            <a:r>
              <a:rPr lang="en-US" sz="2000">
                <a:solidFill>
                  <a:schemeClr val="bg1">
                    <a:lumMod val="95000"/>
                  </a:schemeClr>
                </a:solidFill>
                <a:ea typeface="+mj-lt"/>
                <a:cs typeface="+mj-lt"/>
              </a:rPr>
              <a:t>Can u</a:t>
            </a:r>
            <a:r>
              <a:rPr lang="en-US" sz="2000" b="0">
                <a:solidFill>
                  <a:schemeClr val="bg1">
                    <a:lumMod val="95000"/>
                  </a:schemeClr>
                </a:solidFill>
                <a:ea typeface="+mj-lt"/>
                <a:cs typeface="+mj-lt"/>
              </a:rPr>
              <a:t>se different media/materials to express learning; multiple tools &amp; supports for constructing/composing communication; graduated levels of support for practice</a:t>
            </a:r>
          </a:p>
          <a:p>
            <a:pPr marL="342900" indent="-342900">
              <a:lnSpc>
                <a:spcPct val="150000"/>
              </a:lnSpc>
              <a:buFont typeface="Wingdings" panose="05000000000000000000" pitchFamily="2" charset="2"/>
              <a:buChar char="ü"/>
            </a:pPr>
            <a:r>
              <a:rPr lang="en-US" sz="3200" b="1" dirty="0"/>
              <a:t>Executive functions</a:t>
            </a:r>
            <a:endParaRPr lang="en-US" sz="3200" b="1" dirty="0">
              <a:ea typeface="Calibri"/>
              <a:cs typeface="Calibri"/>
            </a:endParaRPr>
          </a:p>
          <a:p>
            <a:pPr lvl="1">
              <a:lnSpc>
                <a:spcPct val="100000"/>
              </a:lnSpc>
              <a:buFont typeface="Wingdings" panose="05000000000000000000" pitchFamily="2" charset="2"/>
              <a:buChar char="ü"/>
            </a:pPr>
            <a:r>
              <a:rPr lang="en-US" sz="2000">
                <a:solidFill>
                  <a:schemeClr val="tx1"/>
                </a:solidFill>
                <a:cs typeface="Calibri Light"/>
              </a:rPr>
              <a:t>Goal-setting &amp; planning towards goal is guided</a:t>
            </a:r>
            <a:r>
              <a:rPr lang="en-US" sz="2000" b="0">
                <a:solidFill>
                  <a:schemeClr val="tx1"/>
                </a:solidFill>
                <a:cs typeface="Calibri Light"/>
              </a:rPr>
              <a:t>; supports for managing information offered; enhance student skills for monitoring own progress</a:t>
            </a:r>
          </a:p>
          <a:p>
            <a:pPr marL="342900" indent="-342900">
              <a:buFont typeface="Wingdings" panose="05000000000000000000" pitchFamily="2" charset="2"/>
              <a:buChar char="ü"/>
            </a:pPr>
            <a:endParaRPr lang="en-US" sz="3600">
              <a:cs typeface="Calibri Light"/>
            </a:endParaRPr>
          </a:p>
        </p:txBody>
      </p:sp>
    </p:spTree>
    <p:extLst>
      <p:ext uri="{BB962C8B-B14F-4D97-AF65-F5344CB8AC3E}">
        <p14:creationId xmlns:p14="http://schemas.microsoft.com/office/powerpoint/2010/main" val="3784859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972055D-1837-6B1F-4EF8-8DC3751EE044}"/>
              </a:ext>
            </a:extLst>
          </p:cNvPr>
          <p:cNvSpPr>
            <a:spLocks noGrp="1"/>
          </p:cNvSpPr>
          <p:nvPr>
            <p:ph type="title"/>
          </p:nvPr>
        </p:nvSpPr>
        <p:spPr/>
        <p:txBody>
          <a:bodyPr/>
          <a:lstStyle/>
          <a:p>
            <a:r>
              <a:rPr lang="en-US"/>
              <a:t>Executive function is:</a:t>
            </a:r>
          </a:p>
        </p:txBody>
      </p:sp>
      <p:sp>
        <p:nvSpPr>
          <p:cNvPr id="6" name="Content Placeholder 5">
            <a:extLst>
              <a:ext uri="{FF2B5EF4-FFF2-40B4-BE49-F238E27FC236}">
                <a16:creationId xmlns:a16="http://schemas.microsoft.com/office/drawing/2014/main" id="{D325017F-2C45-19A3-A7E1-02274047AEA1}"/>
              </a:ext>
            </a:extLst>
          </p:cNvPr>
          <p:cNvSpPr>
            <a:spLocks noGrp="1"/>
          </p:cNvSpPr>
          <p:nvPr>
            <p:ph idx="1"/>
          </p:nvPr>
        </p:nvSpPr>
        <p:spPr/>
        <p:txBody>
          <a:bodyPr vert="horz" lIns="0" tIns="45720" rIns="0" bIns="45720" rtlCol="0" anchor="t">
            <a:noAutofit/>
          </a:bodyPr>
          <a:lstStyle/>
          <a:p>
            <a:pPr marL="0" indent="0">
              <a:buNone/>
            </a:pPr>
            <a:r>
              <a:rPr lang="en-US" sz="2300"/>
              <a:t>“Associated with networks that include the prefrontal cortex, these capabilities allow humans to overcome impulsive, short-term reactions to their environment and instead to set long-term goals, plan effective strategies for reaching those goals, monitor their progress, and modify strategies as needed.”</a:t>
            </a:r>
          </a:p>
          <a:p>
            <a:pPr marL="0" indent="0">
              <a:buNone/>
            </a:pPr>
            <a:r>
              <a:rPr lang="en-US" sz="2300"/>
              <a:t>“Of critical importance to educators is the fact that executive functions have very limited capacity due to working memory […]executive capacity is sharply reduced when: </a:t>
            </a:r>
          </a:p>
          <a:p>
            <a:pPr marL="457200" indent="-457200">
              <a:buFont typeface="+mj-lt"/>
              <a:buAutoNum type="arabicPeriod"/>
            </a:pPr>
            <a:r>
              <a:rPr lang="en-US" sz="2300"/>
              <a:t>executive functioning capacity must be devoted to managing “lower level” skills and responses which are not automatic or fluent thus the capacity for “higher level” functions is taken; and</a:t>
            </a:r>
          </a:p>
          <a:p>
            <a:pPr marL="457200" indent="-457200">
              <a:buFont typeface="+mj-lt"/>
              <a:buAutoNum type="arabicPeriod"/>
            </a:pPr>
            <a:r>
              <a:rPr lang="en-US" sz="2300"/>
              <a:t>executive capacity itself is reduced due to some sort of higher level disability or to lack of fluency with executive strategies.” (CAST, 2018)</a:t>
            </a:r>
            <a:endParaRPr lang="en-US" sz="2300">
              <a:solidFill>
                <a:schemeClr val="tx1"/>
              </a:solidFill>
              <a:cs typeface="Calibri"/>
            </a:endParaRPr>
          </a:p>
        </p:txBody>
      </p:sp>
    </p:spTree>
    <p:extLst>
      <p:ext uri="{BB962C8B-B14F-4D97-AF65-F5344CB8AC3E}">
        <p14:creationId xmlns:p14="http://schemas.microsoft.com/office/powerpoint/2010/main" val="3367789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972055D-1837-6B1F-4EF8-8DC3751EE044}"/>
              </a:ext>
            </a:extLst>
          </p:cNvPr>
          <p:cNvSpPr>
            <a:spLocks noGrp="1"/>
          </p:cNvSpPr>
          <p:nvPr>
            <p:ph type="title"/>
          </p:nvPr>
        </p:nvSpPr>
        <p:spPr/>
        <p:txBody>
          <a:bodyPr/>
          <a:lstStyle/>
          <a:p>
            <a:r>
              <a:rPr lang="en-US"/>
              <a:t>How UDL addresses executive function:</a:t>
            </a:r>
          </a:p>
        </p:txBody>
      </p:sp>
      <p:sp>
        <p:nvSpPr>
          <p:cNvPr id="6" name="Content Placeholder 5">
            <a:extLst>
              <a:ext uri="{FF2B5EF4-FFF2-40B4-BE49-F238E27FC236}">
                <a16:creationId xmlns:a16="http://schemas.microsoft.com/office/drawing/2014/main" id="{D325017F-2C45-19A3-A7E1-02274047AEA1}"/>
              </a:ext>
            </a:extLst>
          </p:cNvPr>
          <p:cNvSpPr>
            <a:spLocks noGrp="1"/>
          </p:cNvSpPr>
          <p:nvPr>
            <p:ph idx="1"/>
          </p:nvPr>
        </p:nvSpPr>
        <p:spPr/>
        <p:txBody>
          <a:bodyPr vert="horz" lIns="0" tIns="45720" rIns="0" bIns="45720" rtlCol="0" anchor="t">
            <a:noAutofit/>
          </a:bodyPr>
          <a:lstStyle/>
          <a:p>
            <a:pPr marL="0" indent="0">
              <a:buNone/>
            </a:pPr>
            <a:r>
              <a:rPr lang="en-US" sz="2000"/>
              <a:t> ”The UDL framework typically involves efforts to expand executive capacity in two ways: </a:t>
            </a:r>
          </a:p>
          <a:p>
            <a:pPr marL="457200" indent="-457200">
              <a:buFont typeface="+mj-lt"/>
              <a:buAutoNum type="arabicPeriod"/>
            </a:pPr>
            <a:r>
              <a:rPr lang="en-US" sz="2000"/>
              <a:t>by scaffolding lower level skills so that they require less executive processing; and</a:t>
            </a:r>
          </a:p>
          <a:p>
            <a:pPr marL="457200" indent="-457200">
              <a:buFont typeface="+mj-lt"/>
              <a:buAutoNum type="arabicPeriod"/>
            </a:pPr>
            <a:r>
              <a:rPr lang="en-US" sz="2000"/>
              <a:t>by scaffolding higher level executive skills and strategies so that they are more effective and developed. </a:t>
            </a:r>
            <a:endParaRPr lang="en-US" sz="2300">
              <a:solidFill>
                <a:schemeClr val="tx1"/>
              </a:solidFill>
              <a:cs typeface="Calibri"/>
            </a:endParaRPr>
          </a:p>
        </p:txBody>
      </p:sp>
    </p:spTree>
    <p:extLst>
      <p:ext uri="{BB962C8B-B14F-4D97-AF65-F5344CB8AC3E}">
        <p14:creationId xmlns:p14="http://schemas.microsoft.com/office/powerpoint/2010/main" val="4260524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972055D-1837-6B1F-4EF8-8DC3751EE044}"/>
              </a:ext>
            </a:extLst>
          </p:cNvPr>
          <p:cNvSpPr>
            <a:spLocks noGrp="1"/>
          </p:cNvSpPr>
          <p:nvPr>
            <p:ph type="title"/>
          </p:nvPr>
        </p:nvSpPr>
        <p:spPr/>
        <p:txBody>
          <a:bodyPr/>
          <a:lstStyle/>
          <a:p>
            <a:r>
              <a:rPr lang="en-US"/>
              <a:t>Executive function might mean:</a:t>
            </a:r>
          </a:p>
        </p:txBody>
      </p:sp>
      <p:sp>
        <p:nvSpPr>
          <p:cNvPr id="6" name="Content Placeholder 5">
            <a:extLst>
              <a:ext uri="{FF2B5EF4-FFF2-40B4-BE49-F238E27FC236}">
                <a16:creationId xmlns:a16="http://schemas.microsoft.com/office/drawing/2014/main" id="{D325017F-2C45-19A3-A7E1-02274047AEA1}"/>
              </a:ext>
            </a:extLst>
          </p:cNvPr>
          <p:cNvSpPr>
            <a:spLocks noGrp="1"/>
          </p:cNvSpPr>
          <p:nvPr>
            <p:ph idx="1"/>
          </p:nvPr>
        </p:nvSpPr>
        <p:spPr>
          <a:xfrm>
            <a:off x="1097280" y="1845734"/>
            <a:ext cx="10058400" cy="4235752"/>
          </a:xfrm>
        </p:spPr>
        <p:txBody>
          <a:bodyPr vert="horz" lIns="0" tIns="45720" rIns="0" bIns="45720" rtlCol="0" anchor="t">
            <a:normAutofit fontScale="92500"/>
          </a:bodyPr>
          <a:lstStyle/>
          <a:p>
            <a:pPr>
              <a:buFont typeface="Wingdings" panose="05000000000000000000" pitchFamily="2" charset="2"/>
              <a:buChar char="ü"/>
            </a:pPr>
            <a:r>
              <a:rPr lang="en-US" sz="2400">
                <a:solidFill>
                  <a:schemeClr val="tx1"/>
                </a:solidFill>
                <a:ea typeface="+mn-lt"/>
                <a:cs typeface="+mn-lt"/>
              </a:rPr>
              <a:t>Guiding goal-setting &amp; planning towards that goal </a:t>
            </a:r>
            <a:endParaRPr lang="en-US">
              <a:solidFill>
                <a:schemeClr val="tx1"/>
              </a:solidFill>
              <a:ea typeface="+mn-lt"/>
              <a:cs typeface="+mn-lt"/>
            </a:endParaRPr>
          </a:p>
          <a:p>
            <a:pPr marL="543560" lvl="1" indent="-342900">
              <a:buFont typeface="Wingdings" panose="05000000000000000000" pitchFamily="2" charset="2"/>
              <a:buChar char="ü"/>
            </a:pPr>
            <a:r>
              <a:rPr lang="en-US" sz="2200">
                <a:solidFill>
                  <a:schemeClr val="tx1"/>
                </a:solidFill>
                <a:ea typeface="+mn-lt"/>
                <a:cs typeface="+mn-lt"/>
              </a:rPr>
              <a:t>Post goals, objectives, schedules in an obvious place with plenty of time</a:t>
            </a:r>
          </a:p>
          <a:p>
            <a:pPr marL="543560" lvl="1" indent="-342900">
              <a:buFont typeface="Wingdings" panose="05000000000000000000" pitchFamily="2" charset="2"/>
              <a:buChar char="ü"/>
            </a:pPr>
            <a:r>
              <a:rPr lang="en-US" sz="2200">
                <a:solidFill>
                  <a:schemeClr val="tx1"/>
                </a:solidFill>
                <a:ea typeface="+mn-lt"/>
                <a:cs typeface="+mn-lt"/>
              </a:rPr>
              <a:t>Share prompts to estimate effort and schedule in scaffolded work</a:t>
            </a:r>
          </a:p>
          <a:p>
            <a:pPr marL="543560" lvl="1" indent="-342900">
              <a:buFont typeface="Wingdings" panose="05000000000000000000" pitchFamily="2" charset="2"/>
              <a:buChar char="ü"/>
            </a:pPr>
            <a:r>
              <a:rPr lang="en-US" sz="2200">
                <a:solidFill>
                  <a:schemeClr val="tx1"/>
                </a:solidFill>
                <a:ea typeface="+mn-lt"/>
                <a:cs typeface="+mn-lt"/>
              </a:rPr>
              <a:t>Use “think-</a:t>
            </a:r>
            <a:r>
              <a:rPr lang="en-US" sz="2200" err="1">
                <a:solidFill>
                  <a:schemeClr val="tx1"/>
                </a:solidFill>
                <a:ea typeface="+mn-lt"/>
                <a:cs typeface="+mn-lt"/>
              </a:rPr>
              <a:t>alouds</a:t>
            </a:r>
            <a:r>
              <a:rPr lang="en-US" sz="2200">
                <a:solidFill>
                  <a:schemeClr val="tx1"/>
                </a:solidFill>
                <a:ea typeface="+mn-lt"/>
                <a:cs typeface="+mn-lt"/>
              </a:rPr>
              <a:t>” and checklists </a:t>
            </a:r>
          </a:p>
          <a:p>
            <a:pPr>
              <a:buFont typeface="Wingdings" panose="05000000000000000000" pitchFamily="2" charset="2"/>
              <a:buChar char="ü"/>
            </a:pPr>
            <a:r>
              <a:rPr lang="en-US" sz="2400">
                <a:solidFill>
                  <a:schemeClr val="tx1"/>
                </a:solidFill>
                <a:ea typeface="+mn-lt"/>
                <a:cs typeface="+mn-lt"/>
              </a:rPr>
              <a:t>Offering supports for managing information </a:t>
            </a:r>
          </a:p>
          <a:p>
            <a:pPr marL="543560" lvl="1" indent="-342900">
              <a:buFont typeface="Wingdings" panose="05000000000000000000" pitchFamily="2" charset="2"/>
              <a:buChar char="ü"/>
            </a:pPr>
            <a:r>
              <a:rPr lang="en-US" sz="2200">
                <a:solidFill>
                  <a:schemeClr val="tx1"/>
                </a:solidFill>
                <a:ea typeface="+mn-lt"/>
                <a:cs typeface="+mn-lt"/>
              </a:rPr>
              <a:t>Organize your Canvas course for easy resource navigation</a:t>
            </a:r>
          </a:p>
          <a:p>
            <a:pPr marL="543560" lvl="1" indent="-342900">
              <a:buFont typeface="Wingdings" panose="05000000000000000000" pitchFamily="2" charset="2"/>
              <a:buChar char="ü"/>
            </a:pPr>
            <a:r>
              <a:rPr lang="en-US" sz="2200">
                <a:solidFill>
                  <a:schemeClr val="tx1"/>
                </a:solidFill>
                <a:ea typeface="+mn-lt"/>
                <a:cs typeface="+mn-lt"/>
              </a:rPr>
              <a:t>Share graphic organizers and templates for collecting/organizing information &amp; notes</a:t>
            </a:r>
          </a:p>
          <a:p>
            <a:pPr>
              <a:buFont typeface="Wingdings" panose="05000000000000000000" pitchFamily="2" charset="2"/>
              <a:buChar char="ü"/>
            </a:pPr>
            <a:r>
              <a:rPr lang="en-US" sz="2400">
                <a:solidFill>
                  <a:schemeClr val="tx1"/>
                </a:solidFill>
                <a:ea typeface="+mn-lt"/>
                <a:cs typeface="+mn-lt"/>
              </a:rPr>
              <a:t>Enhancing student skills for monitoring own progress</a:t>
            </a:r>
          </a:p>
          <a:p>
            <a:pPr lvl="1">
              <a:buFont typeface="Wingdings" panose="05000000000000000000" pitchFamily="2" charset="2"/>
              <a:buChar char="ü"/>
            </a:pPr>
            <a:r>
              <a:rPr lang="en-US" sz="2200">
                <a:solidFill>
                  <a:schemeClr val="tx1"/>
                </a:solidFill>
                <a:ea typeface="+mn-lt"/>
                <a:cs typeface="+mn-lt"/>
              </a:rPr>
              <a:t>Use rubrics, assessment checklists, examples of annotated student work</a:t>
            </a:r>
          </a:p>
          <a:p>
            <a:pPr lvl="1">
              <a:buFont typeface="Wingdings" panose="05000000000000000000" pitchFamily="2" charset="2"/>
              <a:buChar char="ü"/>
            </a:pPr>
            <a:r>
              <a:rPr lang="en-US" sz="2200">
                <a:solidFill>
                  <a:schemeClr val="tx1"/>
                </a:solidFill>
                <a:ea typeface="+mn-lt"/>
                <a:cs typeface="+mn-lt"/>
              </a:rPr>
              <a:t>Ask questions that can guide reflection (and incentivize that reflection!)</a:t>
            </a:r>
          </a:p>
          <a:p>
            <a:pPr lvl="1">
              <a:buFont typeface="Wingdings" panose="05000000000000000000" pitchFamily="2" charset="2"/>
              <a:buChar char="ü"/>
            </a:pPr>
            <a:r>
              <a:rPr lang="en-US" sz="2200">
                <a:solidFill>
                  <a:schemeClr val="tx1"/>
                </a:solidFill>
                <a:ea typeface="+mn-lt"/>
                <a:cs typeface="+mn-lt"/>
              </a:rPr>
              <a:t>Have students identify what kind of feedback they need and want</a:t>
            </a:r>
          </a:p>
        </p:txBody>
      </p:sp>
    </p:spTree>
    <p:extLst>
      <p:ext uri="{BB962C8B-B14F-4D97-AF65-F5344CB8AC3E}">
        <p14:creationId xmlns:p14="http://schemas.microsoft.com/office/powerpoint/2010/main" val="3303407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65A7-995A-9F45-891C-82D9B9D40801}"/>
              </a:ext>
            </a:extLst>
          </p:cNvPr>
          <p:cNvSpPr>
            <a:spLocks noGrp="1"/>
          </p:cNvSpPr>
          <p:nvPr>
            <p:ph type="ctrTitle"/>
          </p:nvPr>
        </p:nvSpPr>
        <p:spPr>
          <a:xfrm>
            <a:off x="851192" y="2419965"/>
            <a:ext cx="8805080" cy="2387600"/>
          </a:xfrm>
        </p:spPr>
        <p:txBody>
          <a:bodyPr>
            <a:normAutofit/>
          </a:bodyPr>
          <a:lstStyle/>
          <a:p>
            <a:r>
              <a:rPr lang="en-US" sz="4800">
                <a:ea typeface="+mj-lt"/>
                <a:cs typeface="+mj-lt"/>
              </a:rPr>
              <a:t>Applying "multiple means of action &amp; expression" &amp; setting one goal</a:t>
            </a:r>
            <a:endParaRPr lang="en-US" sz="4800"/>
          </a:p>
          <a:p>
            <a:endParaRPr lang="en-US" sz="4400"/>
          </a:p>
        </p:txBody>
      </p:sp>
      <p:sp>
        <p:nvSpPr>
          <p:cNvPr id="14" name="Text Placeholder 7">
            <a:extLst>
              <a:ext uri="{FF2B5EF4-FFF2-40B4-BE49-F238E27FC236}">
                <a16:creationId xmlns:a16="http://schemas.microsoft.com/office/drawing/2014/main" id="{A1F17760-D90A-AB46-A4E0-31B2684E3F5E}"/>
              </a:ext>
            </a:extLst>
          </p:cNvPr>
          <p:cNvSpPr>
            <a:spLocks noGrp="1"/>
          </p:cNvSpPr>
          <p:nvPr>
            <p:ph type="subTitle" idx="1"/>
          </p:nvPr>
        </p:nvSpPr>
        <p:spPr>
          <a:xfrm>
            <a:off x="10826750" y="3425825"/>
            <a:ext cx="1365250" cy="1095375"/>
          </a:xfrm>
        </p:spPr>
        <p:txBody>
          <a:bodyPr/>
          <a:lstStyle/>
          <a:p>
            <a:r>
              <a:rPr lang="en-US"/>
              <a:t>”</a:t>
            </a:r>
          </a:p>
        </p:txBody>
      </p:sp>
      <p:sp>
        <p:nvSpPr>
          <p:cNvPr id="5" name="Slide Number Placeholder 4">
            <a:extLst>
              <a:ext uri="{FF2B5EF4-FFF2-40B4-BE49-F238E27FC236}">
                <a16:creationId xmlns:a16="http://schemas.microsoft.com/office/drawing/2014/main" id="{7003A5E2-8F37-D546-BCD9-24A2037BB54D}"/>
              </a:ext>
            </a:extLst>
          </p:cNvPr>
          <p:cNvSpPr>
            <a:spLocks noGrp="1"/>
          </p:cNvSpPr>
          <p:nvPr>
            <p:ph type="sldNum" sz="quarter" idx="12"/>
          </p:nvPr>
        </p:nvSpPr>
        <p:spPr>
          <a:xfrm>
            <a:off x="9448800" y="6356350"/>
            <a:ext cx="2743200" cy="365125"/>
          </a:xfrm>
        </p:spPr>
        <p:txBody>
          <a:bodyPr/>
          <a:lstStyle/>
          <a:p>
            <a:fld id="{294A09A9-5501-47C1-A89A-A340965A2BE2}" type="slidenum">
              <a:rPr lang="en-US" dirty="0" smtClean="0"/>
              <a:pPr/>
              <a:t>29</a:t>
            </a:fld>
            <a:endParaRPr lang="en-US"/>
          </a:p>
        </p:txBody>
      </p:sp>
    </p:spTree>
    <p:extLst>
      <p:ext uri="{BB962C8B-B14F-4D97-AF65-F5344CB8AC3E}">
        <p14:creationId xmlns:p14="http://schemas.microsoft.com/office/powerpoint/2010/main" val="2379539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title"/>
          </p:nvPr>
        </p:nvSpPr>
        <p:spPr>
          <a:xfrm>
            <a:off x="641975" y="367862"/>
            <a:ext cx="11132389" cy="1325563"/>
          </a:xfrm>
        </p:spPr>
        <p:txBody>
          <a:bodyPr>
            <a:normAutofit fontScale="90000"/>
          </a:bodyPr>
          <a:lstStyle/>
          <a:p>
            <a:r>
              <a:rPr lang="en-US"/>
              <a:t>After this session, participants will be more able to:</a:t>
            </a:r>
          </a:p>
        </p:txBody>
      </p:sp>
      <p:sp>
        <p:nvSpPr>
          <p:cNvPr id="4" name="Text Placeholder 3">
            <a:extLst>
              <a:ext uri="{FF2B5EF4-FFF2-40B4-BE49-F238E27FC236}">
                <a16:creationId xmlns:a16="http://schemas.microsoft.com/office/drawing/2014/main" id="{D51A6D85-3837-435F-A342-5A3F98172B12}"/>
              </a:ext>
            </a:extLst>
          </p:cNvPr>
          <p:cNvSpPr>
            <a:spLocks noGrp="1"/>
          </p:cNvSpPr>
          <p:nvPr>
            <p:ph idx="1"/>
          </p:nvPr>
        </p:nvSpPr>
        <p:spPr>
          <a:xfrm>
            <a:off x="996700" y="2097455"/>
            <a:ext cx="10593733" cy="3628413"/>
          </a:xfrm>
        </p:spPr>
        <p:txBody>
          <a:bodyPr vert="horz" lIns="91440" tIns="45720" rIns="91440" bIns="45720" rtlCol="0" anchor="t">
            <a:noAutofit/>
          </a:bodyPr>
          <a:lstStyle/>
          <a:p>
            <a:pPr marL="514350" indent="-514350">
              <a:buAutoNum type="arabicPeriod"/>
            </a:pPr>
            <a:r>
              <a:rPr lang="en-US" sz="3200">
                <a:ea typeface="+mn-lt"/>
                <a:cs typeface="+mn-lt"/>
              </a:rPr>
              <a:t>Characterize what Universal Design for Learning and engagement are &amp; why they're used</a:t>
            </a:r>
          </a:p>
          <a:p>
            <a:pPr marL="514350" indent="-514350">
              <a:buAutoNum type="arabicPeriod"/>
            </a:pPr>
            <a:r>
              <a:rPr lang="en-US" sz="3200">
                <a:ea typeface="+mn-lt"/>
                <a:cs typeface="+mn-lt"/>
              </a:rPr>
              <a:t>Identify the role action &amp; expression plays in learning (including as a barrier to it)</a:t>
            </a:r>
          </a:p>
          <a:p>
            <a:pPr marL="514350" indent="-514350">
              <a:buAutoNum type="arabicPeriod"/>
            </a:pPr>
            <a:r>
              <a:rPr lang="en-US" sz="3200">
                <a:ea typeface="+mn-lt"/>
                <a:cs typeface="+mn-lt"/>
              </a:rPr>
              <a:t>Use concepts of a) revisiting learning objectives &amp; b) “plus one” thinking to select an area to apply additional engagement options to</a:t>
            </a:r>
          </a:p>
        </p:txBody>
      </p:sp>
    </p:spTree>
    <p:extLst>
      <p:ext uri="{BB962C8B-B14F-4D97-AF65-F5344CB8AC3E}">
        <p14:creationId xmlns:p14="http://schemas.microsoft.com/office/powerpoint/2010/main" val="376749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2FB61-CF2B-307B-117E-39219BC42DDF}"/>
              </a:ext>
            </a:extLst>
          </p:cNvPr>
          <p:cNvSpPr>
            <a:spLocks noGrp="1"/>
          </p:cNvSpPr>
          <p:nvPr>
            <p:ph type="title"/>
          </p:nvPr>
        </p:nvSpPr>
        <p:spPr/>
        <p:txBody>
          <a:bodyPr/>
          <a:lstStyle/>
          <a:p>
            <a:r>
              <a:rPr lang="en-US"/>
              <a:t>Selecting a challenge to apply this to</a:t>
            </a:r>
          </a:p>
        </p:txBody>
      </p:sp>
      <p:sp>
        <p:nvSpPr>
          <p:cNvPr id="3" name="Text Placeholder 2">
            <a:extLst>
              <a:ext uri="{FF2B5EF4-FFF2-40B4-BE49-F238E27FC236}">
                <a16:creationId xmlns:a16="http://schemas.microsoft.com/office/drawing/2014/main" id="{32B13A10-3C73-421D-7D38-F26F1C05DFB1}"/>
              </a:ext>
            </a:extLst>
          </p:cNvPr>
          <p:cNvSpPr>
            <a:spLocks noGrp="1"/>
          </p:cNvSpPr>
          <p:nvPr>
            <p:ph idx="1"/>
          </p:nvPr>
        </p:nvSpPr>
        <p:spPr/>
        <p:txBody>
          <a:bodyPr vert="horz" lIns="91440" tIns="45720" rIns="91440" bIns="45720" rtlCol="0" anchor="t">
            <a:noAutofit/>
          </a:bodyPr>
          <a:lstStyle/>
          <a:p>
            <a:r>
              <a:rPr lang="en-US" sz="2400">
                <a:solidFill>
                  <a:schemeClr val="tx1"/>
                </a:solidFill>
                <a:ea typeface="+mn-lt"/>
                <a:cs typeface="+mn-lt"/>
              </a:rPr>
              <a:t>Identify one place in your course that students seem to struggle with being strategic or goal-directed.</a:t>
            </a:r>
            <a:endParaRPr lang="en-US" sz="2400">
              <a:solidFill>
                <a:schemeClr val="tx1"/>
              </a:solidFill>
              <a:cs typeface="Calibri"/>
            </a:endParaRPr>
          </a:p>
          <a:p>
            <a:r>
              <a:rPr lang="en-US" sz="2400">
                <a:solidFill>
                  <a:schemeClr val="tx1"/>
                </a:solidFill>
                <a:ea typeface="+mn-lt"/>
                <a:cs typeface="+mn-lt"/>
              </a:rPr>
              <a:t>This could be in an assignment, related to understanding a concept, or in a class activity. </a:t>
            </a:r>
          </a:p>
          <a:p>
            <a:r>
              <a:rPr lang="en-US" sz="2400">
                <a:solidFill>
                  <a:schemeClr val="tx1"/>
                </a:solidFill>
                <a:ea typeface="+mn-lt"/>
                <a:cs typeface="+mn-lt"/>
              </a:rPr>
              <a:t>How would you describe what's happening in the situation you are thinking of?</a:t>
            </a:r>
          </a:p>
        </p:txBody>
      </p:sp>
    </p:spTree>
    <p:extLst>
      <p:ext uri="{BB962C8B-B14F-4D97-AF65-F5344CB8AC3E}">
        <p14:creationId xmlns:p14="http://schemas.microsoft.com/office/powerpoint/2010/main" val="313060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2FB61-CF2B-307B-117E-39219BC42DDF}"/>
              </a:ext>
            </a:extLst>
          </p:cNvPr>
          <p:cNvSpPr>
            <a:spLocks noGrp="1"/>
          </p:cNvSpPr>
          <p:nvPr>
            <p:ph type="title"/>
          </p:nvPr>
        </p:nvSpPr>
        <p:spPr/>
        <p:txBody>
          <a:bodyPr/>
          <a:lstStyle/>
          <a:p>
            <a:r>
              <a:rPr lang="en-US">
                <a:cs typeface="Calibri Light"/>
              </a:rPr>
              <a:t>Returning to the goal</a:t>
            </a:r>
          </a:p>
        </p:txBody>
      </p:sp>
      <p:sp>
        <p:nvSpPr>
          <p:cNvPr id="3" name="Text Placeholder 2">
            <a:extLst>
              <a:ext uri="{FF2B5EF4-FFF2-40B4-BE49-F238E27FC236}">
                <a16:creationId xmlns:a16="http://schemas.microsoft.com/office/drawing/2014/main" id="{32B13A10-3C73-421D-7D38-F26F1C05DFB1}"/>
              </a:ext>
            </a:extLst>
          </p:cNvPr>
          <p:cNvSpPr>
            <a:spLocks noGrp="1"/>
          </p:cNvSpPr>
          <p:nvPr>
            <p:ph idx="1"/>
          </p:nvPr>
        </p:nvSpPr>
        <p:spPr/>
        <p:txBody>
          <a:bodyPr vert="horz" lIns="91440" tIns="45720" rIns="91440" bIns="45720" rtlCol="0" anchor="t">
            <a:noAutofit/>
          </a:bodyPr>
          <a:lstStyle/>
          <a:p>
            <a:r>
              <a:rPr lang="en-US" sz="2400">
                <a:solidFill>
                  <a:schemeClr val="tx1"/>
                </a:solidFill>
                <a:ea typeface="+mn-lt"/>
                <a:cs typeface="+mn-lt"/>
              </a:rPr>
              <a:t>What is the learning objective In this situation (where students seem to struggle with being strategic or goal-directed)?</a:t>
            </a:r>
          </a:p>
        </p:txBody>
      </p:sp>
    </p:spTree>
    <p:extLst>
      <p:ext uri="{BB962C8B-B14F-4D97-AF65-F5344CB8AC3E}">
        <p14:creationId xmlns:p14="http://schemas.microsoft.com/office/powerpoint/2010/main" val="206935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C972055D-1837-6B1F-4EF8-8DC3751EE044}"/>
              </a:ext>
            </a:extLst>
          </p:cNvPr>
          <p:cNvSpPr>
            <a:spLocks noGrp="1"/>
          </p:cNvSpPr>
          <p:nvPr>
            <p:ph type="title"/>
          </p:nvPr>
        </p:nvSpPr>
        <p:spPr>
          <a:xfrm>
            <a:off x="979714" y="245190"/>
            <a:ext cx="9343277" cy="1466403"/>
          </a:xfrm>
        </p:spPr>
        <p:txBody>
          <a:bodyPr/>
          <a:lstStyle/>
          <a:p>
            <a:r>
              <a:rPr lang="en-US" b="0">
                <a:ea typeface="+mj-lt"/>
                <a:cs typeface="+mj-lt"/>
              </a:rPr>
              <a:t>Which option </a:t>
            </a:r>
            <a:r>
              <a:rPr lang="en-US" b="0"/>
              <a:t>might provide another way for students to reach the goal?</a:t>
            </a:r>
          </a:p>
        </p:txBody>
      </p:sp>
      <p:sp>
        <p:nvSpPr>
          <p:cNvPr id="13" name="Content Placeholder 12">
            <a:extLst>
              <a:ext uri="{FF2B5EF4-FFF2-40B4-BE49-F238E27FC236}">
                <a16:creationId xmlns:a16="http://schemas.microsoft.com/office/drawing/2014/main" id="{4227EF86-75D2-94F7-8059-B787595A6B2F}"/>
              </a:ext>
            </a:extLst>
          </p:cNvPr>
          <p:cNvSpPr>
            <a:spLocks noGrp="1"/>
          </p:cNvSpPr>
          <p:nvPr>
            <p:ph idx="1"/>
          </p:nvPr>
        </p:nvSpPr>
        <p:spPr>
          <a:xfrm>
            <a:off x="1167493" y="1740827"/>
            <a:ext cx="10577615" cy="3713466"/>
          </a:xfrm>
        </p:spPr>
        <p:txBody>
          <a:bodyPr vert="horz" lIns="0" tIns="45720" rIns="0" bIns="45720" rtlCol="0" anchor="t">
            <a:noAutofit/>
          </a:bodyPr>
          <a:lstStyle/>
          <a:p>
            <a:pPr marL="342900" indent="-342900">
              <a:lnSpc>
                <a:spcPct val="100000"/>
              </a:lnSpc>
              <a:buFont typeface="Wingdings" panose="05000000000000000000" pitchFamily="2" charset="2"/>
              <a:buChar char="ü"/>
            </a:pPr>
            <a:r>
              <a:rPr lang="en-US" sz="3200" b="0"/>
              <a:t>Physical action </a:t>
            </a:r>
          </a:p>
          <a:p>
            <a:pPr marL="800100" lvl="1" indent="-342900">
              <a:lnSpc>
                <a:spcPct val="100000"/>
              </a:lnSpc>
              <a:buFont typeface="Wingdings" panose="05000000000000000000" pitchFamily="2" charset="2"/>
              <a:buChar char="ü"/>
            </a:pPr>
            <a:r>
              <a:rPr lang="en-US" sz="2000" b="0"/>
              <a:t>Vary methods for response and navigation; optimize access to tools and assistive technologie</a:t>
            </a:r>
            <a:r>
              <a:rPr lang="en-US" sz="2000" b="0">
                <a:ea typeface="+mj-lt"/>
                <a:cs typeface="+mj-lt"/>
              </a:rPr>
              <a:t>s</a:t>
            </a:r>
          </a:p>
          <a:p>
            <a:pPr marL="342900" indent="-342900">
              <a:lnSpc>
                <a:spcPct val="100000"/>
              </a:lnSpc>
              <a:buFont typeface="Wingdings" panose="05000000000000000000" pitchFamily="2" charset="2"/>
              <a:buChar char="ü"/>
            </a:pPr>
            <a:r>
              <a:rPr lang="en-US" sz="3200" b="0"/>
              <a:t>Expression and communication</a:t>
            </a:r>
          </a:p>
          <a:p>
            <a:pPr lvl="1">
              <a:lnSpc>
                <a:spcPct val="100000"/>
              </a:lnSpc>
              <a:buFont typeface="Wingdings" panose="05000000000000000000" pitchFamily="2" charset="2"/>
              <a:buChar char="ü"/>
            </a:pPr>
            <a:r>
              <a:rPr lang="en-US" sz="2000">
                <a:solidFill>
                  <a:schemeClr val="tx1"/>
                </a:solidFill>
                <a:ea typeface="+mj-lt"/>
                <a:cs typeface="+mj-lt"/>
              </a:rPr>
              <a:t>Can u</a:t>
            </a:r>
            <a:r>
              <a:rPr lang="en-US" sz="2000" b="0">
                <a:solidFill>
                  <a:schemeClr val="tx1"/>
                </a:solidFill>
                <a:ea typeface="+mj-lt"/>
                <a:cs typeface="+mj-lt"/>
              </a:rPr>
              <a:t>se different media/materials to express learning; multiple tools &amp; supports for constructing/composing communication; graduated levels of support for practice</a:t>
            </a:r>
          </a:p>
          <a:p>
            <a:pPr marL="342900" indent="-342900">
              <a:lnSpc>
                <a:spcPct val="150000"/>
              </a:lnSpc>
              <a:buFont typeface="Wingdings" panose="05000000000000000000" pitchFamily="2" charset="2"/>
              <a:buChar char="ü"/>
            </a:pPr>
            <a:r>
              <a:rPr lang="en-US" sz="3200" b="0"/>
              <a:t>Executive functions</a:t>
            </a:r>
          </a:p>
          <a:p>
            <a:pPr lvl="1">
              <a:lnSpc>
                <a:spcPct val="100000"/>
              </a:lnSpc>
              <a:buFont typeface="Wingdings" panose="05000000000000000000" pitchFamily="2" charset="2"/>
              <a:buChar char="ü"/>
            </a:pPr>
            <a:r>
              <a:rPr lang="en-US" sz="2000">
                <a:solidFill>
                  <a:schemeClr val="tx1"/>
                </a:solidFill>
                <a:cs typeface="Calibri Light"/>
              </a:rPr>
              <a:t>Goal-setting &amp; planning towards goal is guided</a:t>
            </a:r>
            <a:r>
              <a:rPr lang="en-US" sz="2000" b="0">
                <a:solidFill>
                  <a:schemeClr val="tx1"/>
                </a:solidFill>
                <a:cs typeface="Calibri Light"/>
              </a:rPr>
              <a:t>; supports for managing information offered; enhance student skills for monitoring own progress</a:t>
            </a:r>
          </a:p>
          <a:p>
            <a:pPr marL="342900" indent="-342900">
              <a:buFont typeface="Wingdings" panose="05000000000000000000" pitchFamily="2" charset="2"/>
              <a:buChar char="ü"/>
            </a:pPr>
            <a:endParaRPr lang="en-US" sz="3600">
              <a:cs typeface="Calibri Light"/>
            </a:endParaRPr>
          </a:p>
        </p:txBody>
      </p:sp>
    </p:spTree>
    <p:extLst>
      <p:ext uri="{BB962C8B-B14F-4D97-AF65-F5344CB8AC3E}">
        <p14:creationId xmlns:p14="http://schemas.microsoft.com/office/powerpoint/2010/main" val="3918913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1927495"/>
            <a:ext cx="6220278" cy="2387600"/>
          </a:xfrm>
        </p:spPr>
        <p:txBody>
          <a:bodyPr/>
          <a:lstStyle/>
          <a:p>
            <a:r>
              <a:rPr lang="en-US"/>
              <a:t>Contact us—let's talk UDL!</a:t>
            </a:r>
          </a:p>
        </p:txBody>
      </p:sp>
    </p:spTree>
    <p:extLst>
      <p:ext uri="{BB962C8B-B14F-4D97-AF65-F5344CB8AC3E}">
        <p14:creationId xmlns:p14="http://schemas.microsoft.com/office/powerpoint/2010/main" val="1478659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E6E66-9ED7-215D-79C9-0D4E85C89243}"/>
              </a:ext>
            </a:extLst>
          </p:cNvPr>
          <p:cNvSpPr>
            <a:spLocks noGrp="1"/>
          </p:cNvSpPr>
          <p:nvPr>
            <p:ph type="title"/>
          </p:nvPr>
        </p:nvSpPr>
        <p:spPr/>
        <p:txBody>
          <a:bodyPr/>
          <a:lstStyle/>
          <a:p>
            <a:r>
              <a:rPr lang="en-US"/>
              <a:t>Invitation to participate!</a:t>
            </a:r>
          </a:p>
        </p:txBody>
      </p:sp>
      <p:sp>
        <p:nvSpPr>
          <p:cNvPr id="3" name="Content Placeholder 2">
            <a:extLst>
              <a:ext uri="{FF2B5EF4-FFF2-40B4-BE49-F238E27FC236}">
                <a16:creationId xmlns:a16="http://schemas.microsoft.com/office/drawing/2014/main" id="{1A6FD506-5C07-69D3-074B-6EDB6AD4028D}"/>
              </a:ext>
            </a:extLst>
          </p:cNvPr>
          <p:cNvSpPr>
            <a:spLocks noGrp="1"/>
          </p:cNvSpPr>
          <p:nvPr>
            <p:ph idx="1"/>
          </p:nvPr>
        </p:nvSpPr>
        <p:spPr/>
        <p:txBody>
          <a:bodyPr vert="horz" lIns="91440" tIns="45720" rIns="91440" bIns="45720" rtlCol="0" anchor="t">
            <a:noAutofit/>
          </a:bodyPr>
          <a:lstStyle/>
          <a:p>
            <a:r>
              <a:rPr lang="en-US"/>
              <a:t>Please participate in whatever way feels comfortable. For example, you might use:</a:t>
            </a:r>
          </a:p>
          <a:p>
            <a:pPr marL="457200" indent="-457200">
              <a:buChar char="•"/>
            </a:pPr>
            <a:r>
              <a:rPr lang="en-US">
                <a:ea typeface="+mn-lt"/>
                <a:cs typeface="+mn-lt"/>
              </a:rPr>
              <a:t>Your voice, at any point (feel free to unmute)</a:t>
            </a:r>
          </a:p>
          <a:p>
            <a:pPr marL="457200" indent="-457200">
              <a:buChar char="•"/>
            </a:pPr>
            <a:r>
              <a:rPr lang="en-US"/>
              <a:t>Chat, raised hand, and/or reactions </a:t>
            </a:r>
          </a:p>
          <a:p>
            <a:pPr marL="457200" indent="-457200">
              <a:buChar char="•"/>
            </a:pPr>
            <a:r>
              <a:rPr lang="en-US"/>
              <a:t>Your image on camera (or not)</a:t>
            </a:r>
          </a:p>
          <a:p>
            <a:pPr marL="457200" indent="-457200">
              <a:buChar char="•"/>
            </a:pPr>
            <a:r>
              <a:rPr lang="en-US"/>
              <a:t>Email to contact us afterwards (lbastian@uoregon.edu)</a:t>
            </a:r>
          </a:p>
          <a:p>
            <a:endParaRPr lang="en-US"/>
          </a:p>
        </p:txBody>
      </p:sp>
      <p:pic>
        <p:nvPicPr>
          <p:cNvPr id="5" name="Graphic 5" descr="Chat outline">
            <a:extLst>
              <a:ext uri="{FF2B5EF4-FFF2-40B4-BE49-F238E27FC236}">
                <a16:creationId xmlns:a16="http://schemas.microsoft.com/office/drawing/2014/main" id="{09F71C74-4DC0-A4C1-38F4-A742A05ADBF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34534" y="3969123"/>
            <a:ext cx="1990165" cy="1990165"/>
          </a:xfrm>
          <a:prstGeom prst="rect">
            <a:avLst/>
          </a:prstGeom>
        </p:spPr>
      </p:pic>
      <p:pic>
        <p:nvPicPr>
          <p:cNvPr id="6" name="Graphic 6" descr="Radio microphone with solid fill">
            <a:extLst>
              <a:ext uri="{FF2B5EF4-FFF2-40B4-BE49-F238E27FC236}">
                <a16:creationId xmlns:a16="http://schemas.microsoft.com/office/drawing/2014/main" id="{23AE8024-52FE-7E26-CC20-A632743BB35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565711" y="4394947"/>
            <a:ext cx="1116106" cy="1127312"/>
          </a:xfrm>
          <a:prstGeom prst="rect">
            <a:avLst/>
          </a:prstGeom>
        </p:spPr>
      </p:pic>
      <p:pic>
        <p:nvPicPr>
          <p:cNvPr id="7" name="Graphic 7" descr="Raised hand with solid fill">
            <a:extLst>
              <a:ext uri="{FF2B5EF4-FFF2-40B4-BE49-F238E27FC236}">
                <a16:creationId xmlns:a16="http://schemas.microsoft.com/office/drawing/2014/main" id="{9318757A-B446-557F-B883-8BD76330411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608235" y="4403351"/>
            <a:ext cx="1082488" cy="1116106"/>
          </a:xfrm>
          <a:prstGeom prst="rect">
            <a:avLst/>
          </a:prstGeom>
        </p:spPr>
      </p:pic>
    </p:spTree>
    <p:extLst>
      <p:ext uri="{BB962C8B-B14F-4D97-AF65-F5344CB8AC3E}">
        <p14:creationId xmlns:p14="http://schemas.microsoft.com/office/powerpoint/2010/main" val="3100583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lstStyle/>
          <a:p>
            <a:r>
              <a:rPr lang="en-US"/>
              <a:t>Two things to keep in mind:</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p:txBody>
          <a:bodyPr vert="horz" lIns="91440" tIns="45720" rIns="91440" bIns="45720" rtlCol="0" anchor="t">
            <a:normAutofit/>
          </a:bodyPr>
          <a:lstStyle/>
          <a:p>
            <a:r>
              <a:rPr lang="en-US">
                <a:ea typeface="+mn-lt"/>
                <a:cs typeface="+mn-lt"/>
              </a:rPr>
              <a:t>Before making changes, set or revisit learning objectives.</a:t>
            </a:r>
            <a:r>
              <a:rPr lang="en-US"/>
              <a:t> </a:t>
            </a:r>
            <a:r>
              <a:rPr lang="en-US">
                <a:ea typeface="+mn-lt"/>
                <a:cs typeface="+mn-lt"/>
              </a:rPr>
              <a:t>What do we want students to know or know how to do after engaging with the content? </a:t>
            </a:r>
          </a:p>
          <a:p>
            <a:r>
              <a:rPr lang="en-US">
                <a:ea typeface="+mn-lt"/>
                <a:cs typeface="+mn-lt"/>
              </a:rPr>
              <a:t>When possible, differentiate what we want students to know/know how to do from the mediums they might use to know/do it.</a:t>
            </a:r>
            <a:endParaRPr lang="en-US"/>
          </a:p>
        </p:txBody>
      </p:sp>
      <p:sp>
        <p:nvSpPr>
          <p:cNvPr id="5" name="Content Placeholder 4">
            <a:extLst>
              <a:ext uri="{FF2B5EF4-FFF2-40B4-BE49-F238E27FC236}">
                <a16:creationId xmlns:a16="http://schemas.microsoft.com/office/drawing/2014/main" id="{BDB9D020-1E25-453D-83DF-1420ACD3968D}"/>
              </a:ext>
            </a:extLst>
          </p:cNvPr>
          <p:cNvSpPr>
            <a:spLocks noGrp="1"/>
          </p:cNvSpPr>
          <p:nvPr>
            <p:ph idx="10"/>
          </p:nvPr>
        </p:nvSpPr>
        <p:spPr/>
        <p:txBody>
          <a:bodyPr vert="horz" lIns="91440" tIns="45720" rIns="91440" bIns="45720" rtlCol="0" anchor="t">
            <a:normAutofit/>
          </a:bodyPr>
          <a:lstStyle/>
          <a:p>
            <a:r>
              <a:rPr lang="en-US">
                <a:solidFill>
                  <a:schemeClr val="accent1">
                    <a:lumMod val="50000"/>
                  </a:schemeClr>
                </a:solidFill>
                <a:hlinkClick r:id="rId2">
                  <a:extLst>
                    <a:ext uri="{A12FA001-AC4F-418D-AE19-62706E023703}">
                      <ahyp:hlinkClr xmlns:ahyp="http://schemas.microsoft.com/office/drawing/2018/hyperlinkcolor" val="tx"/>
                    </a:ext>
                  </a:extLst>
                </a:hlinkClick>
              </a:rPr>
              <a:t>Tobin and Behling say</a:t>
            </a:r>
            <a:r>
              <a:rPr lang="en-US">
                <a:solidFill>
                  <a:schemeClr val="accent1">
                    <a:lumMod val="50000"/>
                  </a:schemeClr>
                </a:solidFill>
                <a:ea typeface="+mn-lt"/>
                <a:cs typeface="+mn-lt"/>
              </a:rPr>
              <a:t> </a:t>
            </a:r>
            <a:r>
              <a:rPr lang="en-US">
                <a:ea typeface="+mn-lt"/>
                <a:cs typeface="+mn-lt"/>
              </a:rPr>
              <a:t>that we can think of UDL as:</a:t>
            </a:r>
          </a:p>
          <a:p>
            <a:pPr marL="342900" indent="-342900">
              <a:buChar char="•"/>
            </a:pPr>
            <a:r>
              <a:rPr lang="en-US"/>
              <a:t>Something we can incrementally do!</a:t>
            </a:r>
          </a:p>
          <a:p>
            <a:pPr marL="342900" indent="-342900">
              <a:buChar char="•"/>
            </a:pPr>
            <a:r>
              <a:rPr lang="en-US"/>
              <a:t>Adding just </a:t>
            </a:r>
            <a:r>
              <a:rPr lang="en-US" i="1"/>
              <a:t>one more way</a:t>
            </a:r>
            <a:r>
              <a:rPr lang="en-US"/>
              <a:t> (to represent material, to engage students, etc.)</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idx="11"/>
          </p:nvPr>
        </p:nvSpPr>
        <p:spPr/>
        <p:txBody>
          <a:bodyPr vert="horz" lIns="91440" tIns="45720" rIns="91440" bIns="45720" rtlCol="0" anchor="t">
            <a:noAutofit/>
          </a:bodyPr>
          <a:lstStyle/>
          <a:p>
            <a:pPr marL="457200" indent="-457200">
              <a:buAutoNum type="arabicPeriod"/>
            </a:pPr>
            <a:r>
              <a:rPr lang="en-US"/>
              <a:t>Start with the goals</a:t>
            </a:r>
          </a:p>
        </p:txBody>
      </p:sp>
      <p:sp>
        <p:nvSpPr>
          <p:cNvPr id="6" name="Text Placeholder 5">
            <a:extLst>
              <a:ext uri="{FF2B5EF4-FFF2-40B4-BE49-F238E27FC236}">
                <a16:creationId xmlns:a16="http://schemas.microsoft.com/office/drawing/2014/main" id="{F5018B6D-E395-49AD-92AD-AD69E3AB40C3}"/>
              </a:ext>
            </a:extLst>
          </p:cNvPr>
          <p:cNvSpPr>
            <a:spLocks noGrp="1"/>
          </p:cNvSpPr>
          <p:nvPr>
            <p:ph idx="12"/>
          </p:nvPr>
        </p:nvSpPr>
        <p:spPr/>
        <p:txBody>
          <a:bodyPr vert="horz" lIns="91440" tIns="45720" rIns="91440" bIns="45720" rtlCol="0" anchor="t">
            <a:noAutofit/>
          </a:bodyPr>
          <a:lstStyle/>
          <a:p>
            <a:r>
              <a:rPr lang="en-US"/>
              <a:t>2. Embrace "plus one" thinking</a:t>
            </a:r>
          </a:p>
        </p:txBody>
      </p:sp>
    </p:spTree>
    <p:extLst>
      <p:ext uri="{BB962C8B-B14F-4D97-AF65-F5344CB8AC3E}">
        <p14:creationId xmlns:p14="http://schemas.microsoft.com/office/powerpoint/2010/main" val="304062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65A7-995A-9F45-891C-82D9B9D40801}"/>
              </a:ext>
            </a:extLst>
          </p:cNvPr>
          <p:cNvSpPr>
            <a:spLocks noGrp="1"/>
          </p:cNvSpPr>
          <p:nvPr>
            <p:ph type="title"/>
          </p:nvPr>
        </p:nvSpPr>
        <p:spPr/>
        <p:txBody>
          <a:bodyPr>
            <a:normAutofit/>
          </a:bodyPr>
          <a:lstStyle/>
          <a:p>
            <a:r>
              <a:rPr lang="en-US" sz="4400">
                <a:ea typeface="+mj-lt"/>
                <a:cs typeface="+mj-lt"/>
              </a:rPr>
              <a:t>Definition and overview of UDL</a:t>
            </a:r>
            <a:endParaRPr lang="en-US" sz="4400" b="0">
              <a:ea typeface="+mj-lt"/>
              <a:cs typeface="+mj-lt"/>
            </a:endParaRPr>
          </a:p>
        </p:txBody>
      </p:sp>
      <p:sp>
        <p:nvSpPr>
          <p:cNvPr id="14" name="Text Placeholder 7">
            <a:extLst>
              <a:ext uri="{FF2B5EF4-FFF2-40B4-BE49-F238E27FC236}">
                <a16:creationId xmlns:a16="http://schemas.microsoft.com/office/drawing/2014/main" id="{A1F17760-D90A-AB46-A4E0-31B2684E3F5E}"/>
              </a:ext>
            </a:extLst>
          </p:cNvPr>
          <p:cNvSpPr>
            <a:spLocks noGrp="1"/>
          </p:cNvSpPr>
          <p:nvPr>
            <p:ph type="body" idx="1"/>
          </p:nvPr>
        </p:nvSpPr>
        <p:spPr/>
        <p:txBody>
          <a:bodyPr/>
          <a:lstStyle/>
          <a:p>
            <a:r>
              <a:rPr lang="en-US"/>
              <a:t>”</a:t>
            </a:r>
          </a:p>
        </p:txBody>
      </p:sp>
    </p:spTree>
    <p:extLst>
      <p:ext uri="{BB962C8B-B14F-4D97-AF65-F5344CB8AC3E}">
        <p14:creationId xmlns:p14="http://schemas.microsoft.com/office/powerpoint/2010/main" val="752437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2AD8-3EB3-6161-201E-4EEE1843AEB5}"/>
              </a:ext>
            </a:extLst>
          </p:cNvPr>
          <p:cNvSpPr>
            <a:spLocks noGrp="1"/>
          </p:cNvSpPr>
          <p:nvPr>
            <p:ph type="title"/>
          </p:nvPr>
        </p:nvSpPr>
        <p:spPr>
          <a:xfrm>
            <a:off x="721794" y="524774"/>
            <a:ext cx="10498049" cy="1325563"/>
          </a:xfrm>
        </p:spPr>
        <p:txBody>
          <a:bodyPr/>
          <a:lstStyle/>
          <a:p>
            <a:r>
              <a:rPr lang="en-US"/>
              <a:t>Universal Design for Learning (UDL) is:</a:t>
            </a:r>
          </a:p>
        </p:txBody>
      </p:sp>
      <p:sp>
        <p:nvSpPr>
          <p:cNvPr id="3" name="Content Placeholder 2">
            <a:extLst>
              <a:ext uri="{FF2B5EF4-FFF2-40B4-BE49-F238E27FC236}">
                <a16:creationId xmlns:a16="http://schemas.microsoft.com/office/drawing/2014/main" id="{79237FE9-3A3E-1B44-3ACE-ABA8B3E08303}"/>
              </a:ext>
            </a:extLst>
          </p:cNvPr>
          <p:cNvSpPr>
            <a:spLocks noGrp="1"/>
          </p:cNvSpPr>
          <p:nvPr>
            <p:ph idx="1"/>
          </p:nvPr>
        </p:nvSpPr>
        <p:spPr>
          <a:xfrm>
            <a:off x="721796" y="2017467"/>
            <a:ext cx="10397407" cy="3366815"/>
          </a:xfrm>
        </p:spPr>
        <p:txBody>
          <a:bodyPr vert="horz" lIns="91440" tIns="45720" rIns="91440" bIns="45720" rtlCol="0" anchor="t">
            <a:noAutofit/>
          </a:bodyPr>
          <a:lstStyle/>
          <a:p>
            <a:r>
              <a:rPr lang="en-US">
                <a:ea typeface="+mn-lt"/>
                <a:cs typeface="+mn-lt"/>
                <a:hlinkClick r:id="rId3"/>
              </a:rPr>
              <a:t>Described by the AEC</a:t>
            </a:r>
            <a:r>
              <a:rPr lang="en-US">
                <a:ea typeface="+mn-lt"/>
                <a:cs typeface="+mn-lt"/>
              </a:rPr>
              <a:t> (and defined by the Higher Education Opportunity Act of 2008) as a framework that:</a:t>
            </a:r>
          </a:p>
          <a:p>
            <a:pPr marL="514350" indent="-514350">
              <a:buAutoNum type="alphaUcPeriod"/>
            </a:pPr>
            <a:r>
              <a:rPr lang="en-US" sz="2400">
                <a:ea typeface="+mn-lt"/>
                <a:cs typeface="+mn-lt"/>
              </a:rPr>
              <a:t>provides flexibility in the ways information is presented, in the ways students respond or demonstrate knowledge and skills, and in the ways students are engaged; and</a:t>
            </a:r>
          </a:p>
          <a:p>
            <a:pPr marL="514350" indent="-514350">
              <a:buAutoNum type="alphaUcPeriod"/>
            </a:pPr>
            <a:r>
              <a:rPr lang="en-US" sz="2400">
                <a:ea typeface="+mn-lt"/>
                <a:cs typeface="+mn-lt"/>
              </a:rPr>
              <a:t>reduces barriers in instruction, provides appropriate accommodations, supports, and challenges, and maintains high achievement expectations for all students, including students with disabilities and students who are limited English proficient.” (</a:t>
            </a:r>
            <a:r>
              <a:rPr lang="en-US" sz="2400" u="sng">
                <a:ea typeface="+mn-lt"/>
                <a:cs typeface="+mn-lt"/>
                <a:hlinkClick r:id="rId4">
                  <a:extLst>
                    <a:ext uri="{A12FA001-AC4F-418D-AE19-62706E023703}">
                      <ahyp:hlinkClr xmlns:ahyp="http://schemas.microsoft.com/office/drawing/2018/hyperlinkcolor" val="tx"/>
                    </a:ext>
                  </a:extLst>
                </a:hlinkClick>
              </a:rPr>
              <a:t>Section 103 (24)"</a:t>
            </a:r>
            <a:endParaRPr lang="en-US" sz="2400"/>
          </a:p>
          <a:p>
            <a:pPr marL="457200" indent="-457200">
              <a:buChar char="•"/>
            </a:pPr>
            <a:endParaRPr lang="en-US" sz="2400"/>
          </a:p>
          <a:p>
            <a:endParaRPr lang="en-US"/>
          </a:p>
        </p:txBody>
      </p:sp>
    </p:spTree>
    <p:extLst>
      <p:ext uri="{BB962C8B-B14F-4D97-AF65-F5344CB8AC3E}">
        <p14:creationId xmlns:p14="http://schemas.microsoft.com/office/powerpoint/2010/main" val="94657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2AD8-3EB3-6161-201E-4EEE1843AEB5}"/>
              </a:ext>
            </a:extLst>
          </p:cNvPr>
          <p:cNvSpPr>
            <a:spLocks noGrp="1"/>
          </p:cNvSpPr>
          <p:nvPr>
            <p:ph type="title"/>
          </p:nvPr>
        </p:nvSpPr>
        <p:spPr>
          <a:xfrm>
            <a:off x="721794" y="524774"/>
            <a:ext cx="10498049" cy="1325563"/>
          </a:xfrm>
        </p:spPr>
        <p:txBody>
          <a:bodyPr/>
          <a:lstStyle/>
          <a:p>
            <a:r>
              <a:rPr lang="en-US"/>
              <a:t>Universal Design for Learning (UDL) is:</a:t>
            </a:r>
          </a:p>
        </p:txBody>
      </p:sp>
      <p:sp>
        <p:nvSpPr>
          <p:cNvPr id="3" name="Content Placeholder 2">
            <a:extLst>
              <a:ext uri="{FF2B5EF4-FFF2-40B4-BE49-F238E27FC236}">
                <a16:creationId xmlns:a16="http://schemas.microsoft.com/office/drawing/2014/main" id="{79237FE9-3A3E-1B44-3ACE-ABA8B3E08303}"/>
              </a:ext>
            </a:extLst>
          </p:cNvPr>
          <p:cNvSpPr>
            <a:spLocks noGrp="1"/>
          </p:cNvSpPr>
          <p:nvPr>
            <p:ph idx="1"/>
          </p:nvPr>
        </p:nvSpPr>
        <p:spPr>
          <a:xfrm>
            <a:off x="721796" y="2017467"/>
            <a:ext cx="10397407" cy="3366815"/>
          </a:xfrm>
        </p:spPr>
        <p:txBody>
          <a:bodyPr vert="horz" lIns="91440" tIns="45720" rIns="91440" bIns="45720" rtlCol="0" anchor="t">
            <a:noAutofit/>
          </a:bodyPr>
          <a:lstStyle/>
          <a:p>
            <a:r>
              <a:rPr lang="en-US" sz="2800">
                <a:ea typeface="+mn-lt"/>
                <a:cs typeface="+mn-lt"/>
              </a:rPr>
              <a:t>“a framework that addresses </a:t>
            </a:r>
            <a:r>
              <a:rPr lang="en-US" sz="2800" b="1">
                <a:ea typeface="+mn-lt"/>
                <a:cs typeface="+mn-lt"/>
              </a:rPr>
              <a:t>the primary barrier to fostering expert learners within instructional environments: inflexible, 'one-size-fits-all' curricula</a:t>
            </a:r>
            <a:r>
              <a:rPr lang="en-US" sz="2800">
                <a:ea typeface="+mn-lt"/>
                <a:cs typeface="+mn-lt"/>
              </a:rPr>
              <a:t>.” (</a:t>
            </a:r>
            <a:r>
              <a:rPr lang="en-US" sz="2800">
                <a:ea typeface="+mn-lt"/>
                <a:cs typeface="+mn-lt"/>
                <a:hlinkClick r:id="rId3"/>
              </a:rPr>
              <a:t>CAST, 2011</a:t>
            </a:r>
            <a:r>
              <a:rPr lang="en-US" sz="2800">
                <a:ea typeface="+mn-lt"/>
                <a:cs typeface="+mn-lt"/>
              </a:rPr>
              <a:t>)</a:t>
            </a:r>
            <a:endParaRPr lang="en-US" sz="2800"/>
          </a:p>
          <a:p>
            <a:endParaRPr lang="en-US"/>
          </a:p>
        </p:txBody>
      </p:sp>
    </p:spTree>
    <p:extLst>
      <p:ext uri="{BB962C8B-B14F-4D97-AF65-F5344CB8AC3E}">
        <p14:creationId xmlns:p14="http://schemas.microsoft.com/office/powerpoint/2010/main" val="2333213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2AD8-3EB3-6161-201E-4EEE1843AEB5}"/>
              </a:ext>
            </a:extLst>
          </p:cNvPr>
          <p:cNvSpPr>
            <a:spLocks noGrp="1"/>
          </p:cNvSpPr>
          <p:nvPr>
            <p:ph type="title"/>
          </p:nvPr>
        </p:nvSpPr>
        <p:spPr>
          <a:xfrm>
            <a:off x="1167492" y="524774"/>
            <a:ext cx="10052352" cy="1325563"/>
          </a:xfrm>
        </p:spPr>
        <p:txBody>
          <a:bodyPr/>
          <a:lstStyle/>
          <a:p>
            <a:r>
              <a:rPr lang="en-US">
                <a:ea typeface="+mj-lt"/>
                <a:cs typeface="+mj-lt"/>
              </a:rPr>
              <a:t>Universal Design for Learning (UDL):</a:t>
            </a:r>
            <a:endParaRPr lang="en-US" b="0">
              <a:ea typeface="+mj-lt"/>
              <a:cs typeface="+mj-lt"/>
            </a:endParaRPr>
          </a:p>
        </p:txBody>
      </p:sp>
      <p:sp>
        <p:nvSpPr>
          <p:cNvPr id="3" name="Content Placeholder 2">
            <a:extLst>
              <a:ext uri="{FF2B5EF4-FFF2-40B4-BE49-F238E27FC236}">
                <a16:creationId xmlns:a16="http://schemas.microsoft.com/office/drawing/2014/main" id="{79237FE9-3A3E-1B44-3ACE-ABA8B3E08303}"/>
              </a:ext>
            </a:extLst>
          </p:cNvPr>
          <p:cNvSpPr>
            <a:spLocks noGrp="1"/>
          </p:cNvSpPr>
          <p:nvPr>
            <p:ph idx="1"/>
          </p:nvPr>
        </p:nvSpPr>
        <p:spPr/>
        <p:txBody>
          <a:bodyPr vert="horz" lIns="91440" tIns="45720" rIns="91440" bIns="45720" rtlCol="0" anchor="t">
            <a:noAutofit/>
          </a:bodyPr>
          <a:lstStyle/>
          <a:p>
            <a:r>
              <a:rPr lang="en-US" sz="2400"/>
              <a:t>Is deeply informed by:</a:t>
            </a:r>
            <a:endParaRPr lang="en-US" sz="2400">
              <a:cs typeface="Calibri"/>
            </a:endParaRPr>
          </a:p>
          <a:p>
            <a:pPr marL="457200" indent="-457200">
              <a:buChar char="•"/>
            </a:pPr>
            <a:r>
              <a:rPr lang="en-US" sz="2400"/>
              <a:t>Universal Design (initially an architectural movement) </a:t>
            </a:r>
            <a:endParaRPr lang="en-US" sz="2400">
              <a:cs typeface="Calibri"/>
            </a:endParaRPr>
          </a:p>
          <a:p>
            <a:pPr marL="457200" indent="-457200">
              <a:buChar char="•"/>
            </a:pPr>
            <a:r>
              <a:rPr lang="en-US" sz="2400"/>
              <a:t>A belief that </a:t>
            </a:r>
            <a:r>
              <a:rPr lang="en-US" sz="2400" b="1"/>
              <a:t>disability is not a lack or a medical problem in an individual; disability is a mismatch</a:t>
            </a:r>
            <a:r>
              <a:rPr lang="en-US" sz="2400"/>
              <a:t> between an individual (who may have a health condition) and an environment (social, physical, digital, etc.) that does not work for or excludes them. </a:t>
            </a:r>
            <a:endParaRPr lang="en-US" sz="2400">
              <a:cs typeface="Calibri"/>
            </a:endParaRPr>
          </a:p>
        </p:txBody>
      </p:sp>
    </p:spTree>
    <p:extLst>
      <p:ext uri="{BB962C8B-B14F-4D97-AF65-F5344CB8AC3E}">
        <p14:creationId xmlns:p14="http://schemas.microsoft.com/office/powerpoint/2010/main" val="55755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a7b55ecf-083d-416e-ad5c-9dcfedf19443" xsi:nil="true"/>
    <_activity xmlns="a7b55ecf-083d-416e-ad5c-9dcfedf1944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9A72E6825CB1D47953B7CD8FCFF8330" ma:contentTypeVersion="15" ma:contentTypeDescription="Create a new document." ma:contentTypeScope="" ma:versionID="3755e09386e20ac3973b32b70175fa3e">
  <xsd:schema xmlns:xsd="http://www.w3.org/2001/XMLSchema" xmlns:xs="http://www.w3.org/2001/XMLSchema" xmlns:p="http://schemas.microsoft.com/office/2006/metadata/properties" xmlns:ns3="a7b55ecf-083d-416e-ad5c-9dcfedf19443" xmlns:ns4="c37295e8-ab85-45e6-8d30-c356370675cb" targetNamespace="http://schemas.microsoft.com/office/2006/metadata/properties" ma:root="true" ma:fieldsID="5364a549283f3e121eaa2e277968a8e5" ns3:_="" ns4:_="">
    <xsd:import namespace="a7b55ecf-083d-416e-ad5c-9dcfedf19443"/>
    <xsd:import namespace="c37295e8-ab85-45e6-8d30-c356370675c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b55ecf-083d-416e-ad5c-9dcfedf194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7295e8-ab85-45e6-8d30-c356370675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42FAFE-88B4-49B4-9588-86CB0E564E50}">
  <ds:schemaRefs>
    <ds:schemaRef ds:uri="http://schemas.microsoft.com/office/2006/metadata/properties"/>
    <ds:schemaRef ds:uri="http://www.w3.org/XML/1998/namespace"/>
    <ds:schemaRef ds:uri="http://purl.org/dc/terms/"/>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c37295e8-ab85-45e6-8d30-c356370675cb"/>
    <ds:schemaRef ds:uri="a7b55ecf-083d-416e-ad5c-9dcfedf19443"/>
  </ds:schemaRefs>
</ds:datastoreItem>
</file>

<file path=customXml/itemProps2.xml><?xml version="1.0" encoding="utf-8"?>
<ds:datastoreItem xmlns:ds="http://schemas.openxmlformats.org/officeDocument/2006/customXml" ds:itemID="{42076B5C-85B0-4D30-852D-5E5312EEA93B}">
  <ds:schemaRefs>
    <ds:schemaRef ds:uri="http://schemas.microsoft.com/sharepoint/v3/contenttype/forms"/>
  </ds:schemaRefs>
</ds:datastoreItem>
</file>

<file path=customXml/itemProps3.xml><?xml version="1.0" encoding="utf-8"?>
<ds:datastoreItem xmlns:ds="http://schemas.openxmlformats.org/officeDocument/2006/customXml" ds:itemID="{D76E06C4-5804-4306-9306-4C925590A6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b55ecf-083d-416e-ad5c-9dcfedf19443"/>
    <ds:schemaRef ds:uri="c37295e8-ab85-45e6-8d30-c356370675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33</Slides>
  <Notes>8</Notes>
  <HiddenSlides>0</HiddenSlide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Retrospect</vt:lpstr>
      <vt:lpstr>Universal Design, UDL,  &amp; Multiple Means of Action &amp; Expression</vt:lpstr>
      <vt:lpstr>Agenda</vt:lpstr>
      <vt:lpstr>After this session, participants will be more able to:</vt:lpstr>
      <vt:lpstr>Invitation to participate!</vt:lpstr>
      <vt:lpstr>Two things to keep in mind:</vt:lpstr>
      <vt:lpstr>Definition and overview of UDL</vt:lpstr>
      <vt:lpstr>Universal Design for Learning (UDL) is:</vt:lpstr>
      <vt:lpstr>Universal Design for Learning (UDL) is:</vt:lpstr>
      <vt:lpstr>Universal Design for Learning (UDL):</vt:lpstr>
      <vt:lpstr>At UO, 10% of students have accommodations through AEC; nationally, an estimated 20% undergraduates have a disability.</vt:lpstr>
      <vt:lpstr>Student identities &amp; disabilities include:</vt:lpstr>
      <vt:lpstr>3 UDL principles: multiple means of</vt:lpstr>
      <vt:lpstr>3 UDL principles: multiple means of</vt:lpstr>
      <vt:lpstr>Action &amp; Expression: what it is, &amp; why it matters</vt:lpstr>
      <vt:lpstr>Action &amp; expression refers to how:</vt:lpstr>
      <vt:lpstr>Action &amp; expression refers to:</vt:lpstr>
      <vt:lpstr>Components of engagement: interest, persistence, and self-regulation </vt:lpstr>
      <vt:lpstr>Action &amp; expression offers multiple options for:</vt:lpstr>
      <vt:lpstr>Action &amp; expression offers multiple options for:</vt:lpstr>
      <vt:lpstr>Action &amp; expression offers multiple options for:</vt:lpstr>
      <vt:lpstr>Physical action might mean:</vt:lpstr>
      <vt:lpstr>Action &amp; expression offers multiple options for:</vt:lpstr>
      <vt:lpstr>Expression &amp; communication might mean:</vt:lpstr>
      <vt:lpstr>Expression &amp; communication might mean (cont):</vt:lpstr>
      <vt:lpstr>Action &amp; expression offers multiple options for:</vt:lpstr>
      <vt:lpstr>Executive function is:</vt:lpstr>
      <vt:lpstr>How UDL addresses executive function:</vt:lpstr>
      <vt:lpstr>Executive function might mean:</vt:lpstr>
      <vt:lpstr>Applying "multiple means of action &amp; expression" &amp; setting one goal </vt:lpstr>
      <vt:lpstr>Selecting a challenge to apply this to</vt:lpstr>
      <vt:lpstr>Returning to the goal</vt:lpstr>
      <vt:lpstr>Which option might provide another way for students to reach the goal?</vt:lpstr>
      <vt:lpstr>Contact us—let's talk UDL!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
  <cp:revision>9</cp:revision>
  <dcterms:created xsi:type="dcterms:W3CDTF">2023-01-17T04:07:39Z</dcterms:created>
  <dcterms:modified xsi:type="dcterms:W3CDTF">2023-03-02T09:02:22Z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0x01010099A72E6825CB1D47953B7CD8FCFF8330</vt:lpwstr>
  </property>
</Properties>
</file>