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9"/>
  </p:notesMasterIdLst>
  <p:sldIdLst>
    <p:sldId id="318" r:id="rId5"/>
    <p:sldId id="317" r:id="rId6"/>
    <p:sldId id="316" r:id="rId7"/>
    <p:sldId id="315" r:id="rId8"/>
    <p:sldId id="314" r:id="rId9"/>
    <p:sldId id="313" r:id="rId10"/>
    <p:sldId id="312" r:id="rId11"/>
    <p:sldId id="311" r:id="rId12"/>
    <p:sldId id="310" r:id="rId13"/>
    <p:sldId id="309" r:id="rId14"/>
    <p:sldId id="305" r:id="rId15"/>
    <p:sldId id="304" r:id="rId16"/>
    <p:sldId id="308" r:id="rId17"/>
    <p:sldId id="307" r:id="rId18"/>
    <p:sldId id="306" r:id="rId19"/>
    <p:sldId id="303" r:id="rId20"/>
    <p:sldId id="302" r:id="rId21"/>
    <p:sldId id="301" r:id="rId22"/>
    <p:sldId id="300" r:id="rId23"/>
    <p:sldId id="299" r:id="rId24"/>
    <p:sldId id="298" r:id="rId25"/>
    <p:sldId id="297" r:id="rId26"/>
    <p:sldId id="296" r:id="rId27"/>
    <p:sldId id="295" r:id="rId28"/>
    <p:sldId id="294" r:id="rId29"/>
    <p:sldId id="293" r:id="rId30"/>
    <p:sldId id="292" r:id="rId31"/>
    <p:sldId id="291" r:id="rId32"/>
    <p:sldId id="290" r:id="rId33"/>
    <p:sldId id="321" r:id="rId34"/>
    <p:sldId id="320" r:id="rId35"/>
    <p:sldId id="319" r:id="rId36"/>
    <p:sldId id="289" r:id="rId37"/>
    <p:sldId id="288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48CC1-305E-4DE6-A8F7-0025FADF9A94}" v="270" dt="2023-01-17T04:24:50.451"/>
    <p1510:client id="{6010486F-610E-1F77-5C3B-6627E76E18CF}" v="869" dt="2023-01-17T06:16:05.393"/>
    <p1510:client id="{7CDBACC2-5EFB-9F51-3F8D-7F3D629670E9}" v="109" dt="2023-01-30T05:59:47.932"/>
    <p1510:client id="{97596246-A1EF-884C-0372-5809D0786F49}" v="1361" dt="2023-01-18T18:29:05.195"/>
    <p1510:client id="{BAD20DBE-BE49-6CA0-B7B6-203A72CA4914}" v="10" dt="2023-01-17T19:13:18.361"/>
    <p1510:client id="{E48ED771-C74A-5D44-A821-A2422A5E17DB}" v="4" dt="2023-01-18T22:54:03.457"/>
    <p1510:client id="{E8CA8EF8-80D2-0AE9-3601-6F74A3A2D2BB}" v="863" dt="2023-01-18T03:54:14.1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commentAuthors" Target="commentAuthors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microsoft.com/office/2018/10/relationships/authors" Target="authors.xml"/><Relationship Id="rId20" Type="http://schemas.openxmlformats.org/officeDocument/2006/relationships/slide" Target="slides/slide16.xml"/><Relationship Id="rId4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66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70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• Defined by the World Health Organization as resulting “from the </a:t>
            </a:r>
            <a:br>
              <a:rPr lang="en-US">
                <a:cs typeface="+mn-lt"/>
              </a:rPr>
            </a:br>
            <a:r>
              <a:rPr lang="en-US"/>
              <a:t>interaction between individuals with a health condition, such as </a:t>
            </a:r>
            <a:br>
              <a:rPr lang="en-US">
                <a:cs typeface="+mn-lt"/>
              </a:rPr>
            </a:br>
            <a:r>
              <a:rPr lang="en-US"/>
              <a:t>cerebral palsy, Down syndrome and depression, with personal and </a:t>
            </a:r>
            <a:br>
              <a:rPr lang="en-US">
                <a:cs typeface="+mn-lt"/>
              </a:rPr>
            </a:br>
            <a:r>
              <a:rPr lang="en-US"/>
              <a:t>environmental factors including negative attitudes, inaccessible </a:t>
            </a:r>
            <a:br>
              <a:rPr lang="en-US">
                <a:cs typeface="+mn-lt"/>
              </a:rPr>
            </a:br>
            <a:r>
              <a:rPr lang="en-US"/>
              <a:t>transportation and public buildings, and limited social support.”</a:t>
            </a:r>
            <a:br>
              <a:rPr lang="en-US">
                <a:cs typeface="+mn-lt"/>
              </a:rPr>
            </a:br>
            <a:r>
              <a:rPr lang="en-US"/>
              <a:t>• “a mismatch between our needs and the design features of a </a:t>
            </a:r>
            <a:br>
              <a:rPr lang="en-US">
                <a:cs typeface="+mn-lt"/>
              </a:rPr>
            </a:br>
            <a:r>
              <a:rPr lang="en-US"/>
              <a:t>product, built environment, system or service” (according to the </a:t>
            </a:r>
            <a:br>
              <a:rPr lang="en-US">
                <a:cs typeface="+mn-lt"/>
              </a:rPr>
            </a:br>
            <a:r>
              <a:rPr lang="en-US"/>
              <a:t>Inclusive Design Research Centre)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55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are making choices as educators. </a:t>
            </a:r>
            <a:r>
              <a:rPr lang="en-US" sz="1800" b="0" i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Sometimes our process is flawed (like scanning part of a book for my students and posting it, which assumes all our students perceive the same—can all read image-based text. None require high resolution text. Font works for all people, including dyslexic people.   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66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AE46C21D-EBB5-4F3D-B06D-166777189317}" type="datetime1">
              <a:rPr lang="en-US" smtClean="0"/>
              <a:t>1/29/2023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1DFFEA26-EB1D-498C-95CD-1ECE586790AA}" type="datetime1">
              <a:rPr lang="en-US" smtClean="0"/>
              <a:t>1/29/2023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539842EE-D56F-4F18-94E7-094CEF23F906}" type="datetime1">
              <a:rPr lang="en-US" smtClean="0"/>
              <a:t>1/29/2023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45B08281-154C-4FEF-A6DF-18BA3AC0F374}" type="datetime1">
              <a:rPr lang="en-US" smtClean="0"/>
              <a:t>1/29/2023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04D857D4-BD7E-4A06-844B-AAD504F1114F}" type="datetime1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916AFA50-87A4-4E99-B112-8C6B1DFB84B2}" type="datetime1">
              <a:rPr lang="en-US" smtClean="0"/>
              <a:t>1/29/2023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6B3905CA-BF0F-4A1B-AA0D-85E42F5D5A85}" type="datetime1">
              <a:rPr lang="en-US" smtClean="0"/>
              <a:t>1/29/2023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D3DA9A77-60C0-4BB8-898D-2828EE4073AD}" type="datetime1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C1F30CD5-42B1-4614-9F46-5D29928CC2DB}" type="datetime1">
              <a:rPr lang="en-US" smtClean="0"/>
              <a:t>1/29/2023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EE6020E3-D95B-4E55-964F-4B1A98BDAA6F}" type="datetime1">
              <a:rPr lang="en-US" smtClean="0"/>
              <a:t>1/29/2023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FC9A72C8-1C87-42EF-8A11-BF6DFA19ED8B}" type="datetime1">
              <a:rPr lang="en-US" smtClean="0"/>
              <a:t>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udlguidelines.cast.org/representatio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vakeducation.com/blog/udl-providing-multiple-means-for-representa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rleton.edu/its/blog/udl-series-representation-perception/#acc2_0" TargetMode="Externa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tl.utexas.edu/news/plus-one-thinking-framework-inclusive-teaching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ec.uoregon.edu/universal-design-learning-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st.org/work-with-us/udl-public-policy.html#heo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dlguidelines.cast.org/more/downloads#v2-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4138" y="1626266"/>
            <a:ext cx="7416481" cy="2399890"/>
          </a:xfrm>
        </p:spPr>
        <p:txBody>
          <a:bodyPr/>
          <a:lstStyle/>
          <a:p>
            <a:pPr algn="ctr"/>
            <a:r>
              <a:rPr lang="en-US" sz="4800" dirty="0"/>
              <a:t>Universal Design, UDL, </a:t>
            </a:r>
            <a:br>
              <a:rPr lang="en-US" sz="4800"/>
            </a:br>
            <a:r>
              <a:rPr lang="en-US" sz="4800" dirty="0"/>
              <a:t>&amp; Multiple Means of Representation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54622" y="5113748"/>
            <a:ext cx="8222313" cy="79438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dirty="0"/>
              <a:t>Laurel Bastian (Faculty Consultant, TEP) &amp; Sheen Hua (Accessible Technology Manager, AEC)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2C33BE-DBE2-D2FD-D8CC-3C29CE6C1B32}"/>
              </a:ext>
            </a:extLst>
          </p:cNvPr>
          <p:cNvSpPr txBox="1"/>
          <p:nvPr/>
        </p:nvSpPr>
        <p:spPr>
          <a:xfrm>
            <a:off x="8127123" y="6616262"/>
            <a:ext cx="3045372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>
              <a:solidFill>
                <a:srgbClr val="464646"/>
              </a:solidFill>
              <a:latin typeface="Tenorite"/>
              <a:ea typeface="source sans pro"/>
            </a:endParaRPr>
          </a:p>
          <a:p>
            <a:br>
              <a:rPr lang="en-US" b="1">
                <a:latin typeface="Tenorite"/>
                <a:ea typeface="source sans pro"/>
              </a:rPr>
            </a:br>
            <a:r>
              <a:rPr lang="en-US" b="1">
                <a:solidFill>
                  <a:srgbClr val="464646"/>
                </a:solidFill>
                <a:latin typeface="Tenorite"/>
                <a:ea typeface="source sans pro"/>
              </a:rPr>
              <a:t>CC BY-SA</a:t>
            </a:r>
            <a:endParaRPr lang="en-US">
              <a:solidFill>
                <a:srgbClr val="464646"/>
              </a:solidFill>
              <a:latin typeface="source sans pro"/>
              <a:ea typeface="source sans pro"/>
            </a:endParaRPr>
          </a:p>
        </p:txBody>
      </p:sp>
      <p:pic>
        <p:nvPicPr>
          <p:cNvPr id="6" name="Picture 6" descr="Black, grey and white creative commons symbols">
            <a:extLst>
              <a:ext uri="{FF2B5EF4-FFF2-40B4-BE49-F238E27FC236}">
                <a16:creationId xmlns:a16="http://schemas.microsoft.com/office/drawing/2014/main" id="{95C07F34-D5E2-A780-9A7B-530A7A9523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1211" y="5764431"/>
            <a:ext cx="851337" cy="2952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F109E1C-8DD1-990B-A4E8-8A4198408FF4}"/>
              </a:ext>
            </a:extLst>
          </p:cNvPr>
          <p:cNvSpPr txBox="1"/>
          <p:nvPr/>
        </p:nvSpPr>
        <p:spPr>
          <a:xfrm>
            <a:off x="8467863" y="6088202"/>
            <a:ext cx="278261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solidFill>
                  <a:srgbClr val="464646"/>
                </a:solidFill>
                <a:latin typeface="Tenorite"/>
                <a:ea typeface="source sans pro"/>
              </a:rPr>
              <a:t>Attribution-</a:t>
            </a:r>
            <a:r>
              <a:rPr lang="en-US" sz="1400" b="1" dirty="0" err="1">
                <a:solidFill>
                  <a:srgbClr val="464646"/>
                </a:solidFill>
                <a:latin typeface="Tenorite"/>
                <a:ea typeface="source sans pro"/>
              </a:rPr>
              <a:t>NonCommercial</a:t>
            </a:r>
            <a:br>
              <a:rPr lang="en-US" sz="1400" b="1" dirty="0">
                <a:latin typeface="Tenorite"/>
                <a:ea typeface="source sans pro"/>
              </a:rPr>
            </a:br>
            <a:r>
              <a:rPr lang="en-US" sz="1400" b="1" dirty="0">
                <a:solidFill>
                  <a:srgbClr val="464646"/>
                </a:solidFill>
                <a:latin typeface="Tenorite"/>
                <a:ea typeface="source sans pro"/>
              </a:rPr>
              <a:t>CC BY-NC</a:t>
            </a:r>
            <a:endParaRPr lang="en-US" dirty="0">
              <a:solidFill>
                <a:srgbClr val="464646"/>
              </a:solidFill>
              <a:latin typeface="source sans pro"/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74503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2AD8-3EB3-6161-201E-4EEE1843A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524774"/>
            <a:ext cx="10052352" cy="1325563"/>
          </a:xfrm>
        </p:spPr>
        <p:txBody>
          <a:bodyPr/>
          <a:lstStyle/>
          <a:p>
            <a:r>
              <a:rPr lang="en-US">
                <a:ea typeface="+mj-lt"/>
                <a:cs typeface="+mj-lt"/>
              </a:rPr>
              <a:t>Universal Design for Learning (UDL):</a:t>
            </a:r>
            <a:endParaRPr lang="en-US" b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37FE9-3A3E-1B44-3ACE-ABA8B3E08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Is deeply informed by:</a:t>
            </a:r>
          </a:p>
          <a:p>
            <a:pPr marL="457200" indent="-457200">
              <a:buChar char="•"/>
            </a:pPr>
            <a:r>
              <a:rPr lang="en-US"/>
              <a:t>Universal Design (initially an architectural movement) </a:t>
            </a:r>
          </a:p>
          <a:p>
            <a:pPr marL="457200" indent="-457200">
              <a:buChar char="•"/>
            </a:pPr>
            <a:r>
              <a:rPr lang="en-US"/>
              <a:t>A belief that </a:t>
            </a:r>
            <a:r>
              <a:rPr lang="en-US" b="1"/>
              <a:t>disability is not a lack or a medical problem in an individual; disability is a mismatch</a:t>
            </a:r>
            <a:r>
              <a:rPr lang="en-US"/>
              <a:t> between an individual (who may have a health condition) and an environment (social, physical, digital, etc.) that does not work for or excludes them. </a:t>
            </a:r>
          </a:p>
        </p:txBody>
      </p:sp>
    </p:spTree>
    <p:extLst>
      <p:ext uri="{BB962C8B-B14F-4D97-AF65-F5344CB8AC3E}">
        <p14:creationId xmlns:p14="http://schemas.microsoft.com/office/powerpoint/2010/main" val="55755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2298-656D-84EE-D686-C3988EE27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At UO, 10% of students have accommodations through AEC; nationally, an estimated 20% undergraduates have a disability.</a:t>
            </a:r>
          </a:p>
        </p:txBody>
      </p:sp>
    </p:spTree>
    <p:extLst>
      <p:ext uri="{BB962C8B-B14F-4D97-AF65-F5344CB8AC3E}">
        <p14:creationId xmlns:p14="http://schemas.microsoft.com/office/powerpoint/2010/main" val="251980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87CAF1D-556E-E941-8065-1172173B9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240527" cy="1785257"/>
          </a:xfrm>
        </p:spPr>
        <p:txBody>
          <a:bodyPr/>
          <a:lstStyle/>
          <a:p>
            <a:r>
              <a:rPr lang="en-US"/>
              <a:t>Student identities and disabilities might include: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8CEFCCD-B738-5BAB-83D6-0200D805F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239169"/>
            <a:ext cx="4377842" cy="395968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u="none" strike="noStrike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ADHD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Autistic</a:t>
            </a:r>
            <a:endParaRPr lang="en-US" b="0" i="0" u="none" strike="noStrike">
              <a:solidFill>
                <a:srgbClr val="000000"/>
              </a:solidFill>
              <a:effectLst/>
              <a:latin typeface="Open Sans" panose="020B0606030504020204" pitchFamily="34" charset="0"/>
              <a:ea typeface="Open Sans"/>
              <a:cs typeface="Open Sans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Dyslexic</a:t>
            </a:r>
            <a:endParaRPr lang="en-US" b="0" i="0" u="none" strike="noStrike">
              <a:solidFill>
                <a:srgbClr val="000000"/>
              </a:solidFill>
              <a:effectLst/>
              <a:latin typeface="Open Sans" panose="020B0606030504020204" pitchFamily="34" charset="0"/>
              <a:ea typeface="Open Sans"/>
              <a:cs typeface="Open Sans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Open Sans" panose="020B0606030504020204" pitchFamily="34" charset="0"/>
              </a:rPr>
              <a:t>Deaf</a:t>
            </a:r>
            <a:endParaRPr lang="en-US">
              <a:solidFill>
                <a:srgbClr val="000000"/>
              </a:solidFill>
              <a:latin typeface="Open Sans" panose="020B0606030504020204" pitchFamily="34" charset="0"/>
              <a:ea typeface="Open Sans"/>
              <a:cs typeface="Open Sans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000000"/>
                </a:solidFill>
                <a:effectLst/>
                <a:latin typeface="Open Sans"/>
                <a:ea typeface="Open Sans"/>
                <a:cs typeface="Open Sans"/>
              </a:rPr>
              <a:t>Blind or visually impaired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Mental health disabilities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000000"/>
                </a:solidFill>
                <a:effectLst/>
                <a:latin typeface="Open Sans"/>
                <a:ea typeface="Open Sans"/>
                <a:cs typeface="Open Sans"/>
              </a:rPr>
              <a:t>Mobility disabilities</a:t>
            </a:r>
            <a:endParaRPr lang="en-US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latin typeface="Open Sans"/>
                <a:ea typeface="Open Sans"/>
                <a:cs typeface="Open Sans"/>
              </a:rPr>
              <a:t>Chronic health conditions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latin typeface="Open Sans"/>
                <a:ea typeface="Open Sans"/>
                <a:cs typeface="Open Sans"/>
              </a:rPr>
              <a:t>Many more</a:t>
            </a:r>
            <a:br>
              <a:rPr lang="en-US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</a:br>
            <a:endParaRPr lang="en-US" b="0" i="0">
              <a:solidFill>
                <a:srgbClr val="000000"/>
              </a:solidFill>
              <a:effectLst/>
              <a:latin typeface="Open Sans"/>
              <a:ea typeface="Open Sans"/>
              <a:cs typeface="Open Sans"/>
            </a:endParaRPr>
          </a:p>
          <a:p>
            <a:pPr fontAlgn="base">
              <a:buChar char="•"/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6C2A3D-BE73-1650-188F-6F7E66E1CCE7}"/>
              </a:ext>
            </a:extLst>
          </p:cNvPr>
          <p:cNvSpPr txBox="1"/>
          <p:nvPr/>
        </p:nvSpPr>
        <p:spPr>
          <a:xfrm>
            <a:off x="6168260" y="2233447"/>
            <a:ext cx="5502164" cy="281250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>
                <a:latin typeface="Open Sans"/>
                <a:ea typeface="Arial"/>
                <a:cs typeface="Arial"/>
              </a:rPr>
              <a:t>We will not always know that specific students are disabled and neurodivergent, but </a:t>
            </a:r>
            <a:r>
              <a:rPr lang="en-US" sz="2000" b="1">
                <a:latin typeface="Open Sans"/>
                <a:ea typeface="Arial"/>
                <a:cs typeface="Arial"/>
              </a:rPr>
              <a:t>we can assume that in every class/context, disabled and neurodivergent students are present </a:t>
            </a:r>
            <a:r>
              <a:rPr lang="en-US" sz="2000">
                <a:latin typeface="Open Sans"/>
                <a:ea typeface="Arial"/>
                <a:cs typeface="Arial"/>
              </a:rPr>
              <a:t>and design options for representation.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6349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370116"/>
            <a:ext cx="10306560" cy="1452026"/>
          </a:xfrm>
        </p:spPr>
        <p:txBody>
          <a:bodyPr/>
          <a:lstStyle/>
          <a:p>
            <a:r>
              <a:rPr lang="en-US"/>
              <a:t>3 UDL guidelines: multiple means of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2DB2208-C384-1AFA-E73A-5244D30A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2114" y="2823557"/>
            <a:ext cx="3254065" cy="2531373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i="1"/>
              <a:t>Provide options for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/>
              <a:t>Recruiting interest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/>
              <a:t>Sustaining effort and persistence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/>
              <a:t>Self-regulation 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3168605-E195-38D5-0E82-050C78F7D01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823559"/>
            <a:ext cx="3173279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i="1"/>
              <a:t>Provide options for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Perception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Language and symbols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Comprehension 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227EF86-75D2-94F7-8059-B787595A6B2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188028"/>
            <a:ext cx="3173278" cy="43542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>
                <a:latin typeface="Tenorite"/>
                <a:cs typeface="Calibri Light"/>
              </a:rPr>
              <a:t>Engagement</a:t>
            </a:r>
            <a:endParaRPr lang="en-US" b="0" i="1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51020BD-601E-1D82-6238-E1927AF0883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7" y="2188028"/>
            <a:ext cx="3393413" cy="33829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>
                <a:latin typeface="Tenorite"/>
                <a:cs typeface="Calibri Light"/>
              </a:rPr>
              <a:t>Representation</a:t>
            </a:r>
            <a:endParaRPr lang="en-US" b="0" i="1">
              <a:latin typeface="Tenorite"/>
              <a:ea typeface="+mn-lt"/>
              <a:cs typeface="+mn-lt"/>
            </a:endParaRPr>
          </a:p>
          <a:p>
            <a:endParaRPr lang="en-US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FCC20A8-7018-BE35-D302-C4E4F81B39F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823560"/>
            <a:ext cx="3173279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i="1"/>
              <a:t>Provide options for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Physical action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Expression and communication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Executive functions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D947690-7B8D-04D6-B8A4-E18E1F30B6B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188028"/>
            <a:ext cx="3173278" cy="53423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>
                <a:latin typeface="Tenorite"/>
                <a:cs typeface="Calibri Light"/>
              </a:rPr>
              <a:t>Action &amp; Expression</a:t>
            </a:r>
            <a:endParaRPr lang="en-US" b="0" i="1"/>
          </a:p>
        </p:txBody>
      </p:sp>
    </p:spTree>
    <p:extLst>
      <p:ext uri="{BB962C8B-B14F-4D97-AF65-F5344CB8AC3E}">
        <p14:creationId xmlns:p14="http://schemas.microsoft.com/office/powerpoint/2010/main" val="703822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370116"/>
            <a:ext cx="10306560" cy="1452026"/>
          </a:xfrm>
        </p:spPr>
        <p:txBody>
          <a:bodyPr/>
          <a:lstStyle/>
          <a:p>
            <a:r>
              <a:rPr lang="en-US"/>
              <a:t>3 UDL guidelines: multiple means of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2DB2208-C384-1AFA-E73A-5244D30A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29" y="2823559"/>
            <a:ext cx="3188750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i="1">
                <a:solidFill>
                  <a:schemeClr val="bg1">
                    <a:lumMod val="75000"/>
                  </a:schemeClr>
                </a:solidFill>
              </a:rPr>
              <a:t>Provide options for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Recruiting interest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Sustaining effort and persistence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Self-regulation 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3168605-E195-38D5-0E82-050C78F7D01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823559"/>
            <a:ext cx="3173279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i="1"/>
              <a:t>Provide options for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Perception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Language and symbols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Comprehension 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227EF86-75D2-94F7-8059-B787595A6B2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188028"/>
            <a:ext cx="3173278" cy="43542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>
                <a:solidFill>
                  <a:schemeClr val="bg1">
                    <a:lumMod val="75000"/>
                  </a:schemeClr>
                </a:solidFill>
                <a:latin typeface="Tenorite"/>
                <a:cs typeface="Calibri Light"/>
              </a:rPr>
              <a:t>Engagement</a:t>
            </a:r>
            <a:endParaRPr lang="en-US" b="0" i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51020BD-601E-1D82-6238-E1927AF0883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7" y="2188028"/>
            <a:ext cx="3393413" cy="33829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>
                <a:latin typeface="Tenorite"/>
                <a:cs typeface="Calibri Light"/>
              </a:rPr>
              <a:t>Representation</a:t>
            </a:r>
            <a:endParaRPr lang="en-US" b="0" i="1">
              <a:latin typeface="Tenorite"/>
              <a:ea typeface="+mn-lt"/>
              <a:cs typeface="+mn-lt"/>
            </a:endParaRPr>
          </a:p>
          <a:p>
            <a:endParaRPr lang="en-US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FCC20A8-7018-BE35-D302-C4E4F81B39F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823560"/>
            <a:ext cx="3173279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i="1">
                <a:solidFill>
                  <a:schemeClr val="bg1">
                    <a:lumMod val="75000"/>
                  </a:schemeClr>
                </a:solidFill>
              </a:rPr>
              <a:t>Provide options for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Physical action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Expression and communication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>
                <a:solidFill>
                  <a:schemeClr val="bg1">
                    <a:lumMod val="75000"/>
                  </a:schemeClr>
                </a:solidFill>
              </a:rPr>
              <a:t>Executive functions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D947690-7B8D-04D6-B8A4-E18E1F30B6B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188028"/>
            <a:ext cx="3173278" cy="53423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>
                <a:solidFill>
                  <a:schemeClr val="bg1">
                    <a:lumMod val="75000"/>
                  </a:schemeClr>
                </a:solidFill>
                <a:latin typeface="Tenorite"/>
                <a:cs typeface="Calibri Light"/>
              </a:rPr>
              <a:t>Action &amp; Expression</a:t>
            </a:r>
            <a:endParaRPr lang="en-US" b="0" i="1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018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520" y="1586077"/>
            <a:ext cx="6594020" cy="2387600"/>
          </a:xfrm>
        </p:spPr>
        <p:txBody>
          <a:bodyPr>
            <a:normAutofit/>
          </a:bodyPr>
          <a:lstStyle/>
          <a:p>
            <a:r>
              <a:rPr lang="en-US" sz="4400">
                <a:ea typeface="+mj-lt"/>
                <a:cs typeface="+mj-lt"/>
              </a:rPr>
              <a:t>Representation: what it is, and why it matters</a:t>
            </a:r>
            <a:endParaRPr lang="en-US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A1F17760-D90A-AB46-A4E0-31B2684E3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6750" y="3425825"/>
            <a:ext cx="1365250" cy="1095375"/>
          </a:xfrm>
        </p:spPr>
        <p:txBody>
          <a:bodyPr/>
          <a:lstStyle/>
          <a:p>
            <a:r>
              <a:rPr lang="en-U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9158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2AD8-3EB3-6161-201E-4EEE1843A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Representation 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37FE9-3A3E-1B44-3ACE-ABA8B3E08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Necessary to consider because of learner variability.</a:t>
            </a:r>
          </a:p>
          <a:p>
            <a:r>
              <a:rPr lang="en-US"/>
              <a:t>“Learners differ in the ways that they perceive and comprehend information that is presented to them. For example, those with sensory disabilities (e.g., blindness or deafness); learning disabilities (e.g., dyslexia); language or cultural differences, and so forth may all require different ways of approaching content.” (</a:t>
            </a:r>
            <a:r>
              <a:rPr lang="en-US">
                <a:hlinkClick r:id="rId2"/>
              </a:rPr>
              <a:t>CAST, 2018</a:t>
            </a:r>
            <a:r>
              <a:rPr lang="en-US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818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2AD8-3EB3-6161-201E-4EEE1843A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Representation 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37FE9-3A3E-1B44-3ACE-ABA8B3E08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 […] the process of collecting and presenting information to students in a way that students can understand, engage with and learn from.” </a:t>
            </a:r>
            <a:r>
              <a:rPr lang="en-US">
                <a:hlinkClick r:id="rId3"/>
              </a:rPr>
              <a:t>(Novak, 2021)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74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8C5B3FE-38F8-57AD-D831-B02CBFC66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Q: What (if anything) makes multiple means of representation a challenge in your context? 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A267C6F-DE1C-0963-E59F-C81757C112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0E32584-1672-1E0B-89D8-4FB1590316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41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370116"/>
            <a:ext cx="10306560" cy="1452026"/>
          </a:xfrm>
        </p:spPr>
        <p:txBody>
          <a:bodyPr/>
          <a:lstStyle/>
          <a:p>
            <a:r>
              <a:rPr lang="en-US"/>
              <a:t>UDL guidelines offer options for: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3168605-E195-38D5-0E82-050C78F7D01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823559"/>
            <a:ext cx="3173279" cy="1737555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i="1"/>
              <a:t>Provide options for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Perception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Language and symbols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Comprehension 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51020BD-601E-1D82-6238-E1927AF0883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7" y="2188028"/>
            <a:ext cx="3393413" cy="33829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>
                <a:latin typeface="Tenorite"/>
                <a:cs typeface="Calibri Light"/>
              </a:rPr>
              <a:t>Representation</a:t>
            </a:r>
            <a:endParaRPr lang="en-US" b="0" i="1">
              <a:latin typeface="Tenorite"/>
              <a:ea typeface="+mn-lt"/>
              <a:cs typeface="+mn-lt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457200" indent="-457200">
              <a:buChar char="•"/>
            </a:pPr>
            <a:r>
              <a:rPr lang="en-US" dirty="0"/>
              <a:t>Goals &amp; </a:t>
            </a:r>
            <a:r>
              <a:rPr lang="en-US" dirty="0">
                <a:ea typeface="+mn-lt"/>
                <a:cs typeface="+mn-lt"/>
              </a:rPr>
              <a:t>Introduction</a:t>
            </a:r>
          </a:p>
          <a:p>
            <a:pPr marL="457200" indent="-457200">
              <a:buChar char="•"/>
            </a:pPr>
            <a:r>
              <a:rPr lang="en-US" dirty="0"/>
              <a:t>Definition and overview of UDL &amp; Universal Design</a:t>
            </a:r>
          </a:p>
          <a:p>
            <a:pPr marL="457200" indent="-457200">
              <a:buChar char="•"/>
            </a:pPr>
            <a:r>
              <a:rPr lang="en-US" dirty="0">
                <a:ea typeface="+mn-lt"/>
                <a:cs typeface="+mn-lt"/>
              </a:rPr>
              <a:t>Representation: what it is, and why it matters</a:t>
            </a:r>
          </a:p>
          <a:p>
            <a:pPr marL="457200" indent="-457200">
              <a:buChar char="•"/>
            </a:pPr>
            <a:r>
              <a:rPr lang="en-US" dirty="0">
                <a:ea typeface="+mn-lt"/>
                <a:cs typeface="+mn-lt"/>
              </a:rPr>
              <a:t>The roles of “perception,” “language and symbols,” and “comprehension" in learning</a:t>
            </a:r>
          </a:p>
          <a:p>
            <a:pPr marL="457200" indent="-457200">
              <a:buChar char="•"/>
            </a:pPr>
            <a:r>
              <a:rPr lang="en-US" dirty="0"/>
              <a:t>How to apply "multiple means of representation" (scenarios)</a:t>
            </a:r>
          </a:p>
          <a:p>
            <a:pPr marL="457200" indent="-457200">
              <a:buChar char="•"/>
            </a:pPr>
            <a:r>
              <a:rPr lang="en-US" dirty="0"/>
              <a:t>Setting one goal</a:t>
            </a:r>
          </a:p>
          <a:p>
            <a:pPr marL="457200" indent="-457200">
              <a:buChar char="•"/>
            </a:pPr>
            <a:endParaRPr lang="en-US"/>
          </a:p>
          <a:p>
            <a:pPr marL="457200" indent="-457200">
              <a:buChar char="•"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6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192" y="2621248"/>
            <a:ext cx="7237949" cy="2387600"/>
          </a:xfrm>
        </p:spPr>
        <p:txBody>
          <a:bodyPr>
            <a:normAutofit fontScale="90000"/>
          </a:bodyPr>
          <a:lstStyle/>
          <a:p>
            <a:r>
              <a:rPr lang="en-US" sz="4400">
                <a:ea typeface="+mj-lt"/>
                <a:cs typeface="+mj-lt"/>
              </a:rPr>
              <a:t>Components of representation: perception, language &amp; symbols, comprehension</a:t>
            </a:r>
          </a:p>
          <a:p>
            <a:endParaRPr lang="en-US" sz="440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A1F17760-D90A-AB46-A4E0-31B2684E3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6750" y="3425825"/>
            <a:ext cx="1365250" cy="1095375"/>
          </a:xfrm>
        </p:spPr>
        <p:txBody>
          <a:bodyPr/>
          <a:lstStyle/>
          <a:p>
            <a:r>
              <a:rPr lang="en-US"/>
              <a:t>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3A5E2-8F37-D546-BCD9-24A2037BB54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77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72662"/>
            <a:ext cx="10306560" cy="1452026"/>
          </a:xfrm>
        </p:spPr>
        <p:txBody>
          <a:bodyPr/>
          <a:lstStyle/>
          <a:p>
            <a:r>
              <a:rPr lang="en-US"/>
              <a:t>Representation offers options for: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2DB2208-C384-1AFA-E73A-5244D30A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29" y="2823559"/>
            <a:ext cx="3188750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3168605-E195-38D5-0E82-050C78F7D01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823559"/>
            <a:ext cx="3173279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227EF86-75D2-94F7-8059-B787595A6B2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188028"/>
            <a:ext cx="3173278" cy="43542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Perception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51020BD-601E-1D82-6238-E1927AF0883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3719" y="2188028"/>
            <a:ext cx="3393413" cy="38685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Language &amp; symbols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FCC20A8-7018-BE35-D302-C4E4F81B39F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823560"/>
            <a:ext cx="3173279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D947690-7B8D-04D6-B8A4-E18E1F30B6B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188028"/>
            <a:ext cx="3173278" cy="53423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Comprehension </a:t>
            </a:r>
          </a:p>
        </p:txBody>
      </p:sp>
    </p:spTree>
    <p:extLst>
      <p:ext uri="{BB962C8B-B14F-4D97-AF65-F5344CB8AC3E}">
        <p14:creationId xmlns:p14="http://schemas.microsoft.com/office/powerpoint/2010/main" val="3988639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72662"/>
            <a:ext cx="10306560" cy="1452026"/>
          </a:xfrm>
        </p:spPr>
        <p:txBody>
          <a:bodyPr/>
          <a:lstStyle/>
          <a:p>
            <a:r>
              <a:rPr lang="en-US"/>
              <a:t>Representation offers options for: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2DB2208-C384-1AFA-E73A-5244D30A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29" y="2823559"/>
            <a:ext cx="3188750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Interact with flexible content that doesn't depend on a single sense like sight, hearing, movement, or touch</a:t>
            </a:r>
            <a:r>
              <a:rPr lang="en-US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227EF86-75D2-94F7-8059-B787595A6B2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188028"/>
            <a:ext cx="3173278" cy="43542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Perception</a:t>
            </a:r>
          </a:p>
        </p:txBody>
      </p:sp>
    </p:spTree>
    <p:extLst>
      <p:ext uri="{BB962C8B-B14F-4D97-AF65-F5344CB8AC3E}">
        <p14:creationId xmlns:p14="http://schemas.microsoft.com/office/powerpoint/2010/main" val="31163236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72662"/>
            <a:ext cx="10306560" cy="1452026"/>
          </a:xfrm>
        </p:spPr>
        <p:txBody>
          <a:bodyPr/>
          <a:lstStyle/>
          <a:p>
            <a:r>
              <a:rPr lang="en-US"/>
              <a:t>Representation offers options for: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2DB2208-C384-1AFA-E73A-5244D30A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29" y="2823559"/>
            <a:ext cx="3188750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Interact with flexible content that doesn't depend on a single sense like sight, hearing, movement, or touch</a:t>
            </a:r>
            <a:r>
              <a:rPr lang="en-US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227EF86-75D2-94F7-8059-B787595A6B2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188028"/>
            <a:ext cx="3173278" cy="43542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Perception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6080EFB-619A-9697-6F67-6AB8CEAE78A7}"/>
              </a:ext>
            </a:extLst>
          </p:cNvPr>
          <p:cNvSpPr txBox="1"/>
          <p:nvPr/>
        </p:nvSpPr>
        <p:spPr>
          <a:xfrm>
            <a:off x="4974771" y="2131061"/>
            <a:ext cx="67878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Example of offering one option vs multiple:</a:t>
            </a:r>
            <a:br>
              <a:rPr lang="en-US" sz="2400" b="1"/>
            </a:br>
            <a:endParaRPr lang="en-US" sz="2400" b="1"/>
          </a:p>
          <a:p>
            <a:r>
              <a:rPr lang="en-US" sz="2000" b="1"/>
              <a:t>Only one option—not universal design! </a:t>
            </a:r>
          </a:p>
          <a:p>
            <a:r>
              <a:rPr lang="en-US" sz="2000"/>
              <a:t>Laurel scans chapters of a book, making image-based pdfs to post, not considering that this is a barrier for students with visual impairments and/or who use text to speech software as part of their learning.</a:t>
            </a:r>
          </a:p>
          <a:p>
            <a:endParaRPr lang="en-US" sz="2000"/>
          </a:p>
          <a:p>
            <a:r>
              <a:rPr lang="en-US" sz="2000" b="1"/>
              <a:t>Multiple options—towards universal design!</a:t>
            </a:r>
          </a:p>
          <a:p>
            <a:r>
              <a:rPr lang="en-US" sz="2000"/>
              <a:t>Laurel requests </a:t>
            </a:r>
            <a:r>
              <a:rPr lang="en-US" sz="2000" err="1"/>
              <a:t>ebooks</a:t>
            </a:r>
            <a:r>
              <a:rPr lang="en-US" sz="2000"/>
              <a:t> of the course text from the UO library and checks that the text is accessibly formatted.</a:t>
            </a:r>
          </a:p>
          <a:p>
            <a:endParaRPr lang="en-US" sz="2000"/>
          </a:p>
          <a:p>
            <a:r>
              <a:rPr lang="en-US" sz="2000"/>
              <a:t>Find more illustrations of perception on </a:t>
            </a:r>
            <a:br>
              <a:rPr lang="en-US" sz="2000"/>
            </a:br>
            <a:r>
              <a:rPr lang="en-US" sz="2000">
                <a:hlinkClick r:id="rId2"/>
              </a:rPr>
              <a:t>Carleton’s UDL Series Blog.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60575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72662"/>
            <a:ext cx="10306560" cy="1452026"/>
          </a:xfrm>
        </p:spPr>
        <p:txBody>
          <a:bodyPr/>
          <a:lstStyle/>
          <a:p>
            <a:r>
              <a:rPr lang="en-US"/>
              <a:t>Representation offers options for: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3168605-E195-38D5-0E82-050C78F7D01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823559"/>
            <a:ext cx="3173279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Clarify vocab, symbols, syntax, and structure. </a:t>
            </a:r>
          </a:p>
          <a:p>
            <a:r>
              <a:rPr lang="en-US"/>
              <a:t>Support decoding of text across languages and mathematical notation.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51020BD-601E-1D82-6238-E1927AF0883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3719" y="2188028"/>
            <a:ext cx="3393413" cy="38685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Language &amp; symbols</a:t>
            </a:r>
          </a:p>
        </p:txBody>
      </p:sp>
    </p:spTree>
    <p:extLst>
      <p:ext uri="{BB962C8B-B14F-4D97-AF65-F5344CB8AC3E}">
        <p14:creationId xmlns:p14="http://schemas.microsoft.com/office/powerpoint/2010/main" val="1781388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72662"/>
            <a:ext cx="10306560" cy="1452026"/>
          </a:xfrm>
        </p:spPr>
        <p:txBody>
          <a:bodyPr/>
          <a:lstStyle/>
          <a:p>
            <a:r>
              <a:rPr lang="en-US"/>
              <a:t>Representation offers options for: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3168605-E195-38D5-0E82-050C78F7D01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291901" y="2823559"/>
            <a:ext cx="3173279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Clarify vocab, symbols, syntax, and structure. </a:t>
            </a:r>
          </a:p>
          <a:p>
            <a:r>
              <a:rPr lang="en-US"/>
              <a:t>Support decoding of text across languages and mathematical notation.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51020BD-601E-1D82-6238-E1927AF0883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150381" y="2188028"/>
            <a:ext cx="3393413" cy="38685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Language &amp; symbols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89824-6F05-4CA9-D4D1-AA74A78DA5C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924795" y="2188028"/>
            <a:ext cx="3733799" cy="472231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r>
              <a:rPr lang="en-US" sz="2400" b="1"/>
              <a:t>Example of offering one option vs multiple:</a:t>
            </a:r>
          </a:p>
          <a:p>
            <a:r>
              <a:rPr lang="en-US" sz="2000" b="1"/>
              <a:t>Only one option (boo!)</a:t>
            </a:r>
          </a:p>
          <a:p>
            <a:r>
              <a:rPr lang="en-US" sz="2000"/>
              <a:t>Laurel uses new vocab, including </a:t>
            </a:r>
            <a:r>
              <a:rPr lang="en-US"/>
              <a:t>acronyms, without explaining—</a:t>
            </a:r>
            <a:r>
              <a:rPr lang="en-US" sz="2000"/>
              <a:t>students </a:t>
            </a:r>
            <a:r>
              <a:rPr lang="en-US"/>
              <a:t>will look them up if unfamiliar.</a:t>
            </a:r>
            <a:endParaRPr lang="en-US" sz="2000"/>
          </a:p>
          <a:p>
            <a:r>
              <a:rPr lang="en-US" sz="2000" b="1"/>
              <a:t>Multiple options:</a:t>
            </a:r>
          </a:p>
          <a:p>
            <a:r>
              <a:rPr lang="en-US" sz="2000"/>
              <a:t>Laurel spells out acronyms and links to two </a:t>
            </a:r>
            <a:r>
              <a:rPr lang="en-US"/>
              <a:t>definitions</a:t>
            </a:r>
            <a:r>
              <a:rPr lang="en-US" sz="2000"/>
              <a:t> </a:t>
            </a:r>
            <a:r>
              <a:rPr lang="en-US"/>
              <a:t>for each </a:t>
            </a:r>
            <a:r>
              <a:rPr lang="en-US" sz="2000"/>
              <a:t>important </a:t>
            </a:r>
            <a:r>
              <a:rPr lang="en-US"/>
              <a:t>term</a:t>
            </a:r>
            <a:r>
              <a:rPr lang="en-US" sz="2000"/>
              <a:t>. She </a:t>
            </a:r>
            <a:r>
              <a:rPr lang="en-US"/>
              <a:t>offers</a:t>
            </a:r>
            <a:r>
              <a:rPr lang="en-US" sz="2000"/>
              <a:t> a low/no-stakes quiz so students can check comprehension.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4120195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72662"/>
            <a:ext cx="10306560" cy="1452026"/>
          </a:xfrm>
        </p:spPr>
        <p:txBody>
          <a:bodyPr/>
          <a:lstStyle/>
          <a:p>
            <a:r>
              <a:rPr lang="en-US"/>
              <a:t>Representation offers options for: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FCC20A8-7018-BE35-D302-C4E4F81B39F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823560"/>
            <a:ext cx="3173279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Activate background knowledge; highlight patterns, relationships, critical features; guide information processing; maximize transfer.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D947690-7B8D-04D6-B8A4-E18E1F30B6B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188028"/>
            <a:ext cx="3173278" cy="53423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Comprehension </a:t>
            </a:r>
          </a:p>
        </p:txBody>
      </p:sp>
    </p:spTree>
    <p:extLst>
      <p:ext uri="{BB962C8B-B14F-4D97-AF65-F5344CB8AC3E}">
        <p14:creationId xmlns:p14="http://schemas.microsoft.com/office/powerpoint/2010/main" val="440618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72662"/>
            <a:ext cx="10306560" cy="1452026"/>
          </a:xfrm>
        </p:spPr>
        <p:txBody>
          <a:bodyPr/>
          <a:lstStyle/>
          <a:p>
            <a:r>
              <a:rPr lang="en-US" dirty="0"/>
              <a:t>Representation offers options for: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FCC20A8-7018-BE35-D302-C4E4F81B39F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094979" y="2403146"/>
            <a:ext cx="3173279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Activate background knowledge; highlight patterns, relationships, critical features; guide information processing; maximize transfer.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D947690-7B8D-04D6-B8A4-E18E1F30B6B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94980" y="1872718"/>
            <a:ext cx="3173278" cy="53423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/>
              <a:t>Comprehension </a:t>
            </a:r>
          </a:p>
        </p:txBody>
      </p:sp>
      <p:sp>
        <p:nvSpPr>
          <p:cNvPr id="2" name="Content Placeholder 3">
            <a:extLst>
              <a:ext uri="{FF2B5EF4-FFF2-40B4-BE49-F238E27FC236}">
                <a16:creationId xmlns:a16="http://schemas.microsoft.com/office/drawing/2014/main" id="{C3942249-3EA8-1CFA-E134-3D3F976F636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86314" y="1754477"/>
            <a:ext cx="6879777" cy="424116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/>
          <a:p>
            <a:r>
              <a:rPr lang="en-US" sz="2400" b="1" dirty="0"/>
              <a:t>Example of offering one option vs multiple:</a:t>
            </a:r>
          </a:p>
          <a:p>
            <a:r>
              <a:rPr lang="en-US" sz="2000" b="1" dirty="0"/>
              <a:t>Only one option</a:t>
            </a:r>
          </a:p>
          <a:p>
            <a:r>
              <a:rPr lang="en-US" dirty="0"/>
              <a:t>Lecture and encourage students to take notes.</a:t>
            </a:r>
            <a:endParaRPr lang="en-US" sz="2000" dirty="0"/>
          </a:p>
          <a:p>
            <a:r>
              <a:rPr lang="en-US" sz="2000" b="1" dirty="0"/>
              <a:t>Multiple options:</a:t>
            </a:r>
          </a:p>
          <a:p>
            <a:r>
              <a:rPr lang="en-US"/>
              <a:t>Prep: Reflect on why I want students to take notes (to capture content? To pick out most important concepts and begin drawing connections between them? </a:t>
            </a:r>
            <a:endParaRPr lang="en-US" sz="2000"/>
          </a:p>
          <a:p>
            <a:r>
              <a:rPr lang="en-US"/>
              <a:t>For ex, if both, could post basic lecture outline in Word, &amp; during lecture, pause and prompt students to identify key points to fill in, and support students in last several minutes of class in summarizing 1 or 2 key connections between them</a:t>
            </a:r>
            <a:endParaRPr lang="en-US" sz="20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4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9714" y="72662"/>
            <a:ext cx="10306560" cy="1911854"/>
          </a:xfrm>
        </p:spPr>
        <p:txBody>
          <a:bodyPr/>
          <a:lstStyle/>
          <a:p>
            <a:r>
              <a:rPr lang="en-US" sz="4400" dirty="0"/>
              <a:t>Representation guidelines work together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2DB2208-C384-1AFA-E73A-5244D30A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29" y="2823559"/>
            <a:ext cx="3188750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Interact with flexible content that doesn't depend on a single sense like sight, hearing, movement, or touch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3168605-E195-38D5-0E82-050C78F7D01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823559"/>
            <a:ext cx="3173279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Clarify vocab, symbols, syntax, and structure. </a:t>
            </a:r>
          </a:p>
          <a:p>
            <a:r>
              <a:rPr lang="en-US" dirty="0"/>
              <a:t>Support decoding of text across languages and mathematical notation.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227EF86-75D2-94F7-8059-B787595A6B2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188028"/>
            <a:ext cx="3173278" cy="43542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Perception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51020BD-601E-1D82-6238-E1927AF0883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3719" y="2188028"/>
            <a:ext cx="3393413" cy="38685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Language &amp; symbols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FCC20A8-7018-BE35-D302-C4E4F81B39F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823560"/>
            <a:ext cx="3173279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Activate background knowledge; highlight patterns, relationships, critical features; guide information processing; maximize transfer.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D947690-7B8D-04D6-B8A4-E18E1F30B6B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188028"/>
            <a:ext cx="3173278" cy="53423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Comprehension </a:t>
            </a:r>
          </a:p>
        </p:txBody>
      </p:sp>
    </p:spTree>
    <p:extLst>
      <p:ext uri="{BB962C8B-B14F-4D97-AF65-F5344CB8AC3E}">
        <p14:creationId xmlns:p14="http://schemas.microsoft.com/office/powerpoint/2010/main" val="32565667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192" y="2419965"/>
            <a:ext cx="7237949" cy="2387600"/>
          </a:xfrm>
        </p:spPr>
        <p:txBody>
          <a:bodyPr>
            <a:normAutofit/>
          </a:bodyPr>
          <a:lstStyle/>
          <a:p>
            <a:r>
              <a:rPr lang="en-US" sz="4400">
                <a:ea typeface="+mj-lt"/>
                <a:cs typeface="+mj-lt"/>
              </a:rPr>
              <a:t>How to apply "multiple means of representation"</a:t>
            </a:r>
            <a:endParaRPr lang="en-US"/>
          </a:p>
          <a:p>
            <a:endParaRPr lang="en-US" sz="440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A1F17760-D90A-AB46-A4E0-31B2684E3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6750" y="3425825"/>
            <a:ext cx="1365250" cy="1095375"/>
          </a:xfrm>
        </p:spPr>
        <p:txBody>
          <a:bodyPr/>
          <a:lstStyle/>
          <a:p>
            <a:r>
              <a:rPr lang="en-US"/>
              <a:t>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3A5E2-8F37-D546-BCD9-24A2037BB54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294A09A9-5501-47C1-A89A-A340965A2BE2}" type="slidenum">
              <a:rPr lang="en-US" dirty="0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39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840828"/>
            <a:ext cx="9779183" cy="1325563"/>
          </a:xfrm>
        </p:spPr>
        <p:txBody>
          <a:bodyPr/>
          <a:lstStyle/>
          <a:p>
            <a:r>
              <a:rPr lang="en-US"/>
              <a:t>After this session, participants will be more able to: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1A6D85-3837-435F-A342-5A3F98172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700" y="2332778"/>
            <a:ext cx="10593733" cy="339309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AutoNum type="arabicPeriod"/>
            </a:pPr>
            <a:r>
              <a:rPr lang="en-US" sz="3200" dirty="0">
                <a:ea typeface="+mn-lt"/>
                <a:cs typeface="+mn-lt"/>
              </a:rPr>
              <a:t>Characterize what Universal Design for Learning and representation are &amp; why they're used</a:t>
            </a:r>
          </a:p>
          <a:p>
            <a:pPr marL="514350" indent="-514350">
              <a:buAutoNum type="arabicPeriod"/>
            </a:pPr>
            <a:r>
              <a:rPr lang="en-US" sz="3200" dirty="0">
                <a:ea typeface="+mn-lt"/>
                <a:cs typeface="+mn-lt"/>
              </a:rPr>
              <a:t>Identify the role representation plays in learning (including as a barrier to it)</a:t>
            </a:r>
          </a:p>
          <a:p>
            <a:pPr marL="514350" indent="-514350">
              <a:buAutoNum type="arabicPeriod"/>
            </a:pPr>
            <a:r>
              <a:rPr lang="en-US" sz="3200" dirty="0">
                <a:ea typeface="+mn-lt"/>
                <a:cs typeface="+mn-lt"/>
              </a:rPr>
              <a:t>Use concepts of a) revisiting learning objectives &amp; b) “plus one” thinking to select an area to apply additional representation options to</a:t>
            </a:r>
          </a:p>
        </p:txBody>
      </p:sp>
    </p:spTree>
    <p:extLst>
      <p:ext uri="{BB962C8B-B14F-4D97-AF65-F5344CB8AC3E}">
        <p14:creationId xmlns:p14="http://schemas.microsoft.com/office/powerpoint/2010/main" val="3767494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2FB61-CF2B-307B-117E-39219BC4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Applying this to your context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B13A10-3C73-421D-7D38-F26F1C05D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ea typeface="+mn-lt"/>
                <a:cs typeface="+mn-lt"/>
              </a:rPr>
              <a:t>Identify one place in your course that there’s a pain point or a challenge for students (and likely for you) that might relate to representation. </a:t>
            </a:r>
            <a:endParaRPr lang="en-US"/>
          </a:p>
          <a:p>
            <a:r>
              <a:rPr lang="en-US">
                <a:ea typeface="+mn-lt"/>
                <a:cs typeface="+mn-lt"/>
              </a:rPr>
              <a:t>This "pain point" could be in Canvas, in a lecture, an assignment, related to understanding a concept. It might be something you get many questions about from students.</a:t>
            </a:r>
          </a:p>
          <a:p>
            <a:r>
              <a:rPr lang="en-US" dirty="0">
                <a:ea typeface="+mn-lt"/>
                <a:cs typeface="+mn-lt"/>
              </a:rPr>
              <a:t>Once you identify the challenge, we'll talk together about it (including identifying the learning goal)</a:t>
            </a:r>
          </a:p>
        </p:txBody>
      </p:sp>
    </p:spTree>
    <p:extLst>
      <p:ext uri="{BB962C8B-B14F-4D97-AF65-F5344CB8AC3E}">
        <p14:creationId xmlns:p14="http://schemas.microsoft.com/office/powerpoint/2010/main" val="3130609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093" y="716420"/>
            <a:ext cx="10306560" cy="1268095"/>
          </a:xfrm>
        </p:spPr>
        <p:txBody>
          <a:bodyPr/>
          <a:lstStyle/>
          <a:p>
            <a:r>
              <a:rPr lang="en-US" sz="4000" dirty="0"/>
              <a:t>How might applying one more option help us decrease this "pain point"?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2DB2208-C384-1AFA-E73A-5244D30A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29" y="2823559"/>
            <a:ext cx="3188750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Interact with flexible content that doesn't depend on a single sense like sight, hearing, movement, or touch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3168605-E195-38D5-0E82-050C78F7D01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823559"/>
            <a:ext cx="3173279" cy="253137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Clarify vocab, symbols, syntax, and structure. </a:t>
            </a:r>
          </a:p>
          <a:p>
            <a:r>
              <a:rPr lang="en-US" dirty="0"/>
              <a:t>Support decoding of text across languages and mathematical notation.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227EF86-75D2-94F7-8059-B787595A6B2F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188028"/>
            <a:ext cx="3173278" cy="43542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Perception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51020BD-601E-1D82-6238-E1927AF0883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573719" y="2188028"/>
            <a:ext cx="3393413" cy="38685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Language &amp; symbols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FCC20A8-7018-BE35-D302-C4E4F81B39F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823560"/>
            <a:ext cx="3173279" cy="2531372"/>
          </a:xfrm>
          <a:ln>
            <a:solidFill>
              <a:schemeClr val="accent4"/>
            </a:solidFill>
          </a:ln>
        </p:spPr>
        <p:txBody>
          <a:bodyPr/>
          <a:lstStyle/>
          <a:p>
            <a:r>
              <a:rPr lang="en-US" dirty="0"/>
              <a:t>Activate background knowledge; highlight patterns, relationships, critical features; guide information processing; maximize transfer.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8D947690-7B8D-04D6-B8A4-E18E1F30B6B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188028"/>
            <a:ext cx="3173278" cy="53423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Comprehension </a:t>
            </a:r>
          </a:p>
        </p:txBody>
      </p:sp>
    </p:spTree>
    <p:extLst>
      <p:ext uri="{BB962C8B-B14F-4D97-AF65-F5344CB8AC3E}">
        <p14:creationId xmlns:p14="http://schemas.microsoft.com/office/powerpoint/2010/main" val="37694136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C972055D-1837-6B1F-4EF8-8DC3751EE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093" y="716420"/>
            <a:ext cx="10556180" cy="1268095"/>
          </a:xfrm>
        </p:spPr>
        <p:txBody>
          <a:bodyPr/>
          <a:lstStyle/>
          <a:p>
            <a:r>
              <a:rPr lang="en-US" sz="4000"/>
              <a:t>How might applying "representation" guidelines help us (question version)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2DB2208-C384-1AFA-E73A-5244D30A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7429" y="2271766"/>
            <a:ext cx="9718301" cy="3083165"/>
          </a:xfrm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What is the goal I have for sharing this content in this situation? How does this support our learning objectives? 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Can we separate the goal (why we want students to do X) from the means?  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How might the guidelines in representation help us identify a challenge in the scenario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How might the “checkpoints” help us identify an option we could use to create multiple means? 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ea typeface="+mn-lt"/>
                <a:cs typeface="+mn-lt"/>
              </a:rPr>
              <a:t>Any UO resources we need to know about that would support us?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>
              <a:solidFill>
                <a:schemeClr val="bg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3085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192" y="2017399"/>
            <a:ext cx="7237949" cy="2387600"/>
          </a:xfrm>
        </p:spPr>
        <p:txBody>
          <a:bodyPr>
            <a:normAutofit/>
          </a:bodyPr>
          <a:lstStyle/>
          <a:p>
            <a:r>
              <a:rPr lang="en-US" sz="4400">
                <a:ea typeface="+mj-lt"/>
                <a:cs typeface="+mj-lt"/>
              </a:rPr>
              <a:t>Set one goal!</a:t>
            </a:r>
            <a:endParaRPr lang="en-US"/>
          </a:p>
          <a:p>
            <a:endParaRPr lang="en-US" sz="440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A1F17760-D90A-AB46-A4E0-31B2684E3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6750" y="3425825"/>
            <a:ext cx="1365250" cy="1095375"/>
          </a:xfrm>
        </p:spPr>
        <p:txBody>
          <a:bodyPr/>
          <a:lstStyle/>
          <a:p>
            <a:r>
              <a:rPr lang="en-US"/>
              <a:t>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3A5E2-8F37-D546-BCD9-24A2037BB54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294A09A9-5501-47C1-A89A-A340965A2BE2}" type="slidenum">
              <a:rPr lang="en-US" dirty="0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669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927495"/>
            <a:ext cx="6220278" cy="2387600"/>
          </a:xfrm>
        </p:spPr>
        <p:txBody>
          <a:bodyPr/>
          <a:lstStyle/>
          <a:p>
            <a:r>
              <a:rPr lang="en-US" dirty="0"/>
              <a:t>Contact us—let's talk UDL!</a:t>
            </a:r>
          </a:p>
        </p:txBody>
      </p:sp>
    </p:spTree>
    <p:extLst>
      <p:ext uri="{BB962C8B-B14F-4D97-AF65-F5344CB8AC3E}">
        <p14:creationId xmlns:p14="http://schemas.microsoft.com/office/powerpoint/2010/main" val="147865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E6E66-9ED7-215D-79C9-0D4E85C89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Invitation to participate!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FD506-5C07-69D3-074B-6EDB6AD40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Please participate in whatever way feels comfortable. For example, you might use:</a:t>
            </a:r>
          </a:p>
          <a:p>
            <a:pPr marL="457200" indent="-457200">
              <a:buChar char="•"/>
            </a:pPr>
            <a:r>
              <a:rPr lang="en-US">
                <a:ea typeface="+mn-lt"/>
                <a:cs typeface="+mn-lt"/>
              </a:rPr>
              <a:t>Your voice, at any point (feel free to unmute)</a:t>
            </a:r>
          </a:p>
          <a:p>
            <a:pPr marL="457200" indent="-457200">
              <a:buChar char="•"/>
            </a:pPr>
            <a:r>
              <a:rPr lang="en-US"/>
              <a:t>Chat, raised hand, and/or reactions </a:t>
            </a:r>
          </a:p>
          <a:p>
            <a:pPr marL="457200" indent="-457200">
              <a:buChar char="•"/>
            </a:pPr>
            <a:r>
              <a:rPr lang="en-US"/>
              <a:t>Your image on camera (or not)</a:t>
            </a:r>
          </a:p>
          <a:p>
            <a:pPr marL="457200" indent="-457200">
              <a:buChar char="•"/>
            </a:pPr>
            <a:r>
              <a:rPr lang="en-US"/>
              <a:t>Email to contact us afterwards (lbastian@uoregon.edu)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83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5287" y="2653167"/>
            <a:ext cx="10574799" cy="34364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Share your name (and pronouns if you wish) and </a:t>
            </a:r>
            <a:r>
              <a:rPr lang="en-US" b="1"/>
              <a:t>finish one of the following:</a:t>
            </a: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By the time I leave this session, I hope I know how to...</a:t>
            </a: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en-US"/>
              <a:t>One accommodation I've noticed students needing lately is...</a:t>
            </a: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en-US">
                <a:ea typeface="+mn-lt"/>
                <a:cs typeface="+mn-lt"/>
              </a:rPr>
              <a:t>One of the ways I prefer having information represented to me is...</a:t>
            </a:r>
            <a:endParaRPr lang="en-US"/>
          </a:p>
          <a:p>
            <a:pPr marL="342900" indent="-342900">
              <a:buFont typeface="Arial,Sans-Serif" panose="020B0604020202020204" pitchFamily="34" charset="0"/>
              <a:buChar char="•"/>
            </a:pPr>
            <a:endParaRPr lang="en-US"/>
          </a:p>
          <a:p>
            <a:pPr marL="342900" indent="-342900">
              <a:buChar char="•"/>
            </a:pPr>
            <a:endParaRPr lang="en-US"/>
          </a:p>
          <a:p>
            <a:pPr marL="342900" indent="-342900"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42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things to keep in mind: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677C9-3E42-427F-93B8-526692906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Before making changes, set or revisit learning objectives.</a:t>
            </a:r>
            <a:endParaRPr lang="en-US"/>
          </a:p>
          <a:p>
            <a:r>
              <a:rPr lang="en-US">
                <a:ea typeface="+mn-lt"/>
                <a:cs typeface="+mn-lt"/>
              </a:rPr>
              <a:t>What do we want students to know or know how to do after engaging with the content?</a:t>
            </a: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B9D020-1E25-453D-83DF-1420ACD3968D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hlinkClick r:id="rId2"/>
              </a:rPr>
              <a:t>Tobin and Behling say</a:t>
            </a:r>
            <a:r>
              <a:rPr lang="en-US">
                <a:ea typeface="+mn-lt"/>
                <a:cs typeface="+mn-lt"/>
              </a:rPr>
              <a:t> that we can think of UDL as:</a:t>
            </a:r>
          </a:p>
          <a:p>
            <a:pPr marL="342900" indent="-342900">
              <a:buChar char="•"/>
            </a:pPr>
            <a:r>
              <a:rPr lang="en-US"/>
              <a:t>Something we can incrementally do!</a:t>
            </a:r>
          </a:p>
          <a:p>
            <a:pPr marL="342900" indent="-342900">
              <a:buChar char="•"/>
            </a:pPr>
            <a:r>
              <a:rPr lang="en-US"/>
              <a:t>Adding just </a:t>
            </a:r>
            <a:r>
              <a:rPr lang="en-US" i="1"/>
              <a:t>one more way</a:t>
            </a:r>
            <a:r>
              <a:rPr lang="en-US"/>
              <a:t> (to represent material, to engage students, etc.)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90AB4-D228-4548-B072-726498212362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AutoNum type="arabicPeriod"/>
            </a:pPr>
            <a:r>
              <a:rPr lang="en-US"/>
              <a:t>Start with the goals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5018B6D-E395-49AD-92AD-AD69E3AB40C3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2. Embrace "plus one" thinking</a:t>
            </a:r>
          </a:p>
        </p:txBody>
      </p:sp>
    </p:spTree>
    <p:extLst>
      <p:ext uri="{BB962C8B-B14F-4D97-AF65-F5344CB8AC3E}">
        <p14:creationId xmlns:p14="http://schemas.microsoft.com/office/powerpoint/2010/main" val="304062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586077"/>
            <a:ext cx="6245912" cy="2387600"/>
          </a:xfrm>
        </p:spPr>
        <p:txBody>
          <a:bodyPr>
            <a:normAutofit/>
          </a:bodyPr>
          <a:lstStyle/>
          <a:p>
            <a:r>
              <a:rPr lang="en-US" sz="4400">
                <a:ea typeface="+mj-lt"/>
                <a:cs typeface="+mj-lt"/>
              </a:rPr>
              <a:t>Definition and overview of UDL &amp; UD</a:t>
            </a:r>
            <a:endParaRPr lang="en-US" sz="4400" b="0">
              <a:ea typeface="+mj-lt"/>
              <a:cs typeface="+mj-lt"/>
            </a:endParaRP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A1F17760-D90A-AB46-A4E0-31B2684E3F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26750" y="3425825"/>
            <a:ext cx="1365250" cy="1095375"/>
          </a:xfrm>
        </p:spPr>
        <p:txBody>
          <a:bodyPr/>
          <a:lstStyle/>
          <a:p>
            <a:r>
              <a:rPr lang="en-US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2437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2AD8-3EB3-6161-201E-4EEE1843A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794" y="524774"/>
            <a:ext cx="10498049" cy="1325563"/>
          </a:xfrm>
        </p:spPr>
        <p:txBody>
          <a:bodyPr/>
          <a:lstStyle/>
          <a:p>
            <a:r>
              <a:rPr lang="en-US"/>
              <a:t>Universal Design for Learning (UDL) 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37FE9-3A3E-1B44-3ACE-ABA8B3E08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796" y="2017467"/>
            <a:ext cx="10397407" cy="336681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>
                <a:ea typeface="+mn-lt"/>
                <a:cs typeface="+mn-lt"/>
                <a:hlinkClick r:id="rId3"/>
              </a:rPr>
              <a:t>Described by the AEC</a:t>
            </a:r>
            <a:r>
              <a:rPr lang="en-US">
                <a:ea typeface="+mn-lt"/>
                <a:cs typeface="+mn-lt"/>
              </a:rPr>
              <a:t> (and defined by the Higher Education Opportunity Act of 2008) as a framework that:</a:t>
            </a:r>
          </a:p>
          <a:p>
            <a:pPr marL="514350" indent="-514350">
              <a:buAutoNum type="alphaUcPeriod"/>
            </a:pPr>
            <a:r>
              <a:rPr lang="en-US" sz="2400">
                <a:ea typeface="+mn-lt"/>
                <a:cs typeface="+mn-lt"/>
              </a:rPr>
              <a:t>provides flexibility in the ways information is presented, in the ways students respond or demonstrate knowledge and skills, and in the ways students are engaged; and</a:t>
            </a:r>
          </a:p>
          <a:p>
            <a:pPr marL="514350" indent="-514350">
              <a:buAutoNum type="alphaUcPeriod"/>
            </a:pPr>
            <a:r>
              <a:rPr lang="en-US" sz="2400">
                <a:ea typeface="+mn-lt"/>
                <a:cs typeface="+mn-lt"/>
              </a:rPr>
              <a:t>reduces barriers in instruction, provides appropriate accommodations, supports, and challenges, and maintains high achievement expectations for all students, including students with disabilities and students who are limited English proficient.” (</a:t>
            </a:r>
            <a:r>
              <a:rPr lang="en-US" sz="2400" u="sng"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Section 103 (24)"</a:t>
            </a:r>
            <a:endParaRPr lang="en-US" sz="2400"/>
          </a:p>
          <a:p>
            <a:pPr marL="457200" indent="-457200">
              <a:buChar char="•"/>
            </a:pPr>
            <a:endParaRPr lang="en-US" sz="24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7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2AD8-3EB3-6161-201E-4EEE1843A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794" y="524774"/>
            <a:ext cx="10498049" cy="1325563"/>
          </a:xfrm>
        </p:spPr>
        <p:txBody>
          <a:bodyPr/>
          <a:lstStyle/>
          <a:p>
            <a:r>
              <a:rPr lang="en-US"/>
              <a:t>Universal Design for Learning (UDL) 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37FE9-3A3E-1B44-3ACE-ABA8B3E08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796" y="2017467"/>
            <a:ext cx="10397407" cy="336681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3600">
                <a:ea typeface="+mn-lt"/>
                <a:cs typeface="+mn-lt"/>
              </a:rPr>
              <a:t>“a framework that addresses </a:t>
            </a:r>
            <a:r>
              <a:rPr lang="en-US" sz="3600" b="1">
                <a:ea typeface="+mn-lt"/>
                <a:cs typeface="+mn-lt"/>
              </a:rPr>
              <a:t>the primary barrier to fostering expert learners within instructional environments: inflexible, “one-size-fits-all” curricula</a:t>
            </a:r>
            <a:r>
              <a:rPr lang="en-US" sz="3600">
                <a:ea typeface="+mn-lt"/>
                <a:cs typeface="+mn-lt"/>
              </a:rPr>
              <a:t>.” (</a:t>
            </a:r>
            <a:r>
              <a:rPr lang="en-US" sz="3600">
                <a:ea typeface="+mn-lt"/>
                <a:cs typeface="+mn-lt"/>
                <a:hlinkClick r:id="rId3"/>
              </a:rPr>
              <a:t>CAST, 2011</a:t>
            </a:r>
            <a:r>
              <a:rPr lang="en-US" sz="3600">
                <a:ea typeface="+mn-lt"/>
                <a:cs typeface="+mn-lt"/>
              </a:rPr>
              <a:t>)</a:t>
            </a:r>
            <a:endParaRPr lang="en-US" sz="36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13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076B5C-85B0-4D30-852D-5E5312EEA9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42FAFE-88B4-49B4-9588-86CB0E564E50}">
  <ds:schemaRefs>
    <ds:schemaRef ds:uri="230e9df3-be65-4c73-a93b-d1236ebd677e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2F1176D5-513E-4E73-98C9-4CEA832F576D}">
  <ds:schemaRefs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TM45331398</Template>
  <Application>Microsoft Office PowerPoint</Application>
  <PresentationFormat>Widescreen</PresentationFormat>
  <Slides>34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Universal Design, UDL,  &amp; Multiple Means of Representation</vt:lpstr>
      <vt:lpstr>Agenda</vt:lpstr>
      <vt:lpstr>After this session, participants will be more able to:</vt:lpstr>
      <vt:lpstr>Invitation to participate!</vt:lpstr>
      <vt:lpstr>Introduction</vt:lpstr>
      <vt:lpstr>Two things to keep in mind:</vt:lpstr>
      <vt:lpstr>Definition and overview of UDL &amp; UD</vt:lpstr>
      <vt:lpstr>Universal Design for Learning (UDL) is:</vt:lpstr>
      <vt:lpstr>Universal Design for Learning (UDL) is:</vt:lpstr>
      <vt:lpstr>Universal Design for Learning (UDL):</vt:lpstr>
      <vt:lpstr>At UO, 10% of students have accommodations through AEC; nationally, an estimated 20% undergraduates have a disability.</vt:lpstr>
      <vt:lpstr>Student identities and disabilities might include:</vt:lpstr>
      <vt:lpstr>3 UDL guidelines: multiple means of</vt:lpstr>
      <vt:lpstr>3 UDL guidelines: multiple means of</vt:lpstr>
      <vt:lpstr>Representation: what it is, and why it matters</vt:lpstr>
      <vt:lpstr>Representation is:</vt:lpstr>
      <vt:lpstr>Representation is:</vt:lpstr>
      <vt:lpstr>Q: What (if anything) makes multiple means of representation a challenge in your context? </vt:lpstr>
      <vt:lpstr>UDL guidelines offer options for:</vt:lpstr>
      <vt:lpstr>Components of representation: perception, language &amp; symbols, comprehension </vt:lpstr>
      <vt:lpstr>Representation offers options for:</vt:lpstr>
      <vt:lpstr>Representation offers options for:</vt:lpstr>
      <vt:lpstr>Representation offers options for:</vt:lpstr>
      <vt:lpstr>Representation offers options for:</vt:lpstr>
      <vt:lpstr>Representation offers options for:</vt:lpstr>
      <vt:lpstr>Representation offers options for:</vt:lpstr>
      <vt:lpstr>Representation offers options for:</vt:lpstr>
      <vt:lpstr>Representation guidelines work together</vt:lpstr>
      <vt:lpstr>How to apply "multiple means of representation" </vt:lpstr>
      <vt:lpstr>Applying this to your context</vt:lpstr>
      <vt:lpstr>How might applying one more option help us decrease this "pain point"?</vt:lpstr>
      <vt:lpstr>How might applying "representation" guidelines help us (question version)</vt:lpstr>
      <vt:lpstr>Set one goal! </vt:lpstr>
      <vt:lpstr>Contact us—let's talk UDL!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/>
  <cp:revision>44</cp:revision>
  <dcterms:created xsi:type="dcterms:W3CDTF">2023-01-17T04:07:39Z</dcterms:created>
  <dcterms:modified xsi:type="dcterms:W3CDTF">2023-01-30T06:00:24Z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