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92" r:id="rId5"/>
    <p:sldId id="358" r:id="rId6"/>
    <p:sldId id="344" r:id="rId7"/>
    <p:sldId id="345" r:id="rId8"/>
    <p:sldId id="349" r:id="rId9"/>
    <p:sldId id="351" r:id="rId10"/>
    <p:sldId id="346" r:id="rId11"/>
    <p:sldId id="347" r:id="rId12"/>
    <p:sldId id="348" r:id="rId13"/>
    <p:sldId id="371" r:id="rId14"/>
    <p:sldId id="355" r:id="rId15"/>
    <p:sldId id="356" r:id="rId16"/>
    <p:sldId id="361" r:id="rId17"/>
    <p:sldId id="362" r:id="rId18"/>
    <p:sldId id="352" r:id="rId19"/>
    <p:sldId id="360" r:id="rId20"/>
    <p:sldId id="363" r:id="rId21"/>
    <p:sldId id="370" r:id="rId22"/>
    <p:sldId id="353" r:id="rId23"/>
    <p:sldId id="341" r:id="rId24"/>
    <p:sldId id="364" r:id="rId25"/>
    <p:sldId id="367" r:id="rId26"/>
    <p:sldId id="359" r:id="rId27"/>
    <p:sldId id="323" r:id="rId28"/>
    <p:sldId id="325" r:id="rId29"/>
    <p:sldId id="32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032EC5-9933-2279-FA28-7F9AF78E2B42}" name="Laurel Bastian" initials="LB" userId="S::lbastian@uoregon.edu::6e4c7642-20f7-465b-9100-58f7386c7cc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4A"/>
    <a:srgbClr val="124734"/>
    <a:srgbClr val="8ABB40"/>
    <a:srgbClr val="FFED4B"/>
    <a:srgbClr val="007A40"/>
    <a:srgbClr val="8FB774"/>
    <a:srgbClr val="104735"/>
    <a:srgbClr val="FEE11B"/>
    <a:srgbClr val="FFE2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830CE6-CC1C-D86C-EEBC-0214C84A2870}" v="4" dt="2022-05-04T19:43:41.021"/>
    <p1510:client id="{91304703-DE77-EAB7-9006-FFB6B44E6795}" v="3" dt="2022-05-04T19:49:33.254"/>
    <p1510:client id="{A43C998D-1947-40A3-AFF7-A2DC0E2E7510}" v="2857" dt="2022-05-06T03:18:01.482"/>
    <p1510:client id="{F8533E28-DADB-2ACD-3EDA-11CF87CF8892}" v="180" dt="2022-05-04T20:01:26.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7B74E-8B04-4631-B47E-9860FD62214F}" type="datetimeFigureOut">
              <a:rPr lang="en-US"/>
              <a:t>5/5/2022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023E2-032A-4F93-8840-D5B350B350D6}" type="slidenum">
              <a:rPr lang="en-US"/>
              <a:t>‹#›</a:t>
            </a:fld>
            <a:endParaRPr lang="en-US"/>
          </a:p>
        </p:txBody>
      </p:sp>
    </p:spTree>
    <p:extLst>
      <p:ext uri="{BB962C8B-B14F-4D97-AF65-F5344CB8AC3E}">
        <p14:creationId xmlns:p14="http://schemas.microsoft.com/office/powerpoint/2010/main" val="1316954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unsplash.com/photos/guLAk5gqj-Y"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9F6023E2-032A-4F93-8840-D5B350B350D6}" type="slidenum">
              <a:rPr lang="en-US"/>
              <a:t>1</a:t>
            </a:fld>
            <a:endParaRPr lang="en-US"/>
          </a:p>
        </p:txBody>
      </p:sp>
    </p:spTree>
    <p:extLst>
      <p:ext uri="{BB962C8B-B14F-4D97-AF65-F5344CB8AC3E}">
        <p14:creationId xmlns:p14="http://schemas.microsoft.com/office/powerpoint/2010/main" val="3644645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9F6023E2-032A-4F93-8840-D5B350B350D6}" type="slidenum">
              <a:rPr lang="en-US"/>
              <a:t>24</a:t>
            </a:fld>
            <a:endParaRPr lang="en-US"/>
          </a:p>
        </p:txBody>
      </p:sp>
    </p:spTree>
    <p:extLst>
      <p:ext uri="{BB962C8B-B14F-4D97-AF65-F5344CB8AC3E}">
        <p14:creationId xmlns:p14="http://schemas.microsoft.com/office/powerpoint/2010/main" val="2164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https://padlet.com/lbastian5/wjoo0qg74aowyql4</a:t>
            </a:r>
            <a:endParaRPr lang="en-US"/>
          </a:p>
        </p:txBody>
      </p:sp>
      <p:sp>
        <p:nvSpPr>
          <p:cNvPr id="4" name="Slide Number Placeholder 3"/>
          <p:cNvSpPr>
            <a:spLocks noGrp="1"/>
          </p:cNvSpPr>
          <p:nvPr>
            <p:ph type="sldNum" sz="quarter" idx="5"/>
          </p:nvPr>
        </p:nvSpPr>
        <p:spPr/>
        <p:txBody>
          <a:bodyPr/>
          <a:lstStyle/>
          <a:p>
            <a:fld id="{9F6023E2-032A-4F93-8840-D5B350B350D6}" type="slidenum">
              <a:rPr lang="en-US"/>
              <a:t>2</a:t>
            </a:fld>
            <a:endParaRPr lang="en-US"/>
          </a:p>
        </p:txBody>
      </p:sp>
    </p:spTree>
    <p:extLst>
      <p:ext uri="{BB962C8B-B14F-4D97-AF65-F5344CB8AC3E}">
        <p14:creationId xmlns:p14="http://schemas.microsoft.com/office/powerpoint/2010/main" val="1921127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https://padlet.com/lbastian5/wjoo0qg74aowyql4</a:t>
            </a:r>
            <a:endParaRPr lang="en-US"/>
          </a:p>
        </p:txBody>
      </p:sp>
      <p:sp>
        <p:nvSpPr>
          <p:cNvPr id="4" name="Slide Number Placeholder 3"/>
          <p:cNvSpPr>
            <a:spLocks noGrp="1"/>
          </p:cNvSpPr>
          <p:nvPr>
            <p:ph type="sldNum" sz="quarter" idx="5"/>
          </p:nvPr>
        </p:nvSpPr>
        <p:spPr/>
        <p:txBody>
          <a:bodyPr/>
          <a:lstStyle/>
          <a:p>
            <a:fld id="{9F6023E2-032A-4F93-8840-D5B350B350D6}" type="slidenum">
              <a:rPr lang="en-US"/>
              <a:t>4</a:t>
            </a:fld>
            <a:endParaRPr lang="en-US"/>
          </a:p>
        </p:txBody>
      </p:sp>
    </p:spTree>
    <p:extLst>
      <p:ext uri="{BB962C8B-B14F-4D97-AF65-F5344CB8AC3E}">
        <p14:creationId xmlns:p14="http://schemas.microsoft.com/office/powerpoint/2010/main" val="13564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https://padlet.com/lbastian5/wjoo0qg74aowyql4</a:t>
            </a:r>
            <a:endParaRPr lang="en-US"/>
          </a:p>
        </p:txBody>
      </p:sp>
      <p:sp>
        <p:nvSpPr>
          <p:cNvPr id="4" name="Slide Number Placeholder 3"/>
          <p:cNvSpPr>
            <a:spLocks noGrp="1"/>
          </p:cNvSpPr>
          <p:nvPr>
            <p:ph type="sldNum" sz="quarter" idx="5"/>
          </p:nvPr>
        </p:nvSpPr>
        <p:spPr/>
        <p:txBody>
          <a:bodyPr/>
          <a:lstStyle/>
          <a:p>
            <a:fld id="{9F6023E2-032A-4F93-8840-D5B350B350D6}" type="slidenum">
              <a:rPr lang="en-US"/>
              <a:t>5</a:t>
            </a:fld>
            <a:endParaRPr lang="en-US"/>
          </a:p>
        </p:txBody>
      </p:sp>
    </p:spTree>
    <p:extLst>
      <p:ext uri="{BB962C8B-B14F-4D97-AF65-F5344CB8AC3E}">
        <p14:creationId xmlns:p14="http://schemas.microsoft.com/office/powerpoint/2010/main" val="140351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https://padlet.com/lbastian5/wjoo0qg74aowyql4</a:t>
            </a:r>
            <a:endParaRPr lang="en-US"/>
          </a:p>
        </p:txBody>
      </p:sp>
      <p:sp>
        <p:nvSpPr>
          <p:cNvPr id="4" name="Slide Number Placeholder 3"/>
          <p:cNvSpPr>
            <a:spLocks noGrp="1"/>
          </p:cNvSpPr>
          <p:nvPr>
            <p:ph type="sldNum" sz="quarter" idx="5"/>
          </p:nvPr>
        </p:nvSpPr>
        <p:spPr/>
        <p:txBody>
          <a:bodyPr/>
          <a:lstStyle/>
          <a:p>
            <a:fld id="{9F6023E2-032A-4F93-8840-D5B350B350D6}" type="slidenum">
              <a:rPr lang="en-US"/>
              <a:t>6</a:t>
            </a:fld>
            <a:endParaRPr lang="en-US"/>
          </a:p>
        </p:txBody>
      </p:sp>
    </p:spTree>
    <p:extLst>
      <p:ext uri="{BB962C8B-B14F-4D97-AF65-F5344CB8AC3E}">
        <p14:creationId xmlns:p14="http://schemas.microsoft.com/office/powerpoint/2010/main" val="3153837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What do I mean by this?</a:t>
            </a:r>
          </a:p>
        </p:txBody>
      </p:sp>
      <p:sp>
        <p:nvSpPr>
          <p:cNvPr id="4" name="Slide Number Placeholder 3"/>
          <p:cNvSpPr>
            <a:spLocks noGrp="1"/>
          </p:cNvSpPr>
          <p:nvPr>
            <p:ph type="sldNum" sz="quarter" idx="5"/>
          </p:nvPr>
        </p:nvSpPr>
        <p:spPr/>
        <p:txBody>
          <a:bodyPr/>
          <a:lstStyle/>
          <a:p>
            <a:fld id="{9F6023E2-032A-4F93-8840-D5B350B350D6}" type="slidenum">
              <a:rPr lang="en-US"/>
              <a:t>8</a:t>
            </a:fld>
            <a:endParaRPr lang="en-US"/>
          </a:p>
        </p:txBody>
      </p:sp>
    </p:spTree>
    <p:extLst>
      <p:ext uri="{BB962C8B-B14F-4D97-AF65-F5344CB8AC3E}">
        <p14:creationId xmlns:p14="http://schemas.microsoft.com/office/powerpoint/2010/main" val="1094232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Plus 1 is helpful here. We can't do everything all at once, but by selecting 1 thing to do or improve, we make incremental and long-lasting changes.</a:t>
            </a:r>
          </a:p>
          <a:p>
            <a:r>
              <a:rPr lang="en-US">
                <a:cs typeface="Calibri"/>
              </a:rPr>
              <a:t>Changes can be guided by student feedback. Students may be signaling to us what in an assignment could be revised.</a:t>
            </a:r>
          </a:p>
        </p:txBody>
      </p:sp>
      <p:sp>
        <p:nvSpPr>
          <p:cNvPr id="4" name="Slide Number Placeholder 3"/>
          <p:cNvSpPr>
            <a:spLocks noGrp="1"/>
          </p:cNvSpPr>
          <p:nvPr>
            <p:ph type="sldNum" sz="quarter" idx="5"/>
          </p:nvPr>
        </p:nvSpPr>
        <p:spPr/>
        <p:txBody>
          <a:bodyPr/>
          <a:lstStyle/>
          <a:p>
            <a:fld id="{9F6023E2-032A-4F93-8840-D5B350B350D6}" type="slidenum">
              <a:rPr lang="en-US"/>
              <a:t>20</a:t>
            </a:fld>
            <a:endParaRPr lang="en-US"/>
          </a:p>
        </p:txBody>
      </p:sp>
    </p:spTree>
    <p:extLst>
      <p:ext uri="{BB962C8B-B14F-4D97-AF65-F5344CB8AC3E}">
        <p14:creationId xmlns:p14="http://schemas.microsoft.com/office/powerpoint/2010/main" val="2653695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Photo by Jeswin Thomas</a:t>
            </a:r>
            <a:r>
              <a:rPr lang="en-US"/>
              <a:t> from </a:t>
            </a:r>
            <a:r>
              <a:rPr lang="en-US">
                <a:hlinkClick r:id="rId3"/>
              </a:rPr>
              <a:t>Unsplash</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9F6023E2-032A-4F93-8840-D5B350B350D6}" type="slidenum">
              <a:rPr lang="en-US"/>
              <a:t>21</a:t>
            </a:fld>
            <a:endParaRPr lang="en-US"/>
          </a:p>
        </p:txBody>
      </p:sp>
    </p:spTree>
    <p:extLst>
      <p:ext uri="{BB962C8B-B14F-4D97-AF65-F5344CB8AC3E}">
        <p14:creationId xmlns:p14="http://schemas.microsoft.com/office/powerpoint/2010/main" val="2360083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is no medium of expression that is equally suited for all learners or for all kinds of communication.  On the contrary, there are media, which seem poorly suited for some kinds of expression, and for some kinds of learning.  While a learner with dyslexia may excel at story-telling in conversation, he may falter when telling that same story in writing. </a:t>
            </a:r>
            <a:r>
              <a:rPr lang="en-US" b="1" i="0">
                <a:solidFill>
                  <a:srgbClr val="292929"/>
                </a:solidFill>
                <a:effectLst/>
                <a:latin typeface="Open Sans" panose="020B0606030504020204" pitchFamily="34" charset="0"/>
              </a:rPr>
              <a:t> It is important to provide alternative modalities for expression, both to the level the playing field among learners and to allow the learner to appropriately (or easily) express knowledge, ideas and concepts in the learning environment.</a:t>
            </a:r>
            <a:endParaRPr lang="en-US">
              <a:cs typeface="Calibri"/>
            </a:endParaRPr>
          </a:p>
        </p:txBody>
      </p:sp>
      <p:sp>
        <p:nvSpPr>
          <p:cNvPr id="4" name="Slide Number Placeholder 3"/>
          <p:cNvSpPr>
            <a:spLocks noGrp="1"/>
          </p:cNvSpPr>
          <p:nvPr>
            <p:ph type="sldNum" sz="quarter" idx="5"/>
          </p:nvPr>
        </p:nvSpPr>
        <p:spPr/>
        <p:txBody>
          <a:bodyPr/>
          <a:lstStyle/>
          <a:p>
            <a:fld id="{9F6023E2-032A-4F93-8840-D5B350B350D6}" type="slidenum">
              <a:rPr lang="en-US"/>
              <a:t>22</a:t>
            </a:fld>
            <a:endParaRPr lang="en-US"/>
          </a:p>
        </p:txBody>
      </p:sp>
    </p:spTree>
    <p:extLst>
      <p:ext uri="{BB962C8B-B14F-4D97-AF65-F5344CB8AC3E}">
        <p14:creationId xmlns:p14="http://schemas.microsoft.com/office/powerpoint/2010/main" val="3189421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92D72C-5C7D-504C-9844-5A35604B6F22}"/>
              </a:ext>
            </a:extLst>
          </p:cNvPr>
          <p:cNvGrpSpPr/>
          <p:nvPr userDrawn="1"/>
        </p:nvGrpSpPr>
        <p:grpSpPr>
          <a:xfrm>
            <a:off x="251792" y="318052"/>
            <a:ext cx="11688416" cy="6221896"/>
            <a:chOff x="251792" y="318052"/>
            <a:chExt cx="11688416" cy="6221896"/>
          </a:xfrm>
        </p:grpSpPr>
        <p:sp>
          <p:nvSpPr>
            <p:cNvPr id="11" name="Rectangle 10">
              <a:extLst>
                <a:ext uri="{FF2B5EF4-FFF2-40B4-BE49-F238E27FC236}">
                  <a16:creationId xmlns:a16="http://schemas.microsoft.com/office/drawing/2014/main" id="{AF28FD2A-1031-4345-AE0A-45EA647435D6}"/>
                </a:ext>
              </a:extLst>
            </p:cNvPr>
            <p:cNvSpPr/>
            <p:nvPr/>
          </p:nvSpPr>
          <p:spPr>
            <a:xfrm>
              <a:off x="251792" y="318052"/>
              <a:ext cx="11688416" cy="6221896"/>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447EAD3-F9D1-B844-87FD-A5BA3B2851A7}"/>
                </a:ext>
              </a:extLst>
            </p:cNvPr>
            <p:cNvSpPr/>
            <p:nvPr/>
          </p:nvSpPr>
          <p:spPr>
            <a:xfrm>
              <a:off x="414131" y="483704"/>
              <a:ext cx="11363738" cy="5890591"/>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524000" y="1122363"/>
            <a:ext cx="9144000" cy="2387600"/>
          </a:xfrm>
        </p:spPr>
        <p:txBody>
          <a:bodyPr anchor="b"/>
          <a:lstStyle>
            <a:lvl1pPr algn="ctr">
              <a:defRPr sz="6000">
                <a:solidFill>
                  <a:srgbClr val="124734"/>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12473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a:extLst>
              <a:ext uri="{FF2B5EF4-FFF2-40B4-BE49-F238E27FC236}">
                <a16:creationId xmlns:a16="http://schemas.microsoft.com/office/drawing/2014/main" id="{3E5BB173-F003-BE4F-931E-9D5527A3990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 r="30869" b="-4000"/>
          <a:stretch/>
        </p:blipFill>
        <p:spPr>
          <a:xfrm>
            <a:off x="634674" y="5582711"/>
            <a:ext cx="2332046" cy="485342"/>
          </a:xfrm>
          <a:prstGeom prst="rect">
            <a:avLst/>
          </a:prstGeom>
          <a:effectLst/>
        </p:spPr>
      </p:pic>
      <p:pic>
        <p:nvPicPr>
          <p:cNvPr id="19" name="Picture 18">
            <a:extLst>
              <a:ext uri="{FF2B5EF4-FFF2-40B4-BE49-F238E27FC236}">
                <a16:creationId xmlns:a16="http://schemas.microsoft.com/office/drawing/2014/main" id="{35722A2F-FE74-AA49-B6BA-163AFA39BC0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19018"/>
          <a:stretch/>
        </p:blipFill>
        <p:spPr>
          <a:xfrm>
            <a:off x="8553329" y="5511916"/>
            <a:ext cx="1454670" cy="642042"/>
          </a:xfrm>
          <a:prstGeom prst="rect">
            <a:avLst/>
          </a:prstGeom>
        </p:spPr>
      </p:pic>
      <p:pic>
        <p:nvPicPr>
          <p:cNvPr id="23" name="Picture 22">
            <a:extLst>
              <a:ext uri="{FF2B5EF4-FFF2-40B4-BE49-F238E27FC236}">
                <a16:creationId xmlns:a16="http://schemas.microsoft.com/office/drawing/2014/main" id="{FF629294-D547-DC48-A05E-21D0482183E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86869" y="5422508"/>
            <a:ext cx="868818" cy="868818"/>
          </a:xfrm>
          <a:prstGeom prst="rect">
            <a:avLst/>
          </a:prstGeom>
        </p:spPr>
      </p:pic>
      <p:pic>
        <p:nvPicPr>
          <p:cNvPr id="24" name="Picture 23">
            <a:extLst>
              <a:ext uri="{FF2B5EF4-FFF2-40B4-BE49-F238E27FC236}">
                <a16:creationId xmlns:a16="http://schemas.microsoft.com/office/drawing/2014/main" id="{37EB488C-060A-7647-9D4A-76AF7A1CFBF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6937" t="-7412" r="26080" b="174"/>
          <a:stretch/>
        </p:blipFill>
        <p:spPr>
          <a:xfrm>
            <a:off x="10170338" y="5569900"/>
            <a:ext cx="235303" cy="500455"/>
          </a:xfrm>
          <a:prstGeom prst="rect">
            <a:avLst/>
          </a:prstGeom>
          <a:effectLst/>
        </p:spPr>
      </p:pic>
      <p:pic>
        <p:nvPicPr>
          <p:cNvPr id="25" name="Picture 24">
            <a:extLst>
              <a:ext uri="{FF2B5EF4-FFF2-40B4-BE49-F238E27FC236}">
                <a16:creationId xmlns:a16="http://schemas.microsoft.com/office/drawing/2014/main" id="{620A33FE-98D8-064F-A0F3-FE94200CFAC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6937" t="-7412" r="26080" b="174"/>
          <a:stretch/>
        </p:blipFill>
        <p:spPr>
          <a:xfrm>
            <a:off x="8155687" y="5567597"/>
            <a:ext cx="235303" cy="500455"/>
          </a:xfrm>
          <a:prstGeom prst="rect">
            <a:avLst/>
          </a:prstGeom>
          <a:effectLst/>
        </p:spPr>
      </p:pic>
      <p:pic>
        <p:nvPicPr>
          <p:cNvPr id="27" name="Picture 26">
            <a:extLst>
              <a:ext uri="{FF2B5EF4-FFF2-40B4-BE49-F238E27FC236}">
                <a16:creationId xmlns:a16="http://schemas.microsoft.com/office/drawing/2014/main" id="{93FE0C83-A16D-BF40-96C2-797C19031CD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567980" y="5429712"/>
            <a:ext cx="806450" cy="806450"/>
          </a:xfrm>
          <a:prstGeom prst="rect">
            <a:avLst/>
          </a:prstGeom>
        </p:spPr>
      </p:pic>
    </p:spTree>
    <p:extLst>
      <p:ext uri="{BB962C8B-B14F-4D97-AF65-F5344CB8AC3E}">
        <p14:creationId xmlns:p14="http://schemas.microsoft.com/office/powerpoint/2010/main" val="288264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6A2B4-C6CF-3646-B765-83517476DF68}"/>
              </a:ext>
            </a:extLst>
          </p:cNvPr>
          <p:cNvGrpSpPr/>
          <p:nvPr userDrawn="1"/>
        </p:nvGrpSpPr>
        <p:grpSpPr>
          <a:xfrm>
            <a:off x="251792" y="0"/>
            <a:ext cx="11940208" cy="6539948"/>
            <a:chOff x="251792" y="0"/>
            <a:chExt cx="11940208" cy="6539948"/>
          </a:xfrm>
        </p:grpSpPr>
        <p:sp>
          <p:nvSpPr>
            <p:cNvPr id="8" name="Rectangle 7">
              <a:extLst>
                <a:ext uri="{FF2B5EF4-FFF2-40B4-BE49-F238E27FC236}">
                  <a16:creationId xmlns:a16="http://schemas.microsoft.com/office/drawing/2014/main" id="{FA1479DD-91C0-C346-974B-22615A63871D}"/>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B208501-1E85-E743-9411-6072E2DD51E8}"/>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9365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D1B49B-67C8-4148-B4C0-8D59006CB59C}"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74A1C-AEA5-401E-8714-D62965837059}" type="slidenum">
              <a:rPr lang="en-US" smtClean="0"/>
              <a:t>‹#›</a:t>
            </a:fld>
            <a:endParaRPr lang="en-US"/>
          </a:p>
        </p:txBody>
      </p:sp>
      <p:pic>
        <p:nvPicPr>
          <p:cNvPr id="11" name="Picture 10">
            <a:extLst>
              <a:ext uri="{FF2B5EF4-FFF2-40B4-BE49-F238E27FC236}">
                <a16:creationId xmlns:a16="http://schemas.microsoft.com/office/drawing/2014/main" id="{BC907FE0-9FCE-B544-8E71-63D377A1D39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00726" y="5678176"/>
            <a:ext cx="2139482" cy="437913"/>
          </a:xfrm>
          <a:prstGeom prst="rect">
            <a:avLst/>
          </a:prstGeom>
          <a:effectLst/>
        </p:spPr>
      </p:pic>
    </p:spTree>
    <p:extLst>
      <p:ext uri="{BB962C8B-B14F-4D97-AF65-F5344CB8AC3E}">
        <p14:creationId xmlns:p14="http://schemas.microsoft.com/office/powerpoint/2010/main" val="260428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E6A1885-1C34-8A47-8ED5-CC372B3D825A}"/>
              </a:ext>
            </a:extLst>
          </p:cNvPr>
          <p:cNvGrpSpPr/>
          <p:nvPr userDrawn="1"/>
        </p:nvGrpSpPr>
        <p:grpSpPr>
          <a:xfrm>
            <a:off x="251792" y="0"/>
            <a:ext cx="11940208" cy="6539948"/>
            <a:chOff x="251792" y="0"/>
            <a:chExt cx="11940208" cy="6539948"/>
          </a:xfrm>
        </p:grpSpPr>
        <p:sp>
          <p:nvSpPr>
            <p:cNvPr id="7" name="Rectangle 6">
              <a:extLst>
                <a:ext uri="{FF2B5EF4-FFF2-40B4-BE49-F238E27FC236}">
                  <a16:creationId xmlns:a16="http://schemas.microsoft.com/office/drawing/2014/main" id="{E75117A7-5D30-BA46-983C-ADC7ED29C960}"/>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6A19739-10A3-F344-8474-A936FAE856DD}"/>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1850" y="134077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22049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5987384"/>
            <a:ext cx="2743200" cy="365125"/>
          </a:xfrm>
        </p:spPr>
        <p:txBody>
          <a:bodyPr/>
          <a:lstStyle/>
          <a:p>
            <a:fld id="{55D1B49B-67C8-4148-B4C0-8D59006CB59C}" type="datetimeFigureOut">
              <a:rPr lang="en-US" smtClean="0"/>
              <a:t>5/5/2022</a:t>
            </a:fld>
            <a:endParaRPr lang="en-US"/>
          </a:p>
        </p:txBody>
      </p:sp>
      <p:sp>
        <p:nvSpPr>
          <p:cNvPr id="5" name="Footer Placeholder 4"/>
          <p:cNvSpPr>
            <a:spLocks noGrp="1"/>
          </p:cNvSpPr>
          <p:nvPr>
            <p:ph type="ftr" sz="quarter" idx="11"/>
          </p:nvPr>
        </p:nvSpPr>
        <p:spPr>
          <a:xfrm>
            <a:off x="4038600" y="5987384"/>
            <a:ext cx="4114800" cy="365125"/>
          </a:xfrm>
        </p:spPr>
        <p:txBody>
          <a:bodyPr/>
          <a:lstStyle/>
          <a:p>
            <a:endParaRPr lang="en-US"/>
          </a:p>
        </p:txBody>
      </p:sp>
      <p:sp>
        <p:nvSpPr>
          <p:cNvPr id="6" name="Slide Number Placeholder 5"/>
          <p:cNvSpPr>
            <a:spLocks noGrp="1"/>
          </p:cNvSpPr>
          <p:nvPr>
            <p:ph type="sldNum" sz="quarter" idx="12"/>
          </p:nvPr>
        </p:nvSpPr>
        <p:spPr>
          <a:xfrm>
            <a:off x="8610600" y="5987384"/>
            <a:ext cx="2743200" cy="365125"/>
          </a:xfrm>
        </p:spPr>
        <p:txBody>
          <a:bodyPr/>
          <a:lstStyle/>
          <a:p>
            <a:fld id="{C5E74A1C-AEA5-401E-8714-D62965837059}" type="slidenum">
              <a:rPr lang="en-US" smtClean="0"/>
              <a:t>‹#›</a:t>
            </a:fld>
            <a:endParaRPr lang="en-US"/>
          </a:p>
        </p:txBody>
      </p:sp>
      <p:pic>
        <p:nvPicPr>
          <p:cNvPr id="11" name="Picture 10">
            <a:extLst>
              <a:ext uri="{FF2B5EF4-FFF2-40B4-BE49-F238E27FC236}">
                <a16:creationId xmlns:a16="http://schemas.microsoft.com/office/drawing/2014/main" id="{E0C28999-8054-DA4C-B7C8-D5C648E2BFB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00726" y="5710405"/>
            <a:ext cx="2139482" cy="437913"/>
          </a:xfrm>
          <a:prstGeom prst="rect">
            <a:avLst/>
          </a:prstGeom>
          <a:effectLst/>
        </p:spPr>
      </p:pic>
    </p:spTree>
    <p:extLst>
      <p:ext uri="{BB962C8B-B14F-4D97-AF65-F5344CB8AC3E}">
        <p14:creationId xmlns:p14="http://schemas.microsoft.com/office/powerpoint/2010/main" val="2672598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13A9430F-D254-EE42-A794-5A42196F89C7}"/>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8A7CEF1-0636-EE40-96C8-054214E7FE7F}"/>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5A78A117-4A5B-5D4A-9CA9-7A68F7DC0A56}"/>
              </a:ext>
            </a:extLst>
          </p:cNvPr>
          <p:cNvSpPr txBox="1">
            <a:spLocks/>
          </p:cNvSpPr>
          <p:nvPr userDrawn="1"/>
        </p:nvSpPr>
        <p:spPr>
          <a:xfrm>
            <a:off x="839788"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Click to edit Master title style</a:t>
            </a:r>
          </a:p>
        </p:txBody>
      </p:sp>
      <p:sp>
        <p:nvSpPr>
          <p:cNvPr id="12" name="Content Placeholder 3">
            <a:extLst>
              <a:ext uri="{FF2B5EF4-FFF2-40B4-BE49-F238E27FC236}">
                <a16:creationId xmlns:a16="http://schemas.microsoft.com/office/drawing/2014/main" id="{C0886236-6AE3-C24F-B7DF-F15BAC4E044E}"/>
              </a:ext>
            </a:extLst>
          </p:cNvPr>
          <p:cNvSpPr>
            <a:spLocks noGrp="1"/>
          </p:cNvSpPr>
          <p:nvPr>
            <p:ph sz="half" idx="10"/>
          </p:nvPr>
        </p:nvSpPr>
        <p:spPr>
          <a:xfrm>
            <a:off x="839788" y="2055813"/>
            <a:ext cx="5157787" cy="3706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a:extLst>
              <a:ext uri="{FF2B5EF4-FFF2-40B4-BE49-F238E27FC236}">
                <a16:creationId xmlns:a16="http://schemas.microsoft.com/office/drawing/2014/main" id="{CC61075C-B7A3-2B4C-88AB-9A1EA0471EFF}"/>
              </a:ext>
            </a:extLst>
          </p:cNvPr>
          <p:cNvSpPr>
            <a:spLocks noGrp="1"/>
          </p:cNvSpPr>
          <p:nvPr>
            <p:ph sz="quarter" idx="4"/>
          </p:nvPr>
        </p:nvSpPr>
        <p:spPr>
          <a:xfrm>
            <a:off x="6172200" y="2055813"/>
            <a:ext cx="5183188" cy="3706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EF71A818-76A5-294A-BD06-86FEE4F96D5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2244846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E41AC7A-FEBB-B149-A68D-7363690916EE}"/>
              </a:ext>
            </a:extLst>
          </p:cNvPr>
          <p:cNvGrpSpPr/>
          <p:nvPr userDrawn="1"/>
        </p:nvGrpSpPr>
        <p:grpSpPr>
          <a:xfrm>
            <a:off x="251792" y="0"/>
            <a:ext cx="11940208" cy="6539948"/>
            <a:chOff x="251792" y="0"/>
            <a:chExt cx="11940208" cy="6539948"/>
          </a:xfrm>
        </p:grpSpPr>
        <p:sp>
          <p:nvSpPr>
            <p:cNvPr id="11" name="Rectangle 10">
              <a:extLst>
                <a:ext uri="{FF2B5EF4-FFF2-40B4-BE49-F238E27FC236}">
                  <a16:creationId xmlns:a16="http://schemas.microsoft.com/office/drawing/2014/main" id="{C40415B2-3249-7A4D-9CDA-103A36DE5EF1}"/>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59D635-D69F-DB41-ADE7-C82029849053}"/>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2571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2571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D1B49B-67C8-4148-B4C0-8D59006CB59C}" type="datetimeFigureOut">
              <a:rPr lang="en-US" smtClean="0"/>
              <a:t>5/5/2022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74A1C-AEA5-401E-8714-D62965837059}" type="slidenum">
              <a:rPr lang="en-US" smtClean="0"/>
              <a:t>‹#›</a:t>
            </a:fld>
            <a:endParaRPr lang="en-US"/>
          </a:p>
        </p:txBody>
      </p:sp>
      <p:pic>
        <p:nvPicPr>
          <p:cNvPr id="14" name="Picture 13">
            <a:extLst>
              <a:ext uri="{FF2B5EF4-FFF2-40B4-BE49-F238E27FC236}">
                <a16:creationId xmlns:a16="http://schemas.microsoft.com/office/drawing/2014/main" id="{9804CFAA-C0AD-EF4D-BF61-B03D0A05D3C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1394479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34604D12-462D-7642-B8D1-EA182E9501AA}"/>
              </a:ext>
            </a:extLst>
          </p:cNvPr>
          <p:cNvGrpSpPr/>
          <p:nvPr userDrawn="1"/>
        </p:nvGrpSpPr>
        <p:grpSpPr>
          <a:xfrm>
            <a:off x="251792" y="0"/>
            <a:ext cx="11940208" cy="6539948"/>
            <a:chOff x="251792" y="0"/>
            <a:chExt cx="11940208" cy="6539948"/>
          </a:xfrm>
        </p:grpSpPr>
        <p:sp>
          <p:nvSpPr>
            <p:cNvPr id="7" name="Rectangle 6">
              <a:extLst>
                <a:ext uri="{FF2B5EF4-FFF2-40B4-BE49-F238E27FC236}">
                  <a16:creationId xmlns:a16="http://schemas.microsoft.com/office/drawing/2014/main" id="{385EA032-6D5C-CA4C-99E2-F28F458F456B}"/>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715B7D4-7942-AD4A-9FD5-32DF301AFF42}"/>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D1B49B-67C8-4148-B4C0-8D59006CB59C}" type="datetimeFigureOut">
              <a:rPr lang="en-US" smtClean="0"/>
              <a:t>5/5/2022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74A1C-AEA5-401E-8714-D62965837059}" type="slidenum">
              <a:rPr lang="en-US" smtClean="0"/>
              <a:t>‹#›</a:t>
            </a:fld>
            <a:endParaRPr lang="en-US"/>
          </a:p>
        </p:txBody>
      </p:sp>
      <p:pic>
        <p:nvPicPr>
          <p:cNvPr id="10" name="Picture 9">
            <a:extLst>
              <a:ext uri="{FF2B5EF4-FFF2-40B4-BE49-F238E27FC236}">
                <a16:creationId xmlns:a16="http://schemas.microsoft.com/office/drawing/2014/main" id="{542641BC-0959-E744-9404-1B7B2C7DBE2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822314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9DBDBEE-BAEC-814B-BE3F-C4F9FB1B4ADF}"/>
              </a:ext>
            </a:extLst>
          </p:cNvPr>
          <p:cNvGrpSpPr/>
          <p:nvPr userDrawn="1"/>
        </p:nvGrpSpPr>
        <p:grpSpPr>
          <a:xfrm>
            <a:off x="251792" y="0"/>
            <a:ext cx="11940208" cy="6539948"/>
            <a:chOff x="251792" y="0"/>
            <a:chExt cx="11940208" cy="6539948"/>
          </a:xfrm>
        </p:grpSpPr>
        <p:sp>
          <p:nvSpPr>
            <p:cNvPr id="6" name="Rectangle 5">
              <a:extLst>
                <a:ext uri="{FF2B5EF4-FFF2-40B4-BE49-F238E27FC236}">
                  <a16:creationId xmlns:a16="http://schemas.microsoft.com/office/drawing/2014/main" id="{D8C5E2BC-5279-F442-927D-6B5C20835851}"/>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6318C8-3A33-FD4A-AE0F-1282A14BFF35}"/>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Date Placeholder 1"/>
          <p:cNvSpPr>
            <a:spLocks noGrp="1"/>
          </p:cNvSpPr>
          <p:nvPr>
            <p:ph type="dt" sz="half" idx="10"/>
          </p:nvPr>
        </p:nvSpPr>
        <p:spPr/>
        <p:txBody>
          <a:bodyPr/>
          <a:lstStyle/>
          <a:p>
            <a:fld id="{55D1B49B-67C8-4148-B4C0-8D59006CB59C}" type="datetimeFigureOut">
              <a:rPr lang="en-US" smtClean="0"/>
              <a:t>5/5/2022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74A1C-AEA5-401E-8714-D62965837059}" type="slidenum">
              <a:rPr lang="en-US" smtClean="0"/>
              <a:t>‹#›</a:t>
            </a:fld>
            <a:endParaRPr lang="en-US"/>
          </a:p>
        </p:txBody>
      </p:sp>
      <p:pic>
        <p:nvPicPr>
          <p:cNvPr id="9" name="Picture 8">
            <a:extLst>
              <a:ext uri="{FF2B5EF4-FFF2-40B4-BE49-F238E27FC236}">
                <a16:creationId xmlns:a16="http://schemas.microsoft.com/office/drawing/2014/main" id="{DC2ACA9A-DFDA-9B4D-8758-34D09DC68D1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1238016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DD01A1A-D12C-0F44-B43D-7554E61E366F}"/>
              </a:ext>
            </a:extLst>
          </p:cNvPr>
          <p:cNvGrpSpPr/>
          <p:nvPr userDrawn="1"/>
        </p:nvGrpSpPr>
        <p:grpSpPr>
          <a:xfrm>
            <a:off x="251792" y="0"/>
            <a:ext cx="11940208" cy="6539948"/>
            <a:chOff x="251792" y="0"/>
            <a:chExt cx="11940208" cy="6539948"/>
          </a:xfrm>
        </p:grpSpPr>
        <p:sp>
          <p:nvSpPr>
            <p:cNvPr id="9" name="Rectangle 8">
              <a:extLst>
                <a:ext uri="{FF2B5EF4-FFF2-40B4-BE49-F238E27FC236}">
                  <a16:creationId xmlns:a16="http://schemas.microsoft.com/office/drawing/2014/main" id="{4D0706E6-3637-0141-BB36-36240A7B6981}"/>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A60558-5664-2B42-BD17-12EBF8651F66}"/>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740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D1B49B-67C8-4148-B4C0-8D59006CB59C}"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74A1C-AEA5-401E-8714-D62965837059}" type="slidenum">
              <a:rPr lang="en-US" smtClean="0"/>
              <a:t>‹#›</a:t>
            </a:fld>
            <a:endParaRPr lang="en-US"/>
          </a:p>
        </p:txBody>
      </p:sp>
      <p:pic>
        <p:nvPicPr>
          <p:cNvPr id="12" name="Picture 11">
            <a:extLst>
              <a:ext uri="{FF2B5EF4-FFF2-40B4-BE49-F238E27FC236}">
                <a16:creationId xmlns:a16="http://schemas.microsoft.com/office/drawing/2014/main" id="{7E2E6992-E9F8-584F-A9B8-F948FB5C7EF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790116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9920CE9-2482-4E48-8CA5-9EC7D9F0758F}"/>
              </a:ext>
            </a:extLst>
          </p:cNvPr>
          <p:cNvGrpSpPr/>
          <p:nvPr userDrawn="1"/>
        </p:nvGrpSpPr>
        <p:grpSpPr>
          <a:xfrm>
            <a:off x="251792" y="0"/>
            <a:ext cx="11940208" cy="6539948"/>
            <a:chOff x="251792" y="0"/>
            <a:chExt cx="11940208" cy="6539948"/>
          </a:xfrm>
        </p:grpSpPr>
        <p:sp>
          <p:nvSpPr>
            <p:cNvPr id="9" name="Rectangle 8">
              <a:extLst>
                <a:ext uri="{FF2B5EF4-FFF2-40B4-BE49-F238E27FC236}">
                  <a16:creationId xmlns:a16="http://schemas.microsoft.com/office/drawing/2014/main" id="{EDB611B0-30D0-144C-B5B3-ED880C506714}"/>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E8FBB6F-F149-C64D-9455-BCA0D8BC77E2}"/>
                </a:ext>
              </a:extLst>
            </p:cNvPr>
            <p:cNvSpPr/>
            <p:nvPr userDrawn="1"/>
          </p:nvSpPr>
          <p:spPr>
            <a:xfrm>
              <a:off x="414130" y="0"/>
              <a:ext cx="11777869" cy="6374295"/>
            </a:xfrm>
            <a:prstGeom prst="rect">
              <a:avLst/>
            </a:prstGeom>
            <a:solidFill>
              <a:schemeClr val="bg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44199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D1B49B-67C8-4148-B4C0-8D59006CB59C}"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74A1C-AEA5-401E-8714-D62965837059}" type="slidenum">
              <a:rPr lang="en-US" smtClean="0"/>
              <a:t>‹#›</a:t>
            </a:fld>
            <a:endParaRPr lang="en-US"/>
          </a:p>
        </p:txBody>
      </p:sp>
      <p:pic>
        <p:nvPicPr>
          <p:cNvPr id="12" name="Picture 11">
            <a:extLst>
              <a:ext uri="{FF2B5EF4-FFF2-40B4-BE49-F238E27FC236}">
                <a16:creationId xmlns:a16="http://schemas.microsoft.com/office/drawing/2014/main" id="{E787249F-38CD-C84F-8053-3141B2DEC36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3237154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6A2B4-C6CF-3646-B765-83517476DF68}"/>
              </a:ext>
            </a:extLst>
          </p:cNvPr>
          <p:cNvGrpSpPr/>
          <p:nvPr userDrawn="1"/>
        </p:nvGrpSpPr>
        <p:grpSpPr>
          <a:xfrm>
            <a:off x="251792" y="0"/>
            <a:ext cx="11940208" cy="6539948"/>
            <a:chOff x="251792" y="0"/>
            <a:chExt cx="11940208" cy="6539948"/>
          </a:xfrm>
        </p:grpSpPr>
        <p:sp>
          <p:nvSpPr>
            <p:cNvPr id="8" name="Rectangle 7">
              <a:extLst>
                <a:ext uri="{FF2B5EF4-FFF2-40B4-BE49-F238E27FC236}">
                  <a16:creationId xmlns:a16="http://schemas.microsoft.com/office/drawing/2014/main" id="{FA1479DD-91C0-C346-974B-22615A63871D}"/>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B208501-1E85-E743-9411-6072E2DD51E8}"/>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39365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D1B49B-67C8-4148-B4C0-8D59006CB59C}"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74A1C-AEA5-401E-8714-D62965837059}" type="slidenum">
              <a:rPr lang="en-US" smtClean="0"/>
              <a:t>‹#›</a:t>
            </a:fld>
            <a:endParaRPr lang="en-US"/>
          </a:p>
        </p:txBody>
      </p:sp>
      <p:pic>
        <p:nvPicPr>
          <p:cNvPr id="11" name="Picture 10">
            <a:extLst>
              <a:ext uri="{FF2B5EF4-FFF2-40B4-BE49-F238E27FC236}">
                <a16:creationId xmlns:a16="http://schemas.microsoft.com/office/drawing/2014/main" id="{1FDF8A33-F55E-1743-A63A-A8E2D56210C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260428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E6A1885-1C34-8A47-8ED5-CC372B3D825A}"/>
              </a:ext>
            </a:extLst>
          </p:cNvPr>
          <p:cNvGrpSpPr/>
          <p:nvPr userDrawn="1"/>
        </p:nvGrpSpPr>
        <p:grpSpPr>
          <a:xfrm>
            <a:off x="251792" y="0"/>
            <a:ext cx="11940208" cy="6539948"/>
            <a:chOff x="251792" y="0"/>
            <a:chExt cx="11940208" cy="6539948"/>
          </a:xfrm>
        </p:grpSpPr>
        <p:sp>
          <p:nvSpPr>
            <p:cNvPr id="7" name="Rectangle 6">
              <a:extLst>
                <a:ext uri="{FF2B5EF4-FFF2-40B4-BE49-F238E27FC236}">
                  <a16:creationId xmlns:a16="http://schemas.microsoft.com/office/drawing/2014/main" id="{E75117A7-5D30-BA46-983C-ADC7ED29C960}"/>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6A19739-10A3-F344-8474-A936FAE856DD}"/>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1850" y="134077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22049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5987384"/>
            <a:ext cx="2743200" cy="365125"/>
          </a:xfrm>
        </p:spPr>
        <p:txBody>
          <a:bodyPr/>
          <a:lstStyle/>
          <a:p>
            <a:fld id="{55D1B49B-67C8-4148-B4C0-8D59006CB59C}" type="datetimeFigureOut">
              <a:rPr lang="en-US" smtClean="0"/>
              <a:t>5/5/2022</a:t>
            </a:fld>
            <a:endParaRPr lang="en-US"/>
          </a:p>
        </p:txBody>
      </p:sp>
      <p:sp>
        <p:nvSpPr>
          <p:cNvPr id="5" name="Footer Placeholder 4"/>
          <p:cNvSpPr>
            <a:spLocks noGrp="1"/>
          </p:cNvSpPr>
          <p:nvPr>
            <p:ph type="ftr" sz="quarter" idx="11"/>
          </p:nvPr>
        </p:nvSpPr>
        <p:spPr>
          <a:xfrm>
            <a:off x="4038600" y="5987384"/>
            <a:ext cx="4114800" cy="365125"/>
          </a:xfrm>
        </p:spPr>
        <p:txBody>
          <a:bodyPr/>
          <a:lstStyle/>
          <a:p>
            <a:endParaRPr lang="en-US"/>
          </a:p>
        </p:txBody>
      </p:sp>
      <p:sp>
        <p:nvSpPr>
          <p:cNvPr id="6" name="Slide Number Placeholder 5"/>
          <p:cNvSpPr>
            <a:spLocks noGrp="1"/>
          </p:cNvSpPr>
          <p:nvPr>
            <p:ph type="sldNum" sz="quarter" idx="12"/>
          </p:nvPr>
        </p:nvSpPr>
        <p:spPr>
          <a:xfrm>
            <a:off x="8610600" y="5987384"/>
            <a:ext cx="2743200" cy="365125"/>
          </a:xfrm>
        </p:spPr>
        <p:txBody>
          <a:bodyPr/>
          <a:lstStyle/>
          <a:p>
            <a:fld id="{C5E74A1C-AEA5-401E-8714-D62965837059}" type="slidenum">
              <a:rPr lang="en-US" smtClean="0"/>
              <a:t>‹#›</a:t>
            </a:fld>
            <a:endParaRPr lang="en-US"/>
          </a:p>
        </p:txBody>
      </p:sp>
      <p:pic>
        <p:nvPicPr>
          <p:cNvPr id="11" name="Picture 10">
            <a:extLst>
              <a:ext uri="{FF2B5EF4-FFF2-40B4-BE49-F238E27FC236}">
                <a16:creationId xmlns:a16="http://schemas.microsoft.com/office/drawing/2014/main" id="{E98F3AE0-E8B4-BD41-B9D3-8BCEB4876FA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267259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13A9430F-D254-EE42-A794-5A42196F89C7}"/>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8A7CEF1-0636-EE40-96C8-054214E7FE7F}"/>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5A78A117-4A5B-5D4A-9CA9-7A68F7DC0A56}"/>
              </a:ext>
            </a:extLst>
          </p:cNvPr>
          <p:cNvSpPr txBox="1">
            <a:spLocks/>
          </p:cNvSpPr>
          <p:nvPr userDrawn="1"/>
        </p:nvSpPr>
        <p:spPr>
          <a:xfrm>
            <a:off x="839788"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Click to edit Master title style</a:t>
            </a:r>
          </a:p>
        </p:txBody>
      </p:sp>
      <p:sp>
        <p:nvSpPr>
          <p:cNvPr id="12" name="Content Placeholder 3">
            <a:extLst>
              <a:ext uri="{FF2B5EF4-FFF2-40B4-BE49-F238E27FC236}">
                <a16:creationId xmlns:a16="http://schemas.microsoft.com/office/drawing/2014/main" id="{C0886236-6AE3-C24F-B7DF-F15BAC4E044E}"/>
              </a:ext>
            </a:extLst>
          </p:cNvPr>
          <p:cNvSpPr>
            <a:spLocks noGrp="1"/>
          </p:cNvSpPr>
          <p:nvPr>
            <p:ph sz="half" idx="10"/>
          </p:nvPr>
        </p:nvSpPr>
        <p:spPr>
          <a:xfrm>
            <a:off x="839788" y="2055813"/>
            <a:ext cx="5157787" cy="3706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a:extLst>
              <a:ext uri="{FF2B5EF4-FFF2-40B4-BE49-F238E27FC236}">
                <a16:creationId xmlns:a16="http://schemas.microsoft.com/office/drawing/2014/main" id="{CC61075C-B7A3-2B4C-88AB-9A1EA0471EFF}"/>
              </a:ext>
            </a:extLst>
          </p:cNvPr>
          <p:cNvSpPr>
            <a:spLocks noGrp="1"/>
          </p:cNvSpPr>
          <p:nvPr>
            <p:ph sz="quarter" idx="4"/>
          </p:nvPr>
        </p:nvSpPr>
        <p:spPr>
          <a:xfrm>
            <a:off x="6172200" y="2055813"/>
            <a:ext cx="5183188" cy="3706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D9EA8765-91C8-7441-BA7B-EF9955EE2E0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2244846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E41AC7A-FEBB-B149-A68D-7363690916EE}"/>
              </a:ext>
            </a:extLst>
          </p:cNvPr>
          <p:cNvGrpSpPr/>
          <p:nvPr userDrawn="1"/>
        </p:nvGrpSpPr>
        <p:grpSpPr>
          <a:xfrm>
            <a:off x="251792" y="0"/>
            <a:ext cx="11940208" cy="6539948"/>
            <a:chOff x="251792" y="0"/>
            <a:chExt cx="11940208" cy="6539948"/>
          </a:xfrm>
        </p:grpSpPr>
        <p:sp>
          <p:nvSpPr>
            <p:cNvPr id="11" name="Rectangle 10">
              <a:extLst>
                <a:ext uri="{FF2B5EF4-FFF2-40B4-BE49-F238E27FC236}">
                  <a16:creationId xmlns:a16="http://schemas.microsoft.com/office/drawing/2014/main" id="{C40415B2-3249-7A4D-9CDA-103A36DE5EF1}"/>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59D635-D69F-DB41-ADE7-C82029849053}"/>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2571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2571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D1B49B-67C8-4148-B4C0-8D59006CB59C}" type="datetimeFigureOut">
              <a:rPr lang="en-US" smtClean="0"/>
              <a:t>5/5/2022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74A1C-AEA5-401E-8714-D62965837059}" type="slidenum">
              <a:rPr lang="en-US" smtClean="0"/>
              <a:t>‹#›</a:t>
            </a:fld>
            <a:endParaRPr lang="en-US"/>
          </a:p>
        </p:txBody>
      </p:sp>
      <p:pic>
        <p:nvPicPr>
          <p:cNvPr id="14" name="Picture 13">
            <a:extLst>
              <a:ext uri="{FF2B5EF4-FFF2-40B4-BE49-F238E27FC236}">
                <a16:creationId xmlns:a16="http://schemas.microsoft.com/office/drawing/2014/main" id="{C75CC39B-E18C-1C49-95B5-87B06A014EA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57972" y="5736910"/>
            <a:ext cx="2139482" cy="437913"/>
          </a:xfrm>
          <a:prstGeom prst="rect">
            <a:avLst/>
          </a:prstGeom>
          <a:effectLst/>
        </p:spPr>
      </p:pic>
    </p:spTree>
    <p:extLst>
      <p:ext uri="{BB962C8B-B14F-4D97-AF65-F5344CB8AC3E}">
        <p14:creationId xmlns:p14="http://schemas.microsoft.com/office/powerpoint/2010/main" val="1394479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34604D12-462D-7642-B8D1-EA182E9501AA}"/>
              </a:ext>
            </a:extLst>
          </p:cNvPr>
          <p:cNvGrpSpPr/>
          <p:nvPr userDrawn="1"/>
        </p:nvGrpSpPr>
        <p:grpSpPr>
          <a:xfrm>
            <a:off x="251792" y="0"/>
            <a:ext cx="11940208" cy="6539948"/>
            <a:chOff x="251792" y="0"/>
            <a:chExt cx="11940208" cy="6539948"/>
          </a:xfrm>
        </p:grpSpPr>
        <p:sp>
          <p:nvSpPr>
            <p:cNvPr id="7" name="Rectangle 6">
              <a:extLst>
                <a:ext uri="{FF2B5EF4-FFF2-40B4-BE49-F238E27FC236}">
                  <a16:creationId xmlns:a16="http://schemas.microsoft.com/office/drawing/2014/main" id="{385EA032-6D5C-CA4C-99E2-F28F458F456B}"/>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715B7D4-7942-AD4A-9FD5-32DF301AFF42}"/>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D1B49B-67C8-4148-B4C0-8D59006CB59C}" type="datetimeFigureOut">
              <a:rPr lang="en-US" smtClean="0"/>
              <a:t>5/5/2022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74A1C-AEA5-401E-8714-D62965837059}" type="slidenum">
              <a:rPr lang="en-US" smtClean="0"/>
              <a:t>‹#›</a:t>
            </a:fld>
            <a:endParaRPr lang="en-US"/>
          </a:p>
        </p:txBody>
      </p:sp>
      <p:pic>
        <p:nvPicPr>
          <p:cNvPr id="10" name="Picture 9">
            <a:extLst>
              <a:ext uri="{FF2B5EF4-FFF2-40B4-BE49-F238E27FC236}">
                <a16:creationId xmlns:a16="http://schemas.microsoft.com/office/drawing/2014/main" id="{6A3751BD-64AE-F24F-8A2E-3C2750B546B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00726" y="5710405"/>
            <a:ext cx="2139482" cy="437913"/>
          </a:xfrm>
          <a:prstGeom prst="rect">
            <a:avLst/>
          </a:prstGeom>
          <a:effectLst/>
        </p:spPr>
      </p:pic>
    </p:spTree>
    <p:extLst>
      <p:ext uri="{BB962C8B-B14F-4D97-AF65-F5344CB8AC3E}">
        <p14:creationId xmlns:p14="http://schemas.microsoft.com/office/powerpoint/2010/main" val="82231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9DBDBEE-BAEC-814B-BE3F-C4F9FB1B4ADF}"/>
              </a:ext>
            </a:extLst>
          </p:cNvPr>
          <p:cNvGrpSpPr/>
          <p:nvPr userDrawn="1"/>
        </p:nvGrpSpPr>
        <p:grpSpPr>
          <a:xfrm>
            <a:off x="251792" y="0"/>
            <a:ext cx="11940208" cy="6539948"/>
            <a:chOff x="251792" y="0"/>
            <a:chExt cx="11940208" cy="6539948"/>
          </a:xfrm>
        </p:grpSpPr>
        <p:sp>
          <p:nvSpPr>
            <p:cNvPr id="6" name="Rectangle 5">
              <a:extLst>
                <a:ext uri="{FF2B5EF4-FFF2-40B4-BE49-F238E27FC236}">
                  <a16:creationId xmlns:a16="http://schemas.microsoft.com/office/drawing/2014/main" id="{D8C5E2BC-5279-F442-927D-6B5C20835851}"/>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6318C8-3A33-FD4A-AE0F-1282A14BFF35}"/>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Date Placeholder 1"/>
          <p:cNvSpPr>
            <a:spLocks noGrp="1"/>
          </p:cNvSpPr>
          <p:nvPr>
            <p:ph type="dt" sz="half" idx="10"/>
          </p:nvPr>
        </p:nvSpPr>
        <p:spPr/>
        <p:txBody>
          <a:bodyPr/>
          <a:lstStyle/>
          <a:p>
            <a:fld id="{55D1B49B-67C8-4148-B4C0-8D59006CB59C}" type="datetimeFigureOut">
              <a:rPr lang="en-US" smtClean="0"/>
              <a:t>5/5/2022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74A1C-AEA5-401E-8714-D62965837059}" type="slidenum">
              <a:rPr lang="en-US" smtClean="0"/>
              <a:t>‹#›</a:t>
            </a:fld>
            <a:endParaRPr lang="en-US"/>
          </a:p>
        </p:txBody>
      </p:sp>
      <p:pic>
        <p:nvPicPr>
          <p:cNvPr id="10" name="Picture 9">
            <a:extLst>
              <a:ext uri="{FF2B5EF4-FFF2-40B4-BE49-F238E27FC236}">
                <a16:creationId xmlns:a16="http://schemas.microsoft.com/office/drawing/2014/main" id="{FF6A7EB9-15A1-F945-99F3-FE8CD77C85F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00726" y="5710405"/>
            <a:ext cx="2139482" cy="437913"/>
          </a:xfrm>
          <a:prstGeom prst="rect">
            <a:avLst/>
          </a:prstGeom>
          <a:effectLst/>
        </p:spPr>
      </p:pic>
    </p:spTree>
    <p:extLst>
      <p:ext uri="{BB962C8B-B14F-4D97-AF65-F5344CB8AC3E}">
        <p14:creationId xmlns:p14="http://schemas.microsoft.com/office/powerpoint/2010/main" val="123801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DD01A1A-D12C-0F44-B43D-7554E61E366F}"/>
              </a:ext>
            </a:extLst>
          </p:cNvPr>
          <p:cNvGrpSpPr/>
          <p:nvPr userDrawn="1"/>
        </p:nvGrpSpPr>
        <p:grpSpPr>
          <a:xfrm>
            <a:off x="251792" y="0"/>
            <a:ext cx="11940208" cy="6539948"/>
            <a:chOff x="251792" y="0"/>
            <a:chExt cx="11940208" cy="6539948"/>
          </a:xfrm>
        </p:grpSpPr>
        <p:sp>
          <p:nvSpPr>
            <p:cNvPr id="9" name="Rectangle 8">
              <a:extLst>
                <a:ext uri="{FF2B5EF4-FFF2-40B4-BE49-F238E27FC236}">
                  <a16:creationId xmlns:a16="http://schemas.microsoft.com/office/drawing/2014/main" id="{4D0706E6-3637-0141-BB36-36240A7B6981}"/>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A60558-5664-2B42-BD17-12EBF8651F66}"/>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740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D1B49B-67C8-4148-B4C0-8D59006CB59C}"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74A1C-AEA5-401E-8714-D62965837059}" type="slidenum">
              <a:rPr lang="en-US" smtClean="0"/>
              <a:t>‹#›</a:t>
            </a:fld>
            <a:endParaRPr lang="en-US"/>
          </a:p>
        </p:txBody>
      </p:sp>
      <p:pic>
        <p:nvPicPr>
          <p:cNvPr id="13" name="Picture 12">
            <a:extLst>
              <a:ext uri="{FF2B5EF4-FFF2-40B4-BE49-F238E27FC236}">
                <a16:creationId xmlns:a16="http://schemas.microsoft.com/office/drawing/2014/main" id="{00D4C647-B54B-C74B-9299-74E73CEC8CE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00726" y="5710405"/>
            <a:ext cx="2139482" cy="437913"/>
          </a:xfrm>
          <a:prstGeom prst="rect">
            <a:avLst/>
          </a:prstGeom>
          <a:effectLst/>
        </p:spPr>
      </p:pic>
    </p:spTree>
    <p:extLst>
      <p:ext uri="{BB962C8B-B14F-4D97-AF65-F5344CB8AC3E}">
        <p14:creationId xmlns:p14="http://schemas.microsoft.com/office/powerpoint/2010/main" val="79011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9920CE9-2482-4E48-8CA5-9EC7D9F0758F}"/>
              </a:ext>
            </a:extLst>
          </p:cNvPr>
          <p:cNvGrpSpPr/>
          <p:nvPr userDrawn="1"/>
        </p:nvGrpSpPr>
        <p:grpSpPr>
          <a:xfrm>
            <a:off x="251792" y="5117"/>
            <a:ext cx="11940208" cy="6539948"/>
            <a:chOff x="251792" y="0"/>
            <a:chExt cx="11940208" cy="6539948"/>
          </a:xfrm>
        </p:grpSpPr>
        <p:sp>
          <p:nvSpPr>
            <p:cNvPr id="9" name="Rectangle 8">
              <a:extLst>
                <a:ext uri="{FF2B5EF4-FFF2-40B4-BE49-F238E27FC236}">
                  <a16:creationId xmlns:a16="http://schemas.microsoft.com/office/drawing/2014/main" id="{EDB611B0-30D0-144C-B5B3-ED880C506714}"/>
                </a:ext>
              </a:extLst>
            </p:cNvPr>
            <p:cNvSpPr/>
            <p:nvPr userDrawn="1"/>
          </p:nvSpPr>
          <p:spPr>
            <a:xfrm>
              <a:off x="251792" y="0"/>
              <a:ext cx="11940208" cy="6539948"/>
            </a:xfrm>
            <a:prstGeom prst="rect">
              <a:avLst/>
            </a:prstGeom>
            <a:solidFill>
              <a:srgbClr val="8ABB40"/>
            </a:solidFill>
            <a:ln w="9525">
              <a:solidFill>
                <a:srgbClr val="12473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E8FBB6F-F149-C64D-9455-BCA0D8BC77E2}"/>
                </a:ext>
              </a:extLst>
            </p:cNvPr>
            <p:cNvSpPr/>
            <p:nvPr userDrawn="1"/>
          </p:nvSpPr>
          <p:spPr>
            <a:xfrm>
              <a:off x="414130" y="0"/>
              <a:ext cx="11777869" cy="6374295"/>
            </a:xfrm>
            <a:prstGeom prst="rect">
              <a:avLst/>
            </a:prstGeom>
            <a:solidFill>
              <a:schemeClr val="bg1"/>
            </a:solidFill>
            <a:ln>
              <a:no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44199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D1B49B-67C8-4148-B4C0-8D59006CB59C}"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74A1C-AEA5-401E-8714-D62965837059}" type="slidenum">
              <a:rPr lang="en-US" smtClean="0"/>
              <a:t>‹#›</a:t>
            </a:fld>
            <a:endParaRPr lang="en-US"/>
          </a:p>
        </p:txBody>
      </p:sp>
      <p:pic>
        <p:nvPicPr>
          <p:cNvPr id="13" name="Picture 12">
            <a:extLst>
              <a:ext uri="{FF2B5EF4-FFF2-40B4-BE49-F238E27FC236}">
                <a16:creationId xmlns:a16="http://schemas.microsoft.com/office/drawing/2014/main" id="{6BA6947D-0E9B-504C-907B-98DF3378FA1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0706" b="-2526"/>
          <a:stretch/>
        </p:blipFill>
        <p:spPr>
          <a:xfrm>
            <a:off x="9800726" y="5710405"/>
            <a:ext cx="2139482" cy="437913"/>
          </a:xfrm>
          <a:prstGeom prst="rect">
            <a:avLst/>
          </a:prstGeom>
          <a:effectLst/>
        </p:spPr>
      </p:pic>
    </p:spTree>
    <p:extLst>
      <p:ext uri="{BB962C8B-B14F-4D97-AF65-F5344CB8AC3E}">
        <p14:creationId xmlns:p14="http://schemas.microsoft.com/office/powerpoint/2010/main" val="3237154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247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1B49B-67C8-4148-B4C0-8D59006CB59C}" type="datetimeFigureOut">
              <a:rPr lang="en-US" smtClean="0"/>
              <a:t>5/5/2022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74A1C-AEA5-401E-8714-D62965837059}" type="slidenum">
              <a:rPr lang="en-US" smtClean="0"/>
              <a:t>‹#›</a:t>
            </a:fld>
            <a:endParaRPr lang="en-US"/>
          </a:p>
        </p:txBody>
      </p:sp>
    </p:spTree>
    <p:extLst>
      <p:ext uri="{BB962C8B-B14F-4D97-AF65-F5344CB8AC3E}">
        <p14:creationId xmlns:p14="http://schemas.microsoft.com/office/powerpoint/2010/main" val="2138187927"/>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50" r:id="rId10"/>
    <p:sldLayoutId id="2147483651" r:id="rId11"/>
    <p:sldLayoutId id="2147483652" r:id="rId12"/>
    <p:sldLayoutId id="2147483653" r:id="rId13"/>
    <p:sldLayoutId id="2147483654" r:id="rId14"/>
    <p:sldLayoutId id="2147483655" r:id="rId15"/>
    <p:sldLayoutId id="2147483656" r:id="rId16"/>
    <p:sldLayoutId id="2147483657"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neurodiversity:%20Some%20Basic%20Terms%20&amp;%20Definit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acu.org/article/neurodiversity-is-diversit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mailto:uoaec@uoregon.edu" TargetMode="External"/><Relationship Id="rId2" Type="http://schemas.openxmlformats.org/officeDocument/2006/relationships/hyperlink" Target="mailto:lbastian@uoregon.edu" TargetMode="External"/><Relationship Id="rId1" Type="http://schemas.openxmlformats.org/officeDocument/2006/relationships/slideLayout" Target="../slideLayouts/slideLayout2.xml"/><Relationship Id="rId4" Type="http://schemas.openxmlformats.org/officeDocument/2006/relationships/hyperlink" Target="https://teaching.uoregon.edu/services/individual-consultation"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lliance-primo.hosted.exlibrisgroup.com/permalink/f/qgisft/TN_cdi_informaworld_taylorfrancis_310_1080_0363452090350593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E507-4456-E443-8329-3320F00553B6}"/>
              </a:ext>
            </a:extLst>
          </p:cNvPr>
          <p:cNvSpPr>
            <a:spLocks noGrp="1"/>
          </p:cNvSpPr>
          <p:nvPr>
            <p:ph type="ctrTitle"/>
          </p:nvPr>
        </p:nvSpPr>
        <p:spPr>
          <a:xfrm>
            <a:off x="443346" y="1807651"/>
            <a:ext cx="11314544" cy="1098849"/>
          </a:xfrm>
        </p:spPr>
        <p:txBody>
          <a:bodyPr/>
          <a:lstStyle/>
          <a:p>
            <a:r>
              <a:rPr lang="en-US" sz="4800">
                <a:cs typeface="Calibri Light"/>
              </a:rPr>
              <a:t>Revisiting Participation with UDL</a:t>
            </a:r>
          </a:p>
        </p:txBody>
      </p:sp>
      <p:sp>
        <p:nvSpPr>
          <p:cNvPr id="3" name="Subtitle 2">
            <a:extLst>
              <a:ext uri="{FF2B5EF4-FFF2-40B4-BE49-F238E27FC236}">
                <a16:creationId xmlns:a16="http://schemas.microsoft.com/office/drawing/2014/main" id="{66CA5DED-3BB2-DF45-8E8B-CF06BF9CD7BC}"/>
              </a:ext>
            </a:extLst>
          </p:cNvPr>
          <p:cNvSpPr>
            <a:spLocks noGrp="1"/>
          </p:cNvSpPr>
          <p:nvPr>
            <p:ph type="subTitle" idx="1"/>
          </p:nvPr>
        </p:nvSpPr>
        <p:spPr>
          <a:xfrm>
            <a:off x="443346" y="3090629"/>
            <a:ext cx="11314544" cy="1655762"/>
          </a:xfrm>
        </p:spPr>
        <p:txBody>
          <a:bodyPr vert="horz" lIns="91440" tIns="45720" rIns="91440" bIns="45720" rtlCol="0" anchor="t">
            <a:normAutofit/>
          </a:bodyPr>
          <a:lstStyle/>
          <a:p>
            <a:r>
              <a:rPr lang="en-US">
                <a:ea typeface="+mn-lt"/>
                <a:cs typeface="+mn-lt"/>
              </a:rPr>
              <a:t>Accessible and Inclusive Design Workshop Series</a:t>
            </a:r>
            <a:endParaRPr lang="en-US"/>
          </a:p>
          <a:p>
            <a:r>
              <a:rPr lang="en-US">
                <a:cs typeface="Calibri"/>
              </a:rPr>
              <a:t>May 4, 2022</a:t>
            </a:r>
          </a:p>
          <a:p>
            <a:r>
              <a:rPr lang="en-US">
                <a:cs typeface="Calibri"/>
              </a:rPr>
              <a:t>Laurel Bastian (TEP)</a:t>
            </a:r>
            <a:endParaRPr lang="en-US"/>
          </a:p>
        </p:txBody>
      </p:sp>
    </p:spTree>
    <p:extLst>
      <p:ext uri="{BB962C8B-B14F-4D97-AF65-F5344CB8AC3E}">
        <p14:creationId xmlns:p14="http://schemas.microsoft.com/office/powerpoint/2010/main" val="2280681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cs typeface="Calibri Ligh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0" indent="0">
              <a:buNone/>
            </a:pPr>
            <a:r>
              <a:rPr lang="en-US" b="1">
                <a:ea typeface="+mn-lt"/>
                <a:cs typeface="+mn-lt"/>
              </a:rPr>
              <a:t>Neurodiversity </a:t>
            </a:r>
            <a:r>
              <a:rPr lang="en-US">
                <a:ea typeface="+mn-lt"/>
                <a:cs typeface="+mn-lt"/>
              </a:rPr>
              <a:t>is a term coined by</a:t>
            </a:r>
            <a:r>
              <a:rPr lang="en-US" b="1">
                <a:ea typeface="+mn-lt"/>
                <a:cs typeface="+mn-lt"/>
              </a:rPr>
              <a:t> </a:t>
            </a:r>
            <a:r>
              <a:rPr lang="en-US">
                <a:ea typeface="+mn-lt"/>
                <a:cs typeface="+mn-lt"/>
              </a:rPr>
              <a:t>Dr. Judy Singer, who said that “Neurodiversity refers to the virtually infinite neuro-cognitive variability within Earth’s human population. It points to the fact that every human has a unique nervous system with a unique combination of abilities and needs. Neurodiversity is a subset of Biodiversity, a term mostly used for the purpose of advocating for the conservation of species.”</a:t>
            </a: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1955169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cs typeface="Calibri Ligh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501371"/>
            <a:ext cx="10515600" cy="4260825"/>
          </a:xfrm>
        </p:spPr>
        <p:txBody>
          <a:bodyPr vert="horz" lIns="91440" tIns="45720" rIns="91440" bIns="45720" rtlCol="0" anchor="t">
            <a:noAutofit/>
          </a:bodyPr>
          <a:lstStyle/>
          <a:p>
            <a:pPr>
              <a:lnSpc>
                <a:spcPct val="100000"/>
              </a:lnSpc>
              <a:buNone/>
            </a:pPr>
            <a:r>
              <a:rPr lang="en-US" sz="2000">
                <a:ea typeface="+mn-lt"/>
                <a:cs typeface="+mn-lt"/>
              </a:rPr>
              <a:t>Dr. Nick Walker, in her essay </a:t>
            </a:r>
            <a:r>
              <a:rPr lang="en-US" sz="2000" i="1" u="sng">
                <a:ea typeface="+mn-lt"/>
                <a:cs typeface="+mn-lt"/>
                <a:hlinkClick r:id="rId2"/>
              </a:rPr>
              <a:t>Neurodiversity: Some Basic Terms &amp; Definitions</a:t>
            </a:r>
            <a:r>
              <a:rPr lang="en-US" sz="2000" i="1">
                <a:ea typeface="+mn-lt"/>
                <a:cs typeface="+mn-lt"/>
              </a:rPr>
              <a:t> </a:t>
            </a:r>
            <a:r>
              <a:rPr lang="en-US" sz="2000">
                <a:ea typeface="+mn-lt"/>
                <a:cs typeface="+mn-lt"/>
              </a:rPr>
              <a:t>identifies three principles of what she and others term the “neurodiversity paradigm”:</a:t>
            </a:r>
            <a:endParaRPr lang="en-US" sz="2000">
              <a:cs typeface="Calibri"/>
            </a:endParaRPr>
          </a:p>
          <a:p>
            <a:pPr marL="342900" indent="-342900">
              <a:lnSpc>
                <a:spcPct val="100000"/>
              </a:lnSpc>
              <a:buAutoNum type="arabicPeriod"/>
            </a:pPr>
            <a:r>
              <a:rPr lang="en-US" sz="2000" i="1">
                <a:ea typeface="+mn-lt"/>
                <a:cs typeface="+mn-lt"/>
              </a:rPr>
              <a:t>Neurodiversity is a natural and valuable form of human diversity. </a:t>
            </a:r>
            <a:endParaRPr lang="en-US" sz="2000">
              <a:ea typeface="+mn-lt"/>
              <a:cs typeface="+mn-lt"/>
            </a:endParaRPr>
          </a:p>
          <a:p>
            <a:pPr marL="342900" indent="-342900">
              <a:lnSpc>
                <a:spcPct val="100000"/>
              </a:lnSpc>
              <a:buAutoNum type="arabicPeriod"/>
            </a:pPr>
            <a:r>
              <a:rPr lang="en-US" sz="2000" i="1">
                <a:ea typeface="+mn-lt"/>
                <a:cs typeface="+mn-lt"/>
              </a:rPr>
              <a:t>The idea that there is one “normal” or “healthy” type of brain or mind, or one “right” style of neurocognitive functioning, is a culturally constructed fiction, no more valid (and no more conducive to a healthy society or to the overall well-being of humanity) than the idea that there is one “normal” or “right” ethnicity, gender, or culture. </a:t>
            </a:r>
          </a:p>
          <a:p>
            <a:pPr marL="342900" indent="-342900">
              <a:lnSpc>
                <a:spcPct val="100000"/>
              </a:lnSpc>
              <a:buAutoNum type="arabicPeriod"/>
            </a:pPr>
            <a:r>
              <a:rPr lang="en-US" sz="2000" i="1">
                <a:ea typeface="+mn-lt"/>
                <a:cs typeface="+mn-lt"/>
              </a:rPr>
              <a:t>The social dynamics that manifest in regard to neurodiversity are similar to the social dynamics that manifest in regard to other forms of human diversity (e.g., diversity of ethnicity, gender, or culture). These dynamics include the dynamics of social power inequalities, and also the dynamics by which diversity, when embraced, acts as a source of creative potential.</a:t>
            </a:r>
            <a:endParaRPr lang="en-US" sz="2000">
              <a:ea typeface="+mn-lt"/>
              <a:cs typeface="+mn-lt"/>
            </a:endParaRPr>
          </a:p>
          <a:p>
            <a:pPr marL="0" indent="0">
              <a:buNone/>
            </a:pPr>
            <a:endParaRPr lang="en-US">
              <a:ea typeface="+mn-lt"/>
              <a:cs typeface="+mn-lt"/>
            </a:endParaRP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619445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cs typeface="Calibri Ligh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501371"/>
            <a:ext cx="10515600" cy="4260825"/>
          </a:xfrm>
        </p:spPr>
        <p:txBody>
          <a:bodyPr vert="horz" lIns="91440" tIns="45720" rIns="91440" bIns="45720" rtlCol="0" anchor="t">
            <a:noAutofit/>
          </a:bodyPr>
          <a:lstStyle/>
          <a:p>
            <a:pPr>
              <a:lnSpc>
                <a:spcPct val="100000"/>
              </a:lnSpc>
              <a:buNone/>
            </a:pPr>
            <a:r>
              <a:rPr lang="en-US" b="1">
                <a:ea typeface="+mn-lt"/>
                <a:cs typeface="+mn-lt"/>
              </a:rPr>
              <a:t>Neurodivergent,</a:t>
            </a:r>
            <a:r>
              <a:rPr lang="en-US">
                <a:ea typeface="+mn-lt"/>
                <a:cs typeface="+mn-lt"/>
              </a:rPr>
              <a:t> also defined by Dr. Walker, “means having a mind that functions in ways which diverge significantly from the dominant societal standards of “normal.” She goes on to say that:</a:t>
            </a:r>
            <a:endParaRPr lang="en-US" sz="3600">
              <a:cs typeface="Calibri" panose="020F0502020204030204"/>
            </a:endParaRPr>
          </a:p>
          <a:p>
            <a:pPr>
              <a:lnSpc>
                <a:spcPct val="100000"/>
              </a:lnSpc>
              <a:buNone/>
            </a:pPr>
            <a:r>
              <a:rPr lang="en-US" b="1" i="1">
                <a:ea typeface="+mn-lt"/>
                <a:cs typeface="+mn-lt"/>
              </a:rPr>
              <a:t>“Neurodivergent is quite a broad term. </a:t>
            </a:r>
            <a:r>
              <a:rPr lang="en-US" i="1">
                <a:ea typeface="+mn-lt"/>
                <a:cs typeface="+mn-lt"/>
              </a:rPr>
              <a:t>Neurodivergence (the state of being neurodivergent) can be largely or entirely genetic and innate, or it can be largely or entirely produced by brain-altering experience, or some combination of the two.[…] A person whose neurocognitive functioning diverges from dominant societal norms in multiple ways – for instance, a person who is Autistic, dyslexic, and epileptic – can be described as multiply neurodivergent.”</a:t>
            </a:r>
            <a:endParaRPr lang="en-US" sz="2000">
              <a:ea typeface="+mn-lt"/>
              <a:cs typeface="+mn-lt"/>
            </a:endParaRPr>
          </a:p>
          <a:p>
            <a:pPr>
              <a:lnSpc>
                <a:spcPct val="170000"/>
              </a:lnSpc>
              <a:buNone/>
            </a:pPr>
            <a:endParaRPr lang="en-US" sz="1600">
              <a:ea typeface="+mn-lt"/>
              <a:cs typeface="+mn-lt"/>
            </a:endParaRPr>
          </a:p>
          <a:p>
            <a:pPr marL="0" indent="0">
              <a:buNone/>
            </a:pPr>
            <a:endParaRPr lang="en-US">
              <a:ea typeface="+mn-lt"/>
              <a:cs typeface="+mn-lt"/>
            </a:endParaRP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104236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ea typeface="+mj-lt"/>
                <a:cs typeface="+mj-l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0" indent="0">
              <a:buNone/>
            </a:pPr>
            <a:r>
              <a:rPr lang="en-US" sz="2400">
                <a:ea typeface="+mn-lt"/>
                <a:cs typeface="+mn-lt"/>
              </a:rPr>
              <a:t>As a recent AAC&amp;U article notes, "about 9 percent of US children have been diagnosed with ADHD, 8 to 10 percent with a learning disability, and 2 percent with autism, according to federal statistics. All of these groups have higher rates of anxiety and depression than the general population.“</a:t>
            </a:r>
          </a:p>
          <a:p>
            <a:pPr marL="0" indent="0">
              <a:buNone/>
            </a:pPr>
            <a:r>
              <a:rPr lang="en-US" sz="2400">
                <a:ea typeface="+mn-lt"/>
                <a:cs typeface="+mn-lt"/>
              </a:rPr>
              <a:t>Our classes are neurodiverse spaces! </a:t>
            </a:r>
            <a:endParaRPr lang="en-US">
              <a:cs typeface="Calibri"/>
            </a:endParaRPr>
          </a:p>
          <a:p>
            <a:pPr marL="0" indent="0">
              <a:buNone/>
            </a:pPr>
            <a:r>
              <a:rPr lang="en-US" sz="2000" u="sng">
                <a:ea typeface="+mn-lt"/>
                <a:cs typeface="+mn-lt"/>
                <a:hlinkClick r:id="rId2"/>
              </a:rPr>
              <a:t>From </a:t>
            </a:r>
            <a:r>
              <a:rPr lang="en-US" sz="2000" i="1" u="sng">
                <a:ea typeface="+mn-lt"/>
                <a:cs typeface="+mn-lt"/>
                <a:hlinkClick r:id="rId2"/>
              </a:rPr>
              <a:t>Neurodiversity is Diversity: How Educators Can Support Students Who Learn Differently</a:t>
            </a:r>
            <a:endParaRPr lang="en-US" sz="2000" i="1">
              <a:cs typeface="Calibri"/>
            </a:endParaRPr>
          </a:p>
        </p:txBody>
      </p:sp>
    </p:spTree>
    <p:extLst>
      <p:ext uri="{BB962C8B-B14F-4D97-AF65-F5344CB8AC3E}">
        <p14:creationId xmlns:p14="http://schemas.microsoft.com/office/powerpoint/2010/main" val="257424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ea typeface="+mj-lt"/>
                <a:cs typeface="+mj-l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fontAlgn="base"/>
            <a:r>
              <a:rPr lang="en-US" i="1"/>
              <a:t>What wasn’t shared about these definitions that matters to you? </a:t>
            </a:r>
            <a:r>
              <a:rPr lang="en-US"/>
              <a:t> </a:t>
            </a:r>
          </a:p>
          <a:p>
            <a:pPr fontAlgn="base"/>
            <a:r>
              <a:rPr lang="en-US" i="1"/>
              <a:t>How might common ideas about what participation is and how we assess it rely on assumptions of neurotypicality or other cultural assumptions? </a:t>
            </a:r>
          </a:p>
          <a:p>
            <a:pPr fontAlgn="base"/>
            <a:endParaRPr lang="en-US" i="1"/>
          </a:p>
          <a:p>
            <a:pPr marL="0" indent="0" fontAlgn="base">
              <a:buNone/>
            </a:pPr>
            <a:r>
              <a:rPr lang="en-US"/>
              <a:t>Please do unmute or share your thoughts in the chat!</a:t>
            </a:r>
          </a:p>
        </p:txBody>
      </p:sp>
    </p:spTree>
    <p:extLst>
      <p:ext uri="{BB962C8B-B14F-4D97-AF65-F5344CB8AC3E}">
        <p14:creationId xmlns:p14="http://schemas.microsoft.com/office/powerpoint/2010/main" val="192901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ea typeface="+mj-lt"/>
                <a:cs typeface="+mj-l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0" indent="0">
              <a:buNone/>
            </a:pPr>
            <a:r>
              <a:rPr lang="en-US" sz="2400">
                <a:ea typeface="+mn-lt"/>
                <a:cs typeface="+mn-lt"/>
              </a:rPr>
              <a:t>How do we more effectively engage students—both neurodivergent and neurotypical students—in participating in ways that support their learning? How can we think outside of our own cultural assumptions about participation?</a:t>
            </a:r>
          </a:p>
          <a:p>
            <a:pPr marL="0" indent="0">
              <a:buNone/>
            </a:pPr>
            <a:endParaRPr lang="en-US" sz="2400">
              <a:ea typeface="+mn-lt"/>
              <a:cs typeface="+mn-lt"/>
            </a:endParaRPr>
          </a:p>
          <a:p>
            <a:pPr marL="0" indent="0">
              <a:buNone/>
            </a:pPr>
            <a:r>
              <a:rPr lang="en-US" sz="2400">
                <a:ea typeface="+mn-lt"/>
                <a:cs typeface="+mn-lt"/>
              </a:rPr>
              <a:t>Let’s listen to the recommendations of student-scholars…</a:t>
            </a:r>
          </a:p>
          <a:p>
            <a:pPr marL="0" indent="0" algn="r">
              <a:buNone/>
            </a:pPr>
            <a:endParaRPr lang="en-US">
              <a:cs typeface="Calibri"/>
            </a:endParaRPr>
          </a:p>
        </p:txBody>
      </p:sp>
    </p:spTree>
    <p:extLst>
      <p:ext uri="{BB962C8B-B14F-4D97-AF65-F5344CB8AC3E}">
        <p14:creationId xmlns:p14="http://schemas.microsoft.com/office/powerpoint/2010/main" val="313885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ea typeface="+mj-lt"/>
                <a:cs typeface="+mj-lt"/>
              </a:rPr>
              <a:t>Recommendations from UO graduate scholars:</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470991"/>
            <a:ext cx="10515600" cy="4291205"/>
          </a:xfrm>
        </p:spPr>
        <p:txBody>
          <a:bodyPr vert="horz" lIns="91440" tIns="45720" rIns="91440" bIns="45720" rtlCol="0" anchor="t">
            <a:normAutofit/>
          </a:bodyPr>
          <a:lstStyle/>
          <a:p>
            <a:pPr marL="0" indent="0">
              <a:buNone/>
            </a:pPr>
            <a:r>
              <a:rPr lang="en-US" sz="2400">
                <a:cs typeface="Calibri"/>
              </a:rPr>
              <a:t>Most of these come from Alex Newson &amp; Spencer Brower, graduate students working with Dr. Geovanna Rodriguez (COE):</a:t>
            </a:r>
          </a:p>
          <a:p>
            <a:r>
              <a:rPr lang="en-US" sz="2400" b="1">
                <a:cs typeface="Calibri"/>
              </a:rPr>
              <a:t>Create consistency in class practices—including participation</a:t>
            </a:r>
            <a:r>
              <a:rPr lang="en-US" sz="2400">
                <a:cs typeface="Calibri"/>
              </a:rPr>
              <a:t>. </a:t>
            </a:r>
          </a:p>
          <a:p>
            <a:pPr lvl="1"/>
            <a:r>
              <a:rPr lang="en-US" sz="1800">
                <a:cs typeface="Calibri"/>
              </a:rPr>
              <a:t>Share participation activities or questions ahead of time</a:t>
            </a:r>
          </a:p>
          <a:p>
            <a:pPr lvl="1"/>
            <a:r>
              <a:rPr lang="en-US" sz="1800">
                <a:cs typeface="Calibri"/>
              </a:rPr>
              <a:t>If using small groups, consider keeping groups stable across time</a:t>
            </a:r>
          </a:p>
          <a:p>
            <a:pPr lvl="1"/>
            <a:r>
              <a:rPr lang="en-US" sz="1800">
                <a:cs typeface="Calibri"/>
              </a:rPr>
              <a:t>Provide breaks, and let students know ahead of time when breaks will occur</a:t>
            </a:r>
          </a:p>
          <a:p>
            <a:r>
              <a:rPr lang="en-US" sz="2400" b="1">
                <a:cs typeface="Calibri"/>
              </a:rPr>
              <a:t>Be explicit about expectations and the “how-to” of participation</a:t>
            </a:r>
          </a:p>
          <a:p>
            <a:pPr lvl="1"/>
            <a:r>
              <a:rPr lang="en-US" sz="1800">
                <a:cs typeface="Calibri"/>
              </a:rPr>
              <a:t>Give explicit instructions for participatory tasks (ideally in “multiple modes,” verbally and in writing, for example)</a:t>
            </a:r>
          </a:p>
          <a:p>
            <a:pPr lvl="1"/>
            <a:r>
              <a:rPr lang="en-US" sz="1800">
                <a:cs typeface="Calibri"/>
              </a:rPr>
              <a:t>If using groups, identify roles students can take on to support clarity of group function</a:t>
            </a:r>
          </a:p>
          <a:p>
            <a:pPr lvl="1"/>
            <a:r>
              <a:rPr lang="en-US" sz="1800">
                <a:cs typeface="Calibri"/>
              </a:rPr>
              <a:t>If discussion is important, collaborate with students on a “discussion agreement” or “class compact” that makes the “rules” &amp; goals of discussion explicit</a:t>
            </a:r>
          </a:p>
          <a:p>
            <a:pPr lvl="1"/>
            <a:endParaRPr lang="en-US" sz="1200">
              <a:cs typeface="Calibri"/>
            </a:endParaRPr>
          </a:p>
          <a:p>
            <a:pPr lvl="1"/>
            <a:endParaRPr lang="en-US" sz="1200">
              <a:cs typeface="Calibri"/>
            </a:endParaRPr>
          </a:p>
          <a:p>
            <a:pPr lvl="1"/>
            <a:endParaRPr lang="en-US" sz="1200">
              <a:cs typeface="Calibri"/>
            </a:endParaRPr>
          </a:p>
          <a:p>
            <a:endParaRPr lang="en-US" sz="2000">
              <a:cs typeface="Calibri"/>
            </a:endParaRPr>
          </a:p>
        </p:txBody>
      </p:sp>
    </p:spTree>
    <p:extLst>
      <p:ext uri="{BB962C8B-B14F-4D97-AF65-F5344CB8AC3E}">
        <p14:creationId xmlns:p14="http://schemas.microsoft.com/office/powerpoint/2010/main" val="163821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ea typeface="+mj-lt"/>
                <a:cs typeface="+mj-lt"/>
              </a:rPr>
              <a:t>Recommendations from UO graduate scholars:</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470991"/>
            <a:ext cx="10515600" cy="4291205"/>
          </a:xfrm>
        </p:spPr>
        <p:txBody>
          <a:bodyPr vert="horz" lIns="91440" tIns="45720" rIns="91440" bIns="45720" rtlCol="0" anchor="t">
            <a:normAutofit/>
          </a:bodyPr>
          <a:lstStyle/>
          <a:p>
            <a:pPr marL="0" indent="0">
              <a:buNone/>
            </a:pPr>
            <a:r>
              <a:rPr lang="en-US" sz="2000">
                <a:cs typeface="Calibri"/>
              </a:rPr>
              <a:t>Most of these come from Alex Newson &amp; Spencer Brower, graduate students working with Dr. </a:t>
            </a:r>
            <a:r>
              <a:rPr lang="en-US" sz="2000" err="1">
                <a:cs typeface="Calibri"/>
              </a:rPr>
              <a:t>Geovanna</a:t>
            </a:r>
            <a:r>
              <a:rPr lang="en-US" sz="2000">
                <a:cs typeface="Calibri"/>
              </a:rPr>
              <a:t> Rodriguez (COE):</a:t>
            </a:r>
          </a:p>
          <a:p>
            <a:r>
              <a:rPr lang="en-US" sz="2000" b="1">
                <a:cs typeface="Calibri"/>
              </a:rPr>
              <a:t>Design for student agency</a:t>
            </a:r>
          </a:p>
          <a:p>
            <a:pPr lvl="1"/>
            <a:r>
              <a:rPr lang="en-US" sz="1600">
                <a:cs typeface="Calibri"/>
              </a:rPr>
              <a:t>Find ways to surface and integrate students’ own goals for participation</a:t>
            </a:r>
          </a:p>
          <a:p>
            <a:pPr lvl="1"/>
            <a:r>
              <a:rPr lang="en-US" sz="1600">
                <a:cs typeface="Calibri"/>
              </a:rPr>
              <a:t>Presume that students know what they need for self-regulation &amp; learning </a:t>
            </a:r>
          </a:p>
          <a:p>
            <a:pPr lvl="1"/>
            <a:r>
              <a:rPr lang="en-US" sz="1600">
                <a:cs typeface="Calibri"/>
              </a:rPr>
              <a:t>Make physical agency explicit—note that students can leave when they need to, for example</a:t>
            </a:r>
          </a:p>
          <a:p>
            <a:r>
              <a:rPr lang="en-US" sz="2000" b="1">
                <a:cs typeface="Calibri"/>
              </a:rPr>
              <a:t>Minimize shock or surprise</a:t>
            </a:r>
          </a:p>
          <a:p>
            <a:pPr lvl="1"/>
            <a:r>
              <a:rPr lang="en-US" sz="1600">
                <a:cs typeface="Calibri"/>
              </a:rPr>
              <a:t>Do not cold call</a:t>
            </a:r>
          </a:p>
          <a:p>
            <a:pPr lvl="1"/>
            <a:r>
              <a:rPr lang="en-US" sz="1600">
                <a:cs typeface="Calibri"/>
              </a:rPr>
              <a:t>Build in time for reflection (1-2 min written or quiet thinking) before participation if questions meaningful and new </a:t>
            </a:r>
          </a:p>
          <a:p>
            <a:r>
              <a:rPr lang="en-US" sz="2000" b="1">
                <a:cs typeface="Calibri"/>
              </a:rPr>
              <a:t>Design ways to participate that allow for “multiple modes of action and expression”</a:t>
            </a:r>
          </a:p>
          <a:p>
            <a:pPr lvl="1"/>
            <a:r>
              <a:rPr lang="en-US" sz="1600">
                <a:cs typeface="Calibri"/>
              </a:rPr>
              <a:t>Reflect (with students!) on what worked during remote times in terms of participation, and how that can inform us know</a:t>
            </a:r>
          </a:p>
          <a:p>
            <a:pPr lvl="1"/>
            <a:r>
              <a:rPr lang="en-US" sz="1600">
                <a:cs typeface="Calibri"/>
              </a:rPr>
              <a:t>Where possible, design for choice in working solo or in a group</a:t>
            </a:r>
          </a:p>
          <a:p>
            <a:pPr lvl="1"/>
            <a:endParaRPr lang="en-US" sz="1600">
              <a:cs typeface="Calibri"/>
            </a:endParaRPr>
          </a:p>
          <a:p>
            <a:pPr lvl="1"/>
            <a:endParaRPr lang="en-US" sz="1600">
              <a:cs typeface="Calibri"/>
            </a:endParaRPr>
          </a:p>
          <a:p>
            <a:pPr lvl="1"/>
            <a:endParaRPr lang="en-US" sz="1200">
              <a:cs typeface="Calibri"/>
            </a:endParaRPr>
          </a:p>
          <a:p>
            <a:pPr lvl="1"/>
            <a:endParaRPr lang="en-US" sz="1200">
              <a:cs typeface="Calibri"/>
            </a:endParaRPr>
          </a:p>
          <a:p>
            <a:pPr lvl="1"/>
            <a:endParaRPr lang="en-US" sz="1200">
              <a:cs typeface="Calibri"/>
            </a:endParaRPr>
          </a:p>
          <a:p>
            <a:endParaRPr lang="en-US" sz="2000">
              <a:cs typeface="Calibri"/>
            </a:endParaRPr>
          </a:p>
        </p:txBody>
      </p:sp>
    </p:spTree>
    <p:extLst>
      <p:ext uri="{BB962C8B-B14F-4D97-AF65-F5344CB8AC3E}">
        <p14:creationId xmlns:p14="http://schemas.microsoft.com/office/powerpoint/2010/main" val="72051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ea typeface="+mj-lt"/>
                <a:cs typeface="+mj-lt"/>
              </a:rPr>
              <a:t>Recommendations:</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470991"/>
            <a:ext cx="7027788" cy="4291205"/>
          </a:xfrm>
        </p:spPr>
        <p:txBody>
          <a:bodyPr vert="horz" lIns="91440" tIns="45720" rIns="91440" bIns="45720" rtlCol="0" anchor="t">
            <a:normAutofit lnSpcReduction="10000"/>
          </a:bodyPr>
          <a:lstStyle/>
          <a:p>
            <a:pPr marL="0" indent="0">
              <a:buNone/>
            </a:pPr>
            <a:endParaRPr lang="en-US" sz="2000">
              <a:cs typeface="Calibri"/>
            </a:endParaRPr>
          </a:p>
          <a:p>
            <a:pPr marL="0" indent="0">
              <a:buNone/>
            </a:pPr>
            <a:r>
              <a:rPr lang="en-US" sz="2400" b="1">
                <a:cs typeface="Calibri"/>
              </a:rPr>
              <a:t>We can let students know that:</a:t>
            </a:r>
          </a:p>
          <a:p>
            <a:pPr marL="457200" indent="-457200">
              <a:buAutoNum type="arabicPeriod"/>
            </a:pPr>
            <a:r>
              <a:rPr lang="en-US" sz="2400">
                <a:cs typeface="Calibri"/>
              </a:rPr>
              <a:t>What “effective participation” means to each of us is culturally constructed and subjective—not universal</a:t>
            </a:r>
          </a:p>
          <a:p>
            <a:pPr marL="457200" indent="-457200">
              <a:buAutoNum type="arabicPeriod"/>
            </a:pPr>
            <a:r>
              <a:rPr lang="en-US" sz="2400">
                <a:cs typeface="Calibri"/>
              </a:rPr>
              <a:t>That as a class you’ll identify behaviors that all students should engage in (or refrain from) to support learning </a:t>
            </a:r>
          </a:p>
          <a:p>
            <a:pPr marL="457200" indent="-457200">
              <a:buAutoNum type="arabicPeriod"/>
            </a:pPr>
            <a:r>
              <a:rPr lang="en-US" sz="2400">
                <a:cs typeface="Calibri"/>
              </a:rPr>
              <a:t>Aside from these behaviors all will agree to engage in, they should expect difference in what participation might look and feel like, and that you value that difference</a:t>
            </a:r>
          </a:p>
          <a:p>
            <a:pPr lvl="1"/>
            <a:endParaRPr lang="en-US" sz="1200">
              <a:cs typeface="Calibri"/>
            </a:endParaRPr>
          </a:p>
          <a:p>
            <a:pPr lvl="1"/>
            <a:endParaRPr lang="en-US" sz="1200">
              <a:cs typeface="Calibri"/>
            </a:endParaRPr>
          </a:p>
          <a:p>
            <a:pPr lvl="1"/>
            <a:endParaRPr lang="en-US" sz="1200">
              <a:cs typeface="Calibri"/>
            </a:endParaRPr>
          </a:p>
          <a:p>
            <a:endParaRPr lang="en-US" sz="2000">
              <a:cs typeface="Calibri"/>
            </a:endParaRPr>
          </a:p>
        </p:txBody>
      </p:sp>
      <p:pic>
        <p:nvPicPr>
          <p:cNvPr id="5" name="Picture 5" descr="Hands of various colors holding lightbulbs ">
            <a:extLst>
              <a:ext uri="{FF2B5EF4-FFF2-40B4-BE49-F238E27FC236}">
                <a16:creationId xmlns:a16="http://schemas.microsoft.com/office/drawing/2014/main" id="{50D52D43-3844-A98F-80B7-27D43490888A}"/>
              </a:ext>
            </a:extLst>
          </p:cNvPr>
          <p:cNvPicPr>
            <a:picLocks noChangeAspect="1"/>
          </p:cNvPicPr>
          <p:nvPr/>
        </p:nvPicPr>
        <p:blipFill rotWithShape="1">
          <a:blip r:embed="rId2"/>
          <a:srcRect l="23836" r="186" b="-352"/>
          <a:stretch/>
        </p:blipFill>
        <p:spPr>
          <a:xfrm>
            <a:off x="8166186" y="1871854"/>
            <a:ext cx="3541737" cy="2485275"/>
          </a:xfrm>
          <a:prstGeom prst="rect">
            <a:avLst/>
          </a:prstGeom>
        </p:spPr>
      </p:pic>
    </p:spTree>
    <p:extLst>
      <p:ext uri="{BB962C8B-B14F-4D97-AF65-F5344CB8AC3E}">
        <p14:creationId xmlns:p14="http://schemas.microsoft.com/office/powerpoint/2010/main" val="295942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t>Pause and reflect</a:t>
            </a:r>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457200" indent="-457200"/>
            <a:endParaRPr lang="en-US">
              <a:ea typeface="+mn-lt"/>
              <a:cs typeface="+mn-lt"/>
            </a:endParaRPr>
          </a:p>
          <a:p>
            <a:pPr marL="0" indent="0">
              <a:buNone/>
            </a:pPr>
            <a:r>
              <a:rPr lang="en-US" i="1">
                <a:cs typeface="Calibri"/>
              </a:rPr>
              <a:t>Think back to what you wrote in Padlet about what participation is and how you know when students are participating. How do these recommendations make you think differently about what you/others wrote?</a:t>
            </a:r>
          </a:p>
          <a:p>
            <a:pPr marL="0" indent="0">
              <a:buNone/>
            </a:pPr>
            <a:endParaRPr lang="en-US" i="1">
              <a:cs typeface="Calibri"/>
            </a:endParaRPr>
          </a:p>
          <a:p>
            <a:pPr marL="0" indent="0">
              <a:buNone/>
            </a:pPr>
            <a:r>
              <a:rPr lang="en-US" i="1">
                <a:cs typeface="Calibri"/>
              </a:rPr>
              <a:t>There may be things you want to re-think--what tools do we have to design differently?</a:t>
            </a:r>
          </a:p>
        </p:txBody>
      </p:sp>
    </p:spTree>
    <p:extLst>
      <p:ext uri="{BB962C8B-B14F-4D97-AF65-F5344CB8AC3E}">
        <p14:creationId xmlns:p14="http://schemas.microsoft.com/office/powerpoint/2010/main" val="216191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cs typeface="Calibri Light"/>
              </a:rPr>
              <a:t>Welcome! </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3446740" y="1515181"/>
            <a:ext cx="7875484" cy="3936571"/>
          </a:xfrm>
        </p:spPr>
        <p:txBody>
          <a:bodyPr vert="horz" lIns="91440" tIns="45720" rIns="91440" bIns="45720" rtlCol="0" anchor="t">
            <a:normAutofit/>
          </a:bodyPr>
          <a:lstStyle/>
          <a:p>
            <a:pPr marL="0" indent="0">
              <a:buNone/>
            </a:pPr>
            <a:r>
              <a:rPr lang="en-US" sz="2400">
                <a:solidFill>
                  <a:srgbClr val="000000"/>
                </a:solidFill>
                <a:latin typeface="Calibri"/>
                <a:cs typeface="Calibri"/>
              </a:rPr>
              <a:t>Before we get into our agenda, we invite you to think about your own experience with participation! Take a moment to consider the question below, then share some part of your reflection in the chat.</a:t>
            </a:r>
          </a:p>
          <a:p>
            <a:pPr marL="0" indent="0">
              <a:buNone/>
            </a:pPr>
            <a:endParaRPr lang="en-US" sz="2400" b="0">
              <a:solidFill>
                <a:srgbClr val="000000"/>
              </a:solidFill>
              <a:effectLst/>
              <a:latin typeface="Calibri" panose="020F0502020204030204" pitchFamily="34" charset="0"/>
            </a:endParaRPr>
          </a:p>
          <a:p>
            <a:pPr marL="0" indent="0">
              <a:buNone/>
            </a:pPr>
            <a:r>
              <a:rPr lang="en-US" sz="2400" b="0" i="1">
                <a:solidFill>
                  <a:srgbClr val="00704A"/>
                </a:solidFill>
                <a:effectLst/>
                <a:latin typeface="Calibri"/>
                <a:cs typeface="Calibri"/>
              </a:rPr>
              <a:t>What is/was your favorite way to participate (in classes, staff meetings, etc.)? What type of participation do you most look forward to and learn from?</a:t>
            </a:r>
            <a:r>
              <a:rPr lang="en-US" sz="2400" b="0" i="0">
                <a:solidFill>
                  <a:srgbClr val="00704A"/>
                </a:solidFill>
                <a:effectLst/>
                <a:latin typeface="Calibri"/>
                <a:cs typeface="Calibri"/>
              </a:rPr>
              <a:t> </a:t>
            </a:r>
            <a:endParaRPr lang="en-US" sz="2400" i="1">
              <a:solidFill>
                <a:srgbClr val="00704A"/>
              </a:solidFill>
              <a:latin typeface="Calibri"/>
              <a:cs typeface="Calibri"/>
            </a:endParaRPr>
          </a:p>
          <a:p>
            <a:pPr marL="0" indent="0">
              <a:buNone/>
            </a:pPr>
            <a:endParaRPr lang="en-US">
              <a:cs typeface="Calibri"/>
            </a:endParaRPr>
          </a:p>
          <a:p>
            <a:pPr marL="457200" lvl="1" indent="0">
              <a:buNone/>
            </a:pPr>
            <a:endParaRPr lang="en-US">
              <a:cs typeface="Calibri"/>
            </a:endParaRPr>
          </a:p>
        </p:txBody>
      </p:sp>
      <p:pic>
        <p:nvPicPr>
          <p:cNvPr id="7" name="Picture 7" descr="Chat bubble icon">
            <a:extLst>
              <a:ext uri="{FF2B5EF4-FFF2-40B4-BE49-F238E27FC236}">
                <a16:creationId xmlns:a16="http://schemas.microsoft.com/office/drawing/2014/main" id="{4C71D120-34B0-F2BD-56E9-305E7BD4CC8E}"/>
              </a:ext>
            </a:extLst>
          </p:cNvPr>
          <p:cNvPicPr>
            <a:picLocks noChangeAspect="1"/>
          </p:cNvPicPr>
          <p:nvPr/>
        </p:nvPicPr>
        <p:blipFill>
          <a:blip r:embed="rId3"/>
          <a:stretch>
            <a:fillRect/>
          </a:stretch>
        </p:blipFill>
        <p:spPr>
          <a:xfrm>
            <a:off x="726596" y="2188105"/>
            <a:ext cx="2143125" cy="2143125"/>
          </a:xfrm>
          <a:prstGeom prst="rect">
            <a:avLst/>
          </a:prstGeom>
        </p:spPr>
      </p:pic>
    </p:spTree>
    <p:extLst>
      <p:ext uri="{BB962C8B-B14F-4D97-AF65-F5344CB8AC3E}">
        <p14:creationId xmlns:p14="http://schemas.microsoft.com/office/powerpoint/2010/main" val="590378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052FA-277E-4A62-B2E0-83789593A5A9}"/>
              </a:ext>
            </a:extLst>
          </p:cNvPr>
          <p:cNvSpPr>
            <a:spLocks noGrp="1"/>
          </p:cNvSpPr>
          <p:nvPr>
            <p:ph type="title"/>
          </p:nvPr>
        </p:nvSpPr>
        <p:spPr/>
        <p:txBody>
          <a:bodyPr/>
          <a:lstStyle/>
          <a:p>
            <a:r>
              <a:rPr lang="en-US">
                <a:ea typeface="+mj-lt"/>
                <a:cs typeface="+mj-lt"/>
              </a:rPr>
              <a:t>Designing for difference &amp; agency with Universal Design for Learning (UDL)</a:t>
            </a:r>
          </a:p>
        </p:txBody>
      </p:sp>
      <p:sp>
        <p:nvSpPr>
          <p:cNvPr id="8" name="Content Placeholder 2">
            <a:extLst>
              <a:ext uri="{FF2B5EF4-FFF2-40B4-BE49-F238E27FC236}">
                <a16:creationId xmlns:a16="http://schemas.microsoft.com/office/drawing/2014/main" id="{19B1BF8A-3524-626F-FF2D-779F8CF0C277}"/>
              </a:ext>
            </a:extLst>
          </p:cNvPr>
          <p:cNvSpPr>
            <a:spLocks noGrp="1"/>
          </p:cNvSpPr>
          <p:nvPr/>
        </p:nvSpPr>
        <p:spPr>
          <a:xfrm>
            <a:off x="1281692" y="1898196"/>
            <a:ext cx="10433774" cy="34926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a:latin typeface="+mj-lt"/>
                <a:ea typeface="Lato"/>
                <a:cs typeface="Lato"/>
              </a:rPr>
              <a:t>3 Principles of UDL: provide multiple means of</a:t>
            </a:r>
            <a:endParaRPr lang="en-US">
              <a:cs typeface="Calibri" panose="020F0502020204030204"/>
            </a:endParaRPr>
          </a:p>
          <a:p>
            <a:pPr marL="457200" indent="-457200">
              <a:lnSpc>
                <a:spcPct val="100000"/>
              </a:lnSpc>
              <a:spcBef>
                <a:spcPts val="0"/>
              </a:spcBef>
            </a:pPr>
            <a:r>
              <a:rPr lang="en-US" b="1">
                <a:latin typeface="Calibri Light" panose="020F0302020204030204"/>
                <a:ea typeface="Lato"/>
                <a:cs typeface="Lato"/>
              </a:rPr>
              <a:t>Engagement (the </a:t>
            </a:r>
            <a:r>
              <a:rPr lang="en-US" b="1" i="1">
                <a:latin typeface="Calibri Light" panose="020F0302020204030204"/>
                <a:ea typeface="Lato"/>
                <a:cs typeface="Lato"/>
              </a:rPr>
              <a:t>why</a:t>
            </a:r>
            <a:r>
              <a:rPr lang="en-US" b="1">
                <a:latin typeface="Calibri Light" panose="020F0302020204030204"/>
                <a:ea typeface="Lato"/>
                <a:cs typeface="Lato"/>
              </a:rPr>
              <a:t> of learning)</a:t>
            </a:r>
          </a:p>
          <a:p>
            <a:pPr marL="457200" indent="-457200">
              <a:lnSpc>
                <a:spcPct val="100000"/>
              </a:lnSpc>
              <a:spcBef>
                <a:spcPts val="0"/>
              </a:spcBef>
            </a:pPr>
            <a:r>
              <a:rPr lang="en-US">
                <a:latin typeface="+mj-lt"/>
                <a:ea typeface="Lato"/>
                <a:cs typeface="Lato"/>
              </a:rPr>
              <a:t>Representation (the </a:t>
            </a:r>
            <a:r>
              <a:rPr lang="en-US" i="1">
                <a:latin typeface="+mj-lt"/>
                <a:ea typeface="Lato"/>
                <a:cs typeface="Lato"/>
              </a:rPr>
              <a:t>what</a:t>
            </a:r>
            <a:r>
              <a:rPr lang="en-US">
                <a:latin typeface="+mj-lt"/>
                <a:ea typeface="Lato"/>
                <a:cs typeface="Lato"/>
              </a:rPr>
              <a:t> of learning)</a:t>
            </a:r>
          </a:p>
          <a:p>
            <a:pPr marL="457200" indent="-457200">
              <a:lnSpc>
                <a:spcPct val="100000"/>
              </a:lnSpc>
              <a:spcBef>
                <a:spcPts val="0"/>
              </a:spcBef>
            </a:pPr>
            <a:r>
              <a:rPr lang="en-US" b="1">
                <a:latin typeface="+mj-lt"/>
                <a:ea typeface="Lato"/>
                <a:cs typeface="Lato"/>
              </a:rPr>
              <a:t>Action &amp; Expression (the </a:t>
            </a:r>
            <a:r>
              <a:rPr lang="en-US" b="1" i="1">
                <a:latin typeface="+mj-lt"/>
                <a:ea typeface="Lato"/>
                <a:cs typeface="Lato"/>
              </a:rPr>
              <a:t>how</a:t>
            </a:r>
            <a:r>
              <a:rPr lang="en-US" b="1">
                <a:latin typeface="+mj-lt"/>
                <a:ea typeface="Lato"/>
                <a:cs typeface="Lato"/>
              </a:rPr>
              <a:t> of learning)</a:t>
            </a:r>
          </a:p>
        </p:txBody>
      </p:sp>
      <p:pic>
        <p:nvPicPr>
          <p:cNvPr id="4" name="Picture 4" descr="Diagram illustrating the three principles of UDL">
            <a:extLst>
              <a:ext uri="{FF2B5EF4-FFF2-40B4-BE49-F238E27FC236}">
                <a16:creationId xmlns:a16="http://schemas.microsoft.com/office/drawing/2014/main" id="{35CB179D-A4C2-52B5-2013-81354CC528FF}"/>
              </a:ext>
            </a:extLst>
          </p:cNvPr>
          <p:cNvPicPr>
            <a:picLocks noChangeAspect="1"/>
          </p:cNvPicPr>
          <p:nvPr/>
        </p:nvPicPr>
        <p:blipFill>
          <a:blip r:embed="rId3"/>
          <a:stretch>
            <a:fillRect/>
          </a:stretch>
        </p:blipFill>
        <p:spPr>
          <a:xfrm>
            <a:off x="748395" y="4296991"/>
            <a:ext cx="8389159" cy="1514308"/>
          </a:xfrm>
          <a:prstGeom prst="rect">
            <a:avLst/>
          </a:prstGeom>
        </p:spPr>
      </p:pic>
    </p:spTree>
    <p:extLst>
      <p:ext uri="{BB962C8B-B14F-4D97-AF65-F5344CB8AC3E}">
        <p14:creationId xmlns:p14="http://schemas.microsoft.com/office/powerpoint/2010/main" val="3637894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052FA-277E-4A62-B2E0-83789593A5A9}"/>
              </a:ext>
            </a:extLst>
          </p:cNvPr>
          <p:cNvSpPr>
            <a:spLocks noGrp="1"/>
          </p:cNvSpPr>
          <p:nvPr>
            <p:ph type="title"/>
          </p:nvPr>
        </p:nvSpPr>
        <p:spPr/>
        <p:txBody>
          <a:bodyPr/>
          <a:lstStyle/>
          <a:p>
            <a:r>
              <a:rPr lang="en-US">
                <a:ea typeface="+mj-lt"/>
                <a:cs typeface="+mj-lt"/>
              </a:rPr>
              <a:t>Guideline: Multiple Means of Engagement</a:t>
            </a:r>
            <a:endParaRPr lang="en-US"/>
          </a:p>
        </p:txBody>
      </p:sp>
      <p:sp>
        <p:nvSpPr>
          <p:cNvPr id="8" name="Content Placeholder 2">
            <a:extLst>
              <a:ext uri="{FF2B5EF4-FFF2-40B4-BE49-F238E27FC236}">
                <a16:creationId xmlns:a16="http://schemas.microsoft.com/office/drawing/2014/main" id="{19B1BF8A-3524-626F-FF2D-779F8CF0C277}"/>
              </a:ext>
            </a:extLst>
          </p:cNvPr>
          <p:cNvSpPr>
            <a:spLocks noGrp="1"/>
          </p:cNvSpPr>
          <p:nvPr/>
        </p:nvSpPr>
        <p:spPr>
          <a:xfrm>
            <a:off x="843314" y="1477867"/>
            <a:ext cx="10730948" cy="425460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400">
                <a:latin typeface="Calibri"/>
                <a:ea typeface="+mn-lt"/>
                <a:cs typeface="+mn-lt"/>
              </a:rPr>
              <a:t>...learners differ markedly in the ways in which they can be engaged or motivated to learn. There are a variety of sources that can influence individual variation in affect including neurology, culture, personal relevance, subjectivity, and background knowledge...</a:t>
            </a:r>
            <a:endParaRPr lang="en-US" sz="2400">
              <a:latin typeface="Calibri"/>
              <a:cs typeface="Calibri"/>
            </a:endParaRPr>
          </a:p>
          <a:p>
            <a:pPr marL="0" indent="0">
              <a:lnSpc>
                <a:spcPct val="100000"/>
              </a:lnSpc>
              <a:spcBef>
                <a:spcPts val="0"/>
              </a:spcBef>
              <a:buNone/>
            </a:pPr>
            <a:endParaRPr lang="en-US" sz="2400">
              <a:latin typeface="Calibri"/>
              <a:ea typeface="+mn-lt"/>
              <a:cs typeface="+mn-lt"/>
            </a:endParaRPr>
          </a:p>
          <a:p>
            <a:pPr marL="0" indent="0">
              <a:lnSpc>
                <a:spcPct val="100000"/>
              </a:lnSpc>
              <a:spcBef>
                <a:spcPts val="0"/>
              </a:spcBef>
              <a:buNone/>
            </a:pPr>
            <a:r>
              <a:rPr lang="en-US" sz="2400">
                <a:latin typeface="Calibri"/>
                <a:ea typeface="+mn-lt"/>
                <a:cs typeface="+mn-lt"/>
              </a:rPr>
              <a:t>Some learners are highly engaged by spontaneity and novelty while others are disengaged, even frightened, by those aspects, preferring strict routine. Some learners might like to work alone, while others prefer to work with their peers. </a:t>
            </a:r>
          </a:p>
          <a:p>
            <a:pPr marL="0" indent="0">
              <a:lnSpc>
                <a:spcPct val="100000"/>
              </a:lnSpc>
              <a:spcBef>
                <a:spcPts val="0"/>
              </a:spcBef>
              <a:buNone/>
            </a:pPr>
            <a:br>
              <a:rPr lang="en-US" sz="2400">
                <a:latin typeface="Calibri"/>
                <a:ea typeface="+mn-lt"/>
                <a:cs typeface="+mn-lt"/>
              </a:rPr>
            </a:br>
            <a:r>
              <a:rPr lang="en-US" sz="2400" b="1">
                <a:latin typeface="Calibri"/>
                <a:ea typeface="+mn-lt"/>
                <a:cs typeface="+mn-lt"/>
              </a:rPr>
              <a:t>In reality, there is not one means of engagement that will be optimal for all learners in all contexts; providing multiple options for engagement is essential.</a:t>
            </a:r>
            <a:endParaRPr lang="en-US" sz="2400" b="1">
              <a:latin typeface="Calibri"/>
              <a:cs typeface="Calibri Light"/>
            </a:endParaRPr>
          </a:p>
          <a:p>
            <a:pPr marL="0" indent="0">
              <a:lnSpc>
                <a:spcPct val="150000"/>
              </a:lnSpc>
              <a:spcBef>
                <a:spcPts val="0"/>
              </a:spcBef>
              <a:buNone/>
            </a:pPr>
            <a:endParaRPr lang="en-US" sz="2000">
              <a:latin typeface="Calibri Light"/>
              <a:ea typeface="+mn-lt"/>
              <a:cs typeface="+mn-lt"/>
            </a:endParaRPr>
          </a:p>
        </p:txBody>
      </p:sp>
    </p:spTree>
    <p:extLst>
      <p:ext uri="{BB962C8B-B14F-4D97-AF65-F5344CB8AC3E}">
        <p14:creationId xmlns:p14="http://schemas.microsoft.com/office/powerpoint/2010/main" val="297331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052FA-277E-4A62-B2E0-83789593A5A9}"/>
              </a:ext>
            </a:extLst>
          </p:cNvPr>
          <p:cNvSpPr>
            <a:spLocks noGrp="1"/>
          </p:cNvSpPr>
          <p:nvPr>
            <p:ph type="title"/>
          </p:nvPr>
        </p:nvSpPr>
        <p:spPr/>
        <p:txBody>
          <a:bodyPr/>
          <a:lstStyle/>
          <a:p>
            <a:r>
              <a:rPr lang="en-US">
                <a:ea typeface="+mj-lt"/>
                <a:cs typeface="+mj-lt"/>
              </a:rPr>
              <a:t>Guideline: Multiple Means of Action &amp; Expression</a:t>
            </a:r>
            <a:endParaRPr lang="en-US"/>
          </a:p>
        </p:txBody>
      </p:sp>
      <p:sp>
        <p:nvSpPr>
          <p:cNvPr id="3" name="Content Placeholder 2">
            <a:extLst>
              <a:ext uri="{FF2B5EF4-FFF2-40B4-BE49-F238E27FC236}">
                <a16:creationId xmlns:a16="http://schemas.microsoft.com/office/drawing/2014/main" id="{072F25DC-203C-38BF-7D17-6B1A288A654F}"/>
              </a:ext>
            </a:extLst>
          </p:cNvPr>
          <p:cNvSpPr>
            <a:spLocks noGrp="1"/>
          </p:cNvSpPr>
          <p:nvPr/>
        </p:nvSpPr>
        <p:spPr>
          <a:xfrm>
            <a:off x="838200" y="1825624"/>
            <a:ext cx="10630806" cy="348187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400"/>
              <a:t>There is no medium of expression that is equally suited for all learners or for all kinds of communication […]While a learner with dyslexia may excel at story-telling in conversation, he may falter when telling that same story in writing. </a:t>
            </a:r>
            <a:r>
              <a:rPr lang="en-US" sz="2400" b="1" i="0">
                <a:solidFill>
                  <a:srgbClr val="292929"/>
                </a:solidFill>
                <a:effectLst/>
              </a:rPr>
              <a:t> It is important to provide alternative modalities for expression, both to the level the playing field among learners and to allow the learner to appropriately (or easily) express knowledge, ideas and concepts in the learning environment.</a:t>
            </a:r>
            <a:endParaRPr lang="en-US" sz="2400" b="1">
              <a:cs typeface="Calibri Light"/>
            </a:endParaRPr>
          </a:p>
        </p:txBody>
      </p:sp>
    </p:spTree>
    <p:extLst>
      <p:ext uri="{BB962C8B-B14F-4D97-AF65-F5344CB8AC3E}">
        <p14:creationId xmlns:p14="http://schemas.microsoft.com/office/powerpoint/2010/main" val="3217565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t>UDL &amp; your participation goals</a:t>
            </a:r>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457200" indent="-457200"/>
            <a:r>
              <a:rPr lang="en-US" b="1">
                <a:ea typeface="+mn-lt"/>
                <a:cs typeface="+mn-lt"/>
              </a:rPr>
              <a:t>What is one of the most common ways you use participation to motivate or catch student interest? </a:t>
            </a:r>
            <a:r>
              <a:rPr lang="en-US">
                <a:ea typeface="+mn-lt"/>
                <a:cs typeface="+mn-lt"/>
              </a:rPr>
              <a:t>What other types of participatory activities could you use to motivate students or catch student interest?</a:t>
            </a:r>
          </a:p>
          <a:p>
            <a:pPr marL="457200" indent="-457200"/>
            <a:r>
              <a:rPr lang="en-US" b="1">
                <a:ea typeface="+mn-lt"/>
                <a:cs typeface="+mn-lt"/>
              </a:rPr>
              <a:t>What is one of the most common ways you use participation to have students express what they know (or provide an accountability check for preparation)? </a:t>
            </a:r>
            <a:r>
              <a:rPr lang="en-US">
                <a:ea typeface="+mn-lt"/>
                <a:cs typeface="+mn-lt"/>
              </a:rPr>
              <a:t>What other participatory actions could students take to express what they know?</a:t>
            </a: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400029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6AFCC-3E9F-42AF-90A0-A266485099F0}"/>
              </a:ext>
            </a:extLst>
          </p:cNvPr>
          <p:cNvSpPr>
            <a:spLocks noGrp="1"/>
          </p:cNvSpPr>
          <p:nvPr>
            <p:ph type="title"/>
          </p:nvPr>
        </p:nvSpPr>
        <p:spPr/>
        <p:txBody>
          <a:bodyPr/>
          <a:lstStyle/>
          <a:p>
            <a:r>
              <a:rPr lang="en-US">
                <a:cs typeface="Calibri Light"/>
              </a:rPr>
              <a:t>Identify what you want to apply:</a:t>
            </a:r>
          </a:p>
        </p:txBody>
      </p:sp>
      <p:sp>
        <p:nvSpPr>
          <p:cNvPr id="8" name="Content Placeholder 7">
            <a:extLst>
              <a:ext uri="{FF2B5EF4-FFF2-40B4-BE49-F238E27FC236}">
                <a16:creationId xmlns:a16="http://schemas.microsoft.com/office/drawing/2014/main" id="{42741632-170B-4742-B09D-B7F9AEE7EEAB}"/>
              </a:ext>
            </a:extLst>
          </p:cNvPr>
          <p:cNvSpPr>
            <a:spLocks noGrp="1"/>
          </p:cNvSpPr>
          <p:nvPr>
            <p:ph idx="1"/>
          </p:nvPr>
        </p:nvSpPr>
        <p:spPr>
          <a:xfrm>
            <a:off x="838200" y="1825624"/>
            <a:ext cx="10515600" cy="3336097"/>
          </a:xfrm>
        </p:spPr>
        <p:txBody>
          <a:bodyPr vert="horz" lIns="91440" tIns="45720" rIns="91440" bIns="45720" rtlCol="0" anchor="t">
            <a:normAutofit/>
          </a:bodyPr>
          <a:lstStyle/>
          <a:p>
            <a:r>
              <a:rPr lang="en-US">
                <a:cs typeface="Calibri"/>
              </a:rPr>
              <a:t>Based on our conversation today, </a:t>
            </a:r>
            <a:r>
              <a:rPr lang="en-US" b="1">
                <a:cs typeface="Calibri"/>
              </a:rPr>
              <a:t>what is one thing about your current participation policy you’d like to revisit, even if you’re not sure how you’ll shift it?</a:t>
            </a:r>
          </a:p>
          <a:p>
            <a:r>
              <a:rPr lang="en-US"/>
              <a:t>As you think about Universal Design for Learning, </a:t>
            </a:r>
            <a:r>
              <a:rPr lang="en-US" b="1"/>
              <a:t>what is one additional participation opportunity you’d like to build in for students that can broaden their choices about how to engage and show what they’ve learned?</a:t>
            </a:r>
          </a:p>
        </p:txBody>
      </p:sp>
    </p:spTree>
    <p:extLst>
      <p:ext uri="{BB962C8B-B14F-4D97-AF65-F5344CB8AC3E}">
        <p14:creationId xmlns:p14="http://schemas.microsoft.com/office/powerpoint/2010/main" val="1660581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9F00B-E8BB-5545-A97A-1AB4B7BE7C98}"/>
              </a:ext>
            </a:extLst>
          </p:cNvPr>
          <p:cNvSpPr>
            <a:spLocks noGrp="1"/>
          </p:cNvSpPr>
          <p:nvPr>
            <p:ph type="title"/>
          </p:nvPr>
        </p:nvSpPr>
        <p:spPr/>
        <p:txBody>
          <a:bodyPr/>
          <a:lstStyle/>
          <a:p>
            <a:r>
              <a:rPr lang="en-US"/>
              <a:t>Resources</a:t>
            </a:r>
          </a:p>
        </p:txBody>
      </p:sp>
      <p:sp>
        <p:nvSpPr>
          <p:cNvPr id="3" name="Content Placeholder 2">
            <a:extLst>
              <a:ext uri="{FF2B5EF4-FFF2-40B4-BE49-F238E27FC236}">
                <a16:creationId xmlns:a16="http://schemas.microsoft.com/office/drawing/2014/main" id="{867ACDF4-3F0E-0841-A1C2-FDDB6AF83E67}"/>
              </a:ext>
            </a:extLst>
          </p:cNvPr>
          <p:cNvSpPr>
            <a:spLocks noGrp="1"/>
          </p:cNvSpPr>
          <p:nvPr>
            <p:ph idx="1"/>
          </p:nvPr>
        </p:nvSpPr>
        <p:spPr>
          <a:xfrm>
            <a:off x="1262914" y="1477837"/>
            <a:ext cx="10255852" cy="4365270"/>
          </a:xfrm>
        </p:spPr>
        <p:txBody>
          <a:bodyPr vert="horz" lIns="91440" tIns="45720" rIns="91440" bIns="45720" rtlCol="0" anchor="t">
            <a:normAutofit/>
          </a:bodyPr>
          <a:lstStyle/>
          <a:p>
            <a:pPr marL="0" indent="0">
              <a:buNone/>
            </a:pPr>
            <a:r>
              <a:rPr lang="en-US">
                <a:ea typeface="+mn-lt"/>
                <a:cs typeface="+mn-lt"/>
              </a:rPr>
              <a:t>Contact </a:t>
            </a:r>
            <a:r>
              <a:rPr lang="en-US">
                <a:ea typeface="+mn-lt"/>
                <a:cs typeface="+mn-lt"/>
                <a:hlinkClick r:id="rId2"/>
              </a:rPr>
              <a:t>lbastian@uoregon.edu</a:t>
            </a:r>
            <a:r>
              <a:rPr lang="en-US">
                <a:ea typeface="+mn-lt"/>
                <a:cs typeface="+mn-lt"/>
              </a:rPr>
              <a:t> for co-thinking or consultation around designing more inclusive participation.</a:t>
            </a:r>
            <a:br>
              <a:rPr lang="en-US">
                <a:ea typeface="+mn-lt"/>
                <a:cs typeface="+mn-lt"/>
              </a:rPr>
            </a:br>
            <a:br>
              <a:rPr lang="en-US">
                <a:ea typeface="+mn-lt"/>
                <a:cs typeface="+mn-lt"/>
              </a:rPr>
            </a:br>
            <a:r>
              <a:rPr lang="en-US">
                <a:ea typeface="+mn-lt"/>
                <a:cs typeface="+mn-lt"/>
              </a:rPr>
              <a:t>The Accessible Education Center is available for faculty questions at 541-346-1155 or </a:t>
            </a:r>
            <a:r>
              <a:rPr lang="en-US">
                <a:ea typeface="+mn-lt"/>
                <a:cs typeface="+mn-lt"/>
                <a:hlinkClick r:id="rId3"/>
              </a:rPr>
              <a:t>uoaec@uoregon.edu</a:t>
            </a:r>
            <a:endParaRPr lang="en-US">
              <a:ea typeface="+mn-lt"/>
              <a:cs typeface="+mn-lt"/>
            </a:endParaRPr>
          </a:p>
          <a:p>
            <a:pPr marL="457200" indent="-457200">
              <a:buFont typeface="Arial"/>
              <a:buChar char="•"/>
            </a:pPr>
            <a:endParaRPr lang="en-US">
              <a:ea typeface="+mn-lt"/>
              <a:cs typeface="+mn-lt"/>
            </a:endParaRPr>
          </a:p>
          <a:p>
            <a:pPr marL="0" indent="0">
              <a:buNone/>
            </a:pPr>
            <a:r>
              <a:rPr lang="en-US">
                <a:ea typeface="+mn-lt"/>
                <a:cs typeface="+mn-lt"/>
                <a:hlinkClick r:id="rId4"/>
              </a:rPr>
              <a:t>Schedule a consultation with TEP or UO Online</a:t>
            </a:r>
            <a:r>
              <a:rPr lang="en-US">
                <a:ea typeface="+mn-lt"/>
                <a:cs typeface="+mn-lt"/>
              </a:rPr>
              <a:t> any time at teaching.uoregon.edu </a:t>
            </a:r>
            <a:endParaRPr lang="en-US"/>
          </a:p>
          <a:p>
            <a:pPr marL="457200" indent="-457200"/>
            <a:endParaRPr lang="en-US">
              <a:latin typeface="Calibri Light"/>
              <a:cs typeface="Calibri Light"/>
            </a:endParaRPr>
          </a:p>
          <a:p>
            <a:pPr marL="457200" indent="-457200"/>
            <a:endParaRPr lang="en-US">
              <a:latin typeface="Calibri Light"/>
              <a:cs typeface="Calibri Light"/>
            </a:endParaRPr>
          </a:p>
          <a:p>
            <a:pPr marL="0" indent="0">
              <a:buNone/>
            </a:pPr>
            <a:endParaRPr lang="en-US">
              <a:latin typeface="Calibri Light"/>
              <a:cs typeface="Calibri Light"/>
            </a:endParaRPr>
          </a:p>
        </p:txBody>
      </p:sp>
    </p:spTree>
    <p:extLst>
      <p:ext uri="{BB962C8B-B14F-4D97-AF65-F5344CB8AC3E}">
        <p14:creationId xmlns:p14="http://schemas.microsoft.com/office/powerpoint/2010/main" val="3435684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E507-4456-E443-8329-3320F00553B6}"/>
              </a:ext>
            </a:extLst>
          </p:cNvPr>
          <p:cNvSpPr>
            <a:spLocks noGrp="1"/>
          </p:cNvSpPr>
          <p:nvPr>
            <p:ph type="ctrTitle"/>
          </p:nvPr>
        </p:nvSpPr>
        <p:spPr/>
        <p:txBody>
          <a:bodyPr/>
          <a:lstStyle/>
          <a:p>
            <a:r>
              <a:rPr lang="en-US">
                <a:cs typeface="Calibri Light"/>
              </a:rPr>
              <a:t>Thank you, and feel free to stay and chat!</a:t>
            </a:r>
          </a:p>
        </p:txBody>
      </p:sp>
    </p:spTree>
    <p:extLst>
      <p:ext uri="{BB962C8B-B14F-4D97-AF65-F5344CB8AC3E}">
        <p14:creationId xmlns:p14="http://schemas.microsoft.com/office/powerpoint/2010/main" val="1369512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cs typeface="Calibri Light"/>
              </a:rPr>
              <a:t>Agenda</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457200" indent="-457200"/>
            <a:r>
              <a:rPr lang="en-US">
                <a:ea typeface="+mn-lt"/>
                <a:cs typeface="+mn-lt"/>
              </a:rPr>
              <a:t>(5) Welcome, outline of our time, guidance for session interaction</a:t>
            </a:r>
            <a:endParaRPr lang="en-US">
              <a:cs typeface="Calibri"/>
            </a:endParaRPr>
          </a:p>
          <a:p>
            <a:pPr marL="457200" indent="-457200"/>
            <a:r>
              <a:rPr lang="en-US">
                <a:ea typeface="+mn-lt"/>
                <a:cs typeface="+mn-lt"/>
              </a:rPr>
              <a:t>(10) Identifying the “what” and “why” of participation</a:t>
            </a:r>
          </a:p>
          <a:p>
            <a:pPr marL="457200" indent="-457200"/>
            <a:r>
              <a:rPr lang="en-US">
                <a:ea typeface="+mn-lt"/>
                <a:cs typeface="+mn-lt"/>
              </a:rPr>
              <a:t>(10) Defining neurodiversity &amp; neurodivergence; seeing participation in context of neurodiversity</a:t>
            </a:r>
          </a:p>
          <a:p>
            <a:pPr marL="457200" indent="-457200"/>
            <a:r>
              <a:rPr lang="en-US">
                <a:ea typeface="+mn-lt"/>
                <a:cs typeface="+mn-lt"/>
              </a:rPr>
              <a:t>(10) Recommendations from UO scholars and students</a:t>
            </a:r>
          </a:p>
          <a:p>
            <a:pPr marL="457200" indent="-457200"/>
            <a:r>
              <a:rPr lang="en-US">
                <a:ea typeface="+mn-lt"/>
                <a:cs typeface="+mn-lt"/>
              </a:rPr>
              <a:t>(15) Revisiting </a:t>
            </a:r>
            <a:r>
              <a:rPr lang="en-US" i="1">
                <a:ea typeface="+mn-lt"/>
                <a:cs typeface="+mn-lt"/>
              </a:rPr>
              <a:t>your</a:t>
            </a:r>
            <a:r>
              <a:rPr lang="en-US">
                <a:ea typeface="+mn-lt"/>
                <a:cs typeface="+mn-lt"/>
              </a:rPr>
              <a:t> participation goals with UDL &amp; student recommendations in mind</a:t>
            </a: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17810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cs typeface="Calibri Light"/>
              </a:rPr>
              <a:t>Participation: the what and why</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825625"/>
            <a:ext cx="6884594" cy="3936571"/>
          </a:xfrm>
        </p:spPr>
        <p:txBody>
          <a:bodyPr vert="horz" lIns="91440" tIns="45720" rIns="91440" bIns="45720" rtlCol="0" anchor="t">
            <a:normAutofit/>
          </a:bodyPr>
          <a:lstStyle/>
          <a:p>
            <a:pPr marL="0" indent="0">
              <a:buNone/>
            </a:pPr>
            <a:r>
              <a:rPr lang="en-US" i="1">
                <a:ea typeface="+mn-lt"/>
                <a:cs typeface="+mn-lt"/>
              </a:rPr>
              <a:t>How is “participation” commonly defined and characterized? How can we tell if students are participating?</a:t>
            </a:r>
            <a:endParaRPr lang="en-US">
              <a:ea typeface="+mn-lt"/>
              <a:cs typeface="+mn-lt"/>
            </a:endParaRPr>
          </a:p>
          <a:p>
            <a:pPr marL="0" indent="0">
              <a:buNone/>
            </a:pPr>
            <a:endParaRPr lang="en-US" i="1">
              <a:cs typeface="Calibri"/>
            </a:endParaRPr>
          </a:p>
          <a:p>
            <a:pPr marL="0" indent="0">
              <a:buNone/>
            </a:pPr>
            <a:r>
              <a:rPr lang="en-US">
                <a:cs typeface="Calibri"/>
              </a:rPr>
              <a:t>Please take 2-3 minutes to reflect and write, this time in Padlet. You can find the Padlet link in the chat.</a:t>
            </a:r>
          </a:p>
          <a:p>
            <a:pPr marL="0" indent="0">
              <a:buNone/>
            </a:pPr>
            <a:endParaRPr lang="en-US" i="1">
              <a:cs typeface="Calibri"/>
            </a:endParaRPr>
          </a:p>
          <a:p>
            <a:pPr marL="0" indent="0">
              <a:buNone/>
            </a:pPr>
            <a:endParaRPr lang="en-US">
              <a:cs typeface="Calibri"/>
            </a:endParaRPr>
          </a:p>
          <a:p>
            <a:pPr lvl="1"/>
            <a:endParaRPr lang="en-US">
              <a:cs typeface="Calibri"/>
            </a:endParaRPr>
          </a:p>
        </p:txBody>
      </p:sp>
      <p:pic>
        <p:nvPicPr>
          <p:cNvPr id="4" name="Picture 4" descr="Students in a classroom raising their hands">
            <a:extLst>
              <a:ext uri="{FF2B5EF4-FFF2-40B4-BE49-F238E27FC236}">
                <a16:creationId xmlns:a16="http://schemas.microsoft.com/office/drawing/2014/main" id="{AACF5A81-5846-E409-2D74-EBB80594F6A1}"/>
              </a:ext>
            </a:extLst>
          </p:cNvPr>
          <p:cNvPicPr>
            <a:picLocks noChangeAspect="1"/>
          </p:cNvPicPr>
          <p:nvPr/>
        </p:nvPicPr>
        <p:blipFill rotWithShape="1">
          <a:blip r:embed="rId3"/>
          <a:srcRect l="29255" r="133" b="-266"/>
          <a:stretch/>
        </p:blipFill>
        <p:spPr>
          <a:xfrm>
            <a:off x="8043447" y="1899374"/>
            <a:ext cx="3976604" cy="2829120"/>
          </a:xfrm>
          <a:prstGeom prst="rect">
            <a:avLst/>
          </a:prstGeom>
        </p:spPr>
      </p:pic>
    </p:spTree>
    <p:extLst>
      <p:ext uri="{BB962C8B-B14F-4D97-AF65-F5344CB8AC3E}">
        <p14:creationId xmlns:p14="http://schemas.microsoft.com/office/powerpoint/2010/main" val="71145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cs typeface="Calibri Light"/>
              </a:rPr>
              <a:t>Participation: the what and why</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fontScale="77500" lnSpcReduction="20000"/>
          </a:bodyPr>
          <a:lstStyle/>
          <a:p>
            <a:pPr marL="0" indent="0">
              <a:lnSpc>
                <a:spcPct val="120000"/>
              </a:lnSpc>
              <a:spcBef>
                <a:spcPts val="1200"/>
              </a:spcBef>
              <a:buNone/>
            </a:pPr>
            <a:r>
              <a:rPr lang="en-US" b="1">
                <a:ea typeface="+mn-lt"/>
                <a:cs typeface="+mn-lt"/>
              </a:rPr>
              <a:t>“</a:t>
            </a:r>
            <a:r>
              <a:rPr lang="en-US">
                <a:ea typeface="+mn-lt"/>
                <a:cs typeface="+mn-lt"/>
              </a:rPr>
              <a:t>Though professors all tend to recognize ‘‘class participation,’’ and many use it in calculating students’ grades, </a:t>
            </a:r>
            <a:r>
              <a:rPr lang="en-US" b="1">
                <a:ea typeface="+mn-lt"/>
                <a:cs typeface="+mn-lt"/>
              </a:rPr>
              <a:t>what may or may not be counted as ‘‘participation’’ varies slightly with individual instructors and researchers. </a:t>
            </a:r>
            <a:endParaRPr lang="en-US"/>
          </a:p>
          <a:p>
            <a:pPr marL="0" indent="0">
              <a:lnSpc>
                <a:spcPct val="120000"/>
              </a:lnSpc>
              <a:spcBef>
                <a:spcPts val="1200"/>
              </a:spcBef>
              <a:buNone/>
            </a:pPr>
            <a:r>
              <a:rPr lang="en-US" b="1">
                <a:ea typeface="+mn-lt"/>
                <a:cs typeface="+mn-lt"/>
              </a:rPr>
              <a:t>Participation can be seen as an active engagement process which can be sorted into five categories: preparation, contribution to discussion, group skills, communication skills, and attendance</a:t>
            </a:r>
            <a:r>
              <a:rPr lang="en-US">
                <a:ea typeface="+mn-lt"/>
                <a:cs typeface="+mn-lt"/>
              </a:rPr>
              <a:t> (Dancer &amp; </a:t>
            </a:r>
            <a:r>
              <a:rPr lang="en-US" err="1">
                <a:ea typeface="+mn-lt"/>
                <a:cs typeface="+mn-lt"/>
              </a:rPr>
              <a:t>Kamvounias</a:t>
            </a:r>
            <a:r>
              <a:rPr lang="en-US">
                <a:ea typeface="+mn-lt"/>
                <a:cs typeface="+mn-lt"/>
              </a:rPr>
              <a:t>, 2005).</a:t>
            </a:r>
          </a:p>
          <a:p>
            <a:pPr marL="0" indent="0">
              <a:lnSpc>
                <a:spcPct val="120000"/>
              </a:lnSpc>
              <a:spcBef>
                <a:spcPts val="1200"/>
              </a:spcBef>
              <a:buNone/>
            </a:pPr>
            <a:r>
              <a:rPr lang="en-US">
                <a:ea typeface="+mn-lt"/>
                <a:cs typeface="+mn-lt"/>
              </a:rPr>
              <a:t>It can come in many different forms, including students’ questions and comments (Fassinger, 1995b), and it can take a few seconds or an extended period of time (Cohen, 1991)."</a:t>
            </a:r>
            <a:endParaRPr lang="en-US">
              <a:cs typeface="Calibri" panose="020F0502020204030204"/>
            </a:endParaRPr>
          </a:p>
          <a:p>
            <a:pPr marL="0" indent="0" algn="r">
              <a:lnSpc>
                <a:spcPct val="120000"/>
              </a:lnSpc>
              <a:buNone/>
            </a:pPr>
            <a:r>
              <a:rPr lang="en-US" sz="2000">
                <a:cs typeface="Calibri"/>
              </a:rPr>
              <a:t>From "</a:t>
            </a:r>
            <a:r>
              <a:rPr lang="en-US" sz="2000" u="sng">
                <a:ea typeface="+mn-lt"/>
                <a:cs typeface="+mn-lt"/>
                <a:hlinkClick r:id="rId3"/>
              </a:rPr>
              <a:t>Student Participation in the College Classroom: an Extended Multidisciplinary Literature Review"</a:t>
            </a:r>
            <a:endParaRPr lang="en-US" sz="2000">
              <a:ea typeface="+mn-lt"/>
              <a:cs typeface="+mn-lt"/>
            </a:endParaRPr>
          </a:p>
          <a:p>
            <a:pPr marL="0" indent="0">
              <a:buNone/>
            </a:pPr>
            <a:endParaRPr lang="en-US" sz="2000" i="1">
              <a:cs typeface="Calibri"/>
            </a:endParaRP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95515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cs typeface="Calibri Light"/>
              </a:rPr>
              <a:t>Participation: the what and why</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501370"/>
            <a:ext cx="10783110" cy="4260826"/>
          </a:xfrm>
        </p:spPr>
        <p:txBody>
          <a:bodyPr vert="horz" lIns="91440" tIns="45720" rIns="91440" bIns="45720" rtlCol="0" anchor="t">
            <a:normAutofit fontScale="92500" lnSpcReduction="10000"/>
          </a:bodyPr>
          <a:lstStyle/>
          <a:p>
            <a:pPr marL="0" indent="0">
              <a:lnSpc>
                <a:spcPct val="120000"/>
              </a:lnSpc>
              <a:buNone/>
            </a:pPr>
            <a:r>
              <a:rPr lang="en-US" b="1">
                <a:ea typeface="+mn-lt"/>
                <a:cs typeface="+mn-lt"/>
              </a:rPr>
              <a:t>There is strong evidence for the importance of participating in class</a:t>
            </a:r>
            <a:r>
              <a:rPr lang="en-US">
                <a:ea typeface="+mn-lt"/>
                <a:cs typeface="+mn-lt"/>
              </a:rPr>
              <a:t> (Lyons, 1989; </a:t>
            </a:r>
            <a:r>
              <a:rPr lang="en-US" err="1">
                <a:ea typeface="+mn-lt"/>
                <a:cs typeface="+mn-lt"/>
              </a:rPr>
              <a:t>Petress</a:t>
            </a:r>
            <a:r>
              <a:rPr lang="en-US">
                <a:ea typeface="+mn-lt"/>
                <a:cs typeface="+mn-lt"/>
              </a:rPr>
              <a:t>, 2006; Weaver &amp; Qi, 2005). Participation is a way to bring ‘‘students actively into the educational process’’ and to assist in ‘‘enhancing our teaching and bringing life to the classroom’’ (Cohen, 1991, p. 699). </a:t>
            </a:r>
            <a:endParaRPr lang="en-US"/>
          </a:p>
          <a:p>
            <a:pPr marL="0" indent="0">
              <a:lnSpc>
                <a:spcPct val="120000"/>
              </a:lnSpc>
              <a:buNone/>
            </a:pPr>
            <a:r>
              <a:rPr lang="en-US">
                <a:ea typeface="+mn-lt"/>
                <a:cs typeface="+mn-lt"/>
              </a:rPr>
              <a:t>Students are more motivated (Junn, 1994), learn better (Daggett, 1997; Garard, Hunt, Lippert, &amp; </a:t>
            </a:r>
            <a:r>
              <a:rPr lang="en-US" err="1">
                <a:ea typeface="+mn-lt"/>
                <a:cs typeface="+mn-lt"/>
              </a:rPr>
              <a:t>Paynton</a:t>
            </a:r>
            <a:r>
              <a:rPr lang="en-US">
                <a:ea typeface="+mn-lt"/>
                <a:cs typeface="+mn-lt"/>
              </a:rPr>
              <a:t>, 1998; Weaver &amp; Qi, 2005), become better critical thinkers (Crone, 1997; Garside, 1996), and have self-reported gains in character (Kuh &amp; Umbach, 2004) when they are prepared for class and participate in discussions. </a:t>
            </a:r>
            <a:endParaRPr lang="en-US">
              <a:cs typeface="Calibri"/>
            </a:endParaRP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224581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a:xfrm>
            <a:off x="838200" y="316487"/>
            <a:ext cx="10515600" cy="1325563"/>
          </a:xfrm>
        </p:spPr>
        <p:txBody>
          <a:bodyPr/>
          <a:lstStyle/>
          <a:p>
            <a:r>
              <a:rPr lang="en-US">
                <a:cs typeface="Calibri Light"/>
              </a:rPr>
              <a:t>Participation: the what and why</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a:xfrm>
            <a:off x="838200" y="1355456"/>
            <a:ext cx="10515600" cy="4893122"/>
          </a:xfrm>
        </p:spPr>
        <p:txBody>
          <a:bodyPr vert="horz" lIns="91440" tIns="45720" rIns="91440" bIns="45720" rtlCol="0" anchor="t">
            <a:noAutofit/>
          </a:bodyPr>
          <a:lstStyle/>
          <a:p>
            <a:pPr marL="457200" indent="-457200">
              <a:lnSpc>
                <a:spcPct val="100000"/>
              </a:lnSpc>
            </a:pPr>
            <a:r>
              <a:rPr lang="en-US" sz="2200" i="1">
                <a:ea typeface="+mn-lt"/>
                <a:cs typeface="+mn-lt"/>
              </a:rPr>
              <a:t>I think there could've been more ways for more students to engage in the coursework. As the term continued, really the same people continued to participate with no new ones. Providing different opportunities for more engagement could've been improved.</a:t>
            </a:r>
            <a:endParaRPr lang="en-US" sz="2200" i="1">
              <a:cs typeface="Calibri"/>
            </a:endParaRPr>
          </a:p>
          <a:p>
            <a:pPr marL="457200" indent="-457200">
              <a:lnSpc>
                <a:spcPct val="100000"/>
              </a:lnSpc>
            </a:pPr>
            <a:r>
              <a:rPr lang="en-US" sz="2200" i="1">
                <a:ea typeface="+mn-lt"/>
                <a:cs typeface="+mn-lt"/>
              </a:rPr>
              <a:t>I think it would be helpful if the instructor moderated some in-class discussions a bit more. It's foreseeable that some of the topics covered could lead to sensitive issues, and I think it would be helpful if the instructor set some standards for constructive and respectful discussion, especially in terms of acknowledging the life experiences of underrepresented groups in class.</a:t>
            </a:r>
          </a:p>
          <a:p>
            <a:pPr marL="457200" indent="-457200">
              <a:lnSpc>
                <a:spcPct val="100000"/>
              </a:lnSpc>
            </a:pPr>
            <a:r>
              <a:rPr lang="en-US" sz="2200" i="1">
                <a:ea typeface="+mn-lt"/>
                <a:cs typeface="+mn-lt"/>
              </a:rPr>
              <a:t>Though participation is an important aspect of this class, the professor offers an alternative to speaking in class by allowing us to email him with our thoughts and have that counted as participation points. As someone who gets anxious trying to speak in a discussion class like this, this goes above and beyond...</a:t>
            </a:r>
          </a:p>
          <a:p>
            <a:pPr marL="0" indent="0">
              <a:lnSpc>
                <a:spcPct val="100000"/>
              </a:lnSpc>
              <a:buNone/>
            </a:pPr>
            <a:r>
              <a:rPr lang="en-US" sz="2200">
                <a:cs typeface="Calibri"/>
              </a:rPr>
              <a:t>From </a:t>
            </a:r>
            <a:r>
              <a:rPr lang="en-US" sz="2200" i="1">
                <a:cs typeface="Calibri"/>
              </a:rPr>
              <a:t>Practitioner Guide: Inclusion</a:t>
            </a:r>
          </a:p>
          <a:p>
            <a:pPr marL="457200" indent="-457200"/>
            <a:endParaRPr lang="en-US" sz="2000">
              <a:cs typeface="Calibri"/>
            </a:endParaRPr>
          </a:p>
          <a:p>
            <a:pPr marL="0" indent="0">
              <a:buNone/>
            </a:pPr>
            <a:endParaRPr lang="en-US" sz="2000">
              <a:cs typeface="Calibri"/>
            </a:endParaRPr>
          </a:p>
          <a:p>
            <a:pPr lvl="1"/>
            <a:endParaRPr lang="en-US" sz="2000">
              <a:cs typeface="Calibri"/>
            </a:endParaRPr>
          </a:p>
        </p:txBody>
      </p:sp>
    </p:spTree>
    <p:extLst>
      <p:ext uri="{BB962C8B-B14F-4D97-AF65-F5344CB8AC3E}">
        <p14:creationId xmlns:p14="http://schemas.microsoft.com/office/powerpoint/2010/main" val="336741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lstStyle/>
          <a:p>
            <a:r>
              <a:rPr lang="en-US">
                <a:ea typeface="+mj-lt"/>
                <a:cs typeface="+mj-lt"/>
              </a:rPr>
              <a:t>Participation: the what and why</a:t>
            </a:r>
            <a:endParaRPr lang="en-US"/>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0" indent="0">
              <a:buNone/>
            </a:pPr>
            <a:r>
              <a:rPr lang="en-US">
                <a:ea typeface="+mn-lt"/>
                <a:cs typeface="+mn-lt"/>
              </a:rPr>
              <a:t>"Effective participation" is </a:t>
            </a:r>
            <a:r>
              <a:rPr lang="en-US" i="1">
                <a:ea typeface="+mn-lt"/>
                <a:cs typeface="+mn-lt"/>
              </a:rPr>
              <a:t>culturally constructed and subjective</a:t>
            </a:r>
            <a:r>
              <a:rPr lang="en-US">
                <a:ea typeface="+mn-lt"/>
                <a:cs typeface="+mn-lt"/>
              </a:rPr>
              <a:t>—there is no universal norm. Cultural &amp; perceptual differences include:</a:t>
            </a:r>
          </a:p>
          <a:p>
            <a:r>
              <a:rPr lang="en-US">
                <a:ea typeface="+mn-lt"/>
                <a:cs typeface="+mn-lt"/>
              </a:rPr>
              <a:t>Purpose of questions and expected responses (if response expected)</a:t>
            </a:r>
          </a:p>
          <a:p>
            <a:r>
              <a:rPr lang="en-US">
                <a:ea typeface="+mn-lt"/>
                <a:cs typeface="+mn-lt"/>
              </a:rPr>
              <a:t>Respectful ways to engage with questions, instructor, and peers</a:t>
            </a:r>
          </a:p>
          <a:p>
            <a:r>
              <a:rPr lang="en-US">
                <a:ea typeface="+mn-lt"/>
                <a:cs typeface="+mn-lt"/>
              </a:rPr>
              <a:t>Nonverbal cues that govern how/when we participate, such as timing, body language, hierarchy of roles</a:t>
            </a:r>
          </a:p>
          <a:p>
            <a:r>
              <a:rPr lang="en-US">
                <a:ea typeface="+mn-lt"/>
                <a:cs typeface="+mn-lt"/>
              </a:rPr>
              <a:t>Range of risk we assume when participating, in part due to identity within the cultural and social context of a class</a:t>
            </a:r>
          </a:p>
          <a:p>
            <a:endParaRPr lang="en-US">
              <a:ea typeface="+mn-lt"/>
              <a:cs typeface="+mn-lt"/>
            </a:endParaRP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114904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5FD8-FA49-40EF-846E-FD607DA10CBA}"/>
              </a:ext>
            </a:extLst>
          </p:cNvPr>
          <p:cNvSpPr>
            <a:spLocks noGrp="1"/>
          </p:cNvSpPr>
          <p:nvPr>
            <p:ph type="title"/>
          </p:nvPr>
        </p:nvSpPr>
        <p:spPr/>
        <p:txBody>
          <a:bodyPr>
            <a:normAutofit/>
          </a:bodyPr>
          <a:lstStyle/>
          <a:p>
            <a:r>
              <a:rPr lang="en-US" sz="4000">
                <a:cs typeface="Calibri Light"/>
              </a:rPr>
              <a:t>Neurodiversity, Neurodivergence, &amp; Participation</a:t>
            </a:r>
            <a:endParaRPr lang="en-US" sz="4000"/>
          </a:p>
        </p:txBody>
      </p:sp>
      <p:sp>
        <p:nvSpPr>
          <p:cNvPr id="3" name="Content Placeholder 2">
            <a:extLst>
              <a:ext uri="{FF2B5EF4-FFF2-40B4-BE49-F238E27FC236}">
                <a16:creationId xmlns:a16="http://schemas.microsoft.com/office/drawing/2014/main" id="{3795F910-D02F-4BF5-A619-D94F5144F8D8}"/>
              </a:ext>
            </a:extLst>
          </p:cNvPr>
          <p:cNvSpPr>
            <a:spLocks noGrp="1"/>
          </p:cNvSpPr>
          <p:nvPr>
            <p:ph idx="1"/>
          </p:nvPr>
        </p:nvSpPr>
        <p:spPr/>
        <p:txBody>
          <a:bodyPr vert="horz" lIns="91440" tIns="45720" rIns="91440" bIns="45720" rtlCol="0" anchor="t">
            <a:normAutofit/>
          </a:bodyPr>
          <a:lstStyle/>
          <a:p>
            <a:pPr marL="0" indent="0" algn="ctr">
              <a:buNone/>
            </a:pPr>
            <a:r>
              <a:rPr lang="en-US">
                <a:ea typeface="+mn-lt"/>
                <a:cs typeface="+mn-lt"/>
              </a:rPr>
              <a:t>“Effective participation” is culturally constructed and subjective. </a:t>
            </a:r>
          </a:p>
          <a:p>
            <a:pPr marL="0" indent="0" algn="ctr">
              <a:buNone/>
            </a:pPr>
            <a:r>
              <a:rPr lang="en-US" b="1">
                <a:ea typeface="+mn-lt"/>
                <a:cs typeface="+mn-lt"/>
              </a:rPr>
              <a:t>In many places in higher ed in the US, participation aligns with neurotypical norms. </a:t>
            </a:r>
          </a:p>
          <a:p>
            <a:pPr marL="0" indent="0" algn="ctr">
              <a:buNone/>
            </a:pPr>
            <a:endParaRPr lang="en-US" b="1">
              <a:ea typeface="+mn-lt"/>
              <a:cs typeface="+mn-lt"/>
            </a:endParaRPr>
          </a:p>
          <a:p>
            <a:pPr marL="0" indent="0" algn="ctr">
              <a:buNone/>
            </a:pPr>
            <a:r>
              <a:rPr lang="en-US">
                <a:ea typeface="+mn-lt"/>
                <a:cs typeface="+mn-lt"/>
              </a:rPr>
              <a:t>But our classes are neurodiverse, and we want to support all learners!</a:t>
            </a:r>
            <a:endParaRPr lang="en-US" i="1">
              <a:ea typeface="+mn-lt"/>
              <a:cs typeface="+mn-lt"/>
            </a:endParaRPr>
          </a:p>
          <a:p>
            <a:pPr marL="0" indent="0">
              <a:buNone/>
            </a:pPr>
            <a:endParaRPr lang="en-US">
              <a:cs typeface="Calibri"/>
            </a:endParaRPr>
          </a:p>
          <a:p>
            <a:pPr lvl="1"/>
            <a:endParaRPr lang="en-US">
              <a:cs typeface="Calibri"/>
            </a:endParaRPr>
          </a:p>
        </p:txBody>
      </p:sp>
    </p:spTree>
    <p:extLst>
      <p:ext uri="{BB962C8B-B14F-4D97-AF65-F5344CB8AC3E}">
        <p14:creationId xmlns:p14="http://schemas.microsoft.com/office/powerpoint/2010/main" val="3160582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A72E6825CB1D47953B7CD8FCFF8330" ma:contentTypeVersion="14" ma:contentTypeDescription="Create a new document." ma:contentTypeScope="" ma:versionID="3449c30829ac81fcc286f8326e4f69d8">
  <xsd:schema xmlns:xsd="http://www.w3.org/2001/XMLSchema" xmlns:xs="http://www.w3.org/2001/XMLSchema" xmlns:p="http://schemas.microsoft.com/office/2006/metadata/properties" xmlns:ns3="a7b55ecf-083d-416e-ad5c-9dcfedf19443" xmlns:ns4="c37295e8-ab85-45e6-8d30-c356370675cb" targetNamespace="http://schemas.microsoft.com/office/2006/metadata/properties" ma:root="true" ma:fieldsID="f9e8bad89d3d64806041ca7eecd1c919" ns3:_="" ns4:_="">
    <xsd:import namespace="a7b55ecf-083d-416e-ad5c-9dcfedf19443"/>
    <xsd:import namespace="c37295e8-ab85-45e6-8d30-c356370675c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b55ecf-083d-416e-ad5c-9dcfedf194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7295e8-ab85-45e6-8d30-c356370675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c37295e8-ab85-45e6-8d30-c356370675cb">
      <UserInfo>
        <DisplayName>Carol Gering</DisplayName>
        <AccountId>14</AccountId>
        <AccountType/>
      </UserInfo>
      <UserInfo>
        <DisplayName>Robert Voelker-Morris</DisplayName>
        <AccountId>7</AccountId>
        <AccountType/>
      </UserInfo>
      <UserInfo>
        <DisplayName>Pat Fellows</DisplayName>
        <AccountId>13</AccountId>
        <AccountType/>
      </UserInfo>
      <UserInfo>
        <DisplayName>Karen Matson</DisplayName>
        <AccountId>17</AccountId>
        <AccountType/>
      </UserInfo>
      <UserInfo>
        <DisplayName>Cece Anderson</DisplayName>
        <AccountId>20</AccountId>
        <AccountType/>
      </UserInfo>
      <UserInfo>
        <DisplayName>Veronica Vold</DisplayName>
        <AccountId>21</AccountId>
        <AccountType/>
      </UserInfo>
      <UserInfo>
        <DisplayName>Bailey Dobbs</DisplayName>
        <AccountId>23</AccountId>
        <AccountType/>
      </UserInfo>
      <UserInfo>
        <DisplayName>Megan Tucker</DisplayName>
        <AccountId>24</AccountId>
        <AccountType/>
      </UserInfo>
      <UserInfo>
        <DisplayName>Jack Kemp</DisplayName>
        <AccountId>12</AccountId>
        <AccountType/>
      </UserInfo>
      <UserInfo>
        <DisplayName>Laurel Bastian</DisplayName>
        <AccountId>69</AccountId>
        <AccountType/>
      </UserInfo>
    </SharedWithUsers>
  </documentManagement>
</p:properties>
</file>

<file path=customXml/itemProps1.xml><?xml version="1.0" encoding="utf-8"?>
<ds:datastoreItem xmlns:ds="http://schemas.openxmlformats.org/officeDocument/2006/customXml" ds:itemID="{28569D5E-88C4-40A6-B916-16BAD73BDD48}">
  <ds:schemaRefs>
    <ds:schemaRef ds:uri="a7b55ecf-083d-416e-ad5c-9dcfedf19443"/>
    <ds:schemaRef ds:uri="c37295e8-ab85-45e6-8d30-c356370675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2CADA5F-871D-4B9E-8500-3FB74F7B3759}">
  <ds:schemaRefs>
    <ds:schemaRef ds:uri="http://schemas.microsoft.com/sharepoint/v3/contenttype/forms"/>
  </ds:schemaRefs>
</ds:datastoreItem>
</file>

<file path=customXml/itemProps3.xml><?xml version="1.0" encoding="utf-8"?>
<ds:datastoreItem xmlns:ds="http://schemas.openxmlformats.org/officeDocument/2006/customXml" ds:itemID="{036DD412-0D15-479B-9791-FC457C0F981C}">
  <ds:schemaRefs>
    <ds:schemaRef ds:uri="a7b55ecf-083d-416e-ad5c-9dcfedf19443"/>
    <ds:schemaRef ds:uri="c37295e8-ab85-45e6-8d30-c356370675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2502</Words>
  <Application>Microsoft Office PowerPoint</Application>
  <PresentationFormat>Widescreen</PresentationFormat>
  <Paragraphs>156</Paragraphs>
  <Slides>26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Open Sans</vt:lpstr>
      <vt:lpstr>Office Theme</vt:lpstr>
      <vt:lpstr>Revisiting Participation with UDL</vt:lpstr>
      <vt:lpstr>Welcome! </vt:lpstr>
      <vt:lpstr>Agenda</vt:lpstr>
      <vt:lpstr>Participation: the what and why</vt:lpstr>
      <vt:lpstr>Participation: the what and why</vt:lpstr>
      <vt:lpstr>Participation: the what and why</vt:lpstr>
      <vt:lpstr>Participation: the what and why</vt:lpstr>
      <vt:lpstr>Participation: the what and why</vt:lpstr>
      <vt:lpstr>Neurodiversity, Neurodivergence, &amp; Participation</vt:lpstr>
      <vt:lpstr>Neurodiversity, Neurodivergence, &amp; Participation</vt:lpstr>
      <vt:lpstr>Neurodiversity, Neurodivergence, &amp; Participation</vt:lpstr>
      <vt:lpstr>Neurodiversity, Neurodivergence, &amp; Participation</vt:lpstr>
      <vt:lpstr>Neurodiversity, Neurodivergence, &amp; Participation</vt:lpstr>
      <vt:lpstr>Neurodiversity, Neurodivergence, &amp; Participation</vt:lpstr>
      <vt:lpstr>Neurodiversity, Neurodivergence, &amp; Participation</vt:lpstr>
      <vt:lpstr>Recommendations from UO graduate scholars:</vt:lpstr>
      <vt:lpstr>Recommendations from UO graduate scholars:</vt:lpstr>
      <vt:lpstr>Recommendations:</vt:lpstr>
      <vt:lpstr>Pause and reflect</vt:lpstr>
      <vt:lpstr>Designing for difference &amp; agency with Universal Design for Learning (UDL)</vt:lpstr>
      <vt:lpstr>Guideline: Multiple Means of Engagement</vt:lpstr>
      <vt:lpstr>Guideline: Multiple Means of Action &amp; Expression</vt:lpstr>
      <vt:lpstr>UDL &amp; your participation goals</vt:lpstr>
      <vt:lpstr>Identify what you want to apply:</vt:lpstr>
      <vt:lpstr>Resources</vt:lpstr>
      <vt:lpstr>Thank you, and feel free to stay and chat!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 Dawson</dc:creator>
  <cp:lastModifiedBy>Laurel Bastian</cp:lastModifiedBy>
  <cp:revision>2</cp:revision>
  <dcterms:created xsi:type="dcterms:W3CDTF">2019-10-16T15:36:03Z</dcterms:created>
  <dcterms:modified xsi:type="dcterms:W3CDTF">2022-05-06T03:18:01Z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0x01010099A72E6825CB1D47953B7CD8FCFF8330</vt:lpwstr>
  </property>
  <property fmtid="{D5CDD505-2E9C-101B-9397-08002B2CF9AE}" pid="3" name="Order">
    <vt:r8>77000</vt:r8>
  </property>
  <property fmtid="{D5CDD505-2E9C-101B-9397-08002B2CF9AE}" pid="4" name="ComplianceAssetId">
    <vt:lpwstr/>
  </property>
</Properties>
</file>