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92" r:id="rId5"/>
    <p:sldId id="294" r:id="rId6"/>
    <p:sldId id="329" r:id="rId7"/>
    <p:sldId id="342" r:id="rId8"/>
    <p:sldId id="368" r:id="rId9"/>
    <p:sldId id="369" r:id="rId10"/>
    <p:sldId id="370" r:id="rId11"/>
    <p:sldId id="371" r:id="rId12"/>
    <p:sldId id="341" r:id="rId13"/>
    <p:sldId id="372" r:id="rId14"/>
    <p:sldId id="373" r:id="rId15"/>
    <p:sldId id="326" r:id="rId16"/>
    <p:sldId id="374" r:id="rId17"/>
    <p:sldId id="375" r:id="rId18"/>
    <p:sldId id="346" r:id="rId19"/>
    <p:sldId id="365" r:id="rId20"/>
    <p:sldId id="348" r:id="rId21"/>
    <p:sldId id="384" r:id="rId22"/>
    <p:sldId id="385" r:id="rId23"/>
    <p:sldId id="352" r:id="rId24"/>
    <p:sldId id="355" r:id="rId25"/>
    <p:sldId id="354" r:id="rId26"/>
    <p:sldId id="353" r:id="rId27"/>
    <p:sldId id="358" r:id="rId28"/>
    <p:sldId id="386" r:id="rId29"/>
    <p:sldId id="360" r:id="rId30"/>
    <p:sldId id="361" r:id="rId31"/>
    <p:sldId id="362" r:id="rId32"/>
    <p:sldId id="382" r:id="rId33"/>
    <p:sldId id="366" r:id="rId34"/>
    <p:sldId id="363" r:id="rId35"/>
    <p:sldId id="376" r:id="rId36"/>
    <p:sldId id="367" r:id="rId37"/>
    <p:sldId id="364" r:id="rId38"/>
    <p:sldId id="330" r:id="rId39"/>
    <p:sldId id="345" r:id="rId40"/>
    <p:sldId id="344" r:id="rId41"/>
    <p:sldId id="343" r:id="rId42"/>
    <p:sldId id="324" r:id="rId43"/>
    <p:sldId id="333" r:id="rId44"/>
    <p:sldId id="331" r:id="rId45"/>
    <p:sldId id="334" r:id="rId46"/>
    <p:sldId id="335" r:id="rId47"/>
    <p:sldId id="383" r:id="rId48"/>
    <p:sldId id="338" r:id="rId49"/>
    <p:sldId id="378" r:id="rId50"/>
    <p:sldId id="37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124734"/>
    <a:srgbClr val="8ABB40"/>
    <a:srgbClr val="FFED4B"/>
    <a:srgbClr val="007A40"/>
    <a:srgbClr val="8FB774"/>
    <a:srgbClr val="104735"/>
    <a:srgbClr val="FEE11B"/>
    <a:srgbClr val="00704A"/>
    <a:srgbClr val="FFE2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66A83-3691-CA9C-CBFE-AA9FACF4E61F}" v="199" dt="2021-10-27T16:27:50.904"/>
    <p1510:client id="{0B555368-B897-6453-50EC-DE0BF9025B23}" v="65" dt="2021-10-06T15:57:56.695"/>
    <p1510:client id="{185885B1-AEEA-C7BC-EFB2-2BDB868942A0}" v="444" dt="2021-08-27T16:15:14.597"/>
    <p1510:client id="{190C619C-DA75-A22C-415F-4E9F5DDD48FE}" v="39" dt="2022-03-03T21:04:11.926"/>
    <p1510:client id="{1F1287E0-BE85-A91C-368D-49ADB52BBF76}" v="786" dt="2021-11-09T20:54:50.658"/>
    <p1510:client id="{2197001B-A90A-45ED-9BBA-B7FCB5846EB5}" v="132" dt="2021-08-26T21:02:18.393"/>
    <p1510:client id="{23A2ECB3-0B0B-81C3-B124-D4D813C36D86}" v="84" dt="2021-11-04T17:19:15.162"/>
    <p1510:client id="{2CB9F720-F01F-4EB8-BF87-2A0F97134E86}" v="852" dt="2022-04-13T19:03:39.460"/>
    <p1510:client id="{2E70B627-61D2-74ED-DFA7-CC2828BA6FB2}" v="350" dt="2021-11-10T19:04:05.923"/>
    <p1510:client id="{2E76644E-A413-6324-CC85-77809FEC37F6}" v="1645" dt="2022-04-13T06:07:41.862"/>
    <p1510:client id="{335BA853-11A5-40DB-94C2-F99E4F6A6D7B}" v="324" dt="2021-08-30T20:11:01.064"/>
    <p1510:client id="{46E85483-59FA-8155-907F-3649EEF77472}" v="9" dt="2021-10-15T20:15:07.248"/>
    <p1510:client id="{4A7BC173-EFBE-96F4-E422-1E2A32D715A2}" v="15" dt="2022-04-13T19:42:20.982"/>
    <p1510:client id="{4EB27EBC-DD8C-1632-A4B9-9D8F5E555148}" v="143" dt="2022-04-14T17:48:51.512"/>
    <p1510:client id="{4FF2B36F-0F38-0A8C-7937-73EDE145912B}" v="441" dt="2022-04-08T18:49:22.760"/>
    <p1510:client id="{5C6E8986-61BE-A8B2-5FD4-6AB8B380D547}" v="102" dt="2021-10-28T17:20:23.095"/>
    <p1510:client id="{6477AB04-A4CB-88E5-23C1-928FD509305A}" v="154" dt="2022-04-07T19:37:40.497"/>
    <p1510:client id="{6B08FC8B-0ABE-88F7-5DFC-FC0EF1CEFBCA}" v="406" dt="2022-03-31T16:28:00.354"/>
    <p1510:client id="{7214B188-BB01-399B-290A-CEF19368EABB}" v="528" dt="2022-04-13T16:10:03.152"/>
    <p1510:client id="{7BE86C9C-4646-2DDF-32F2-88E4C361E3AC}" v="1" dt="2022-03-03T20:54:15.463"/>
    <p1510:client id="{7BF4F53E-BC5D-1B80-AF5C-DCE5C67C0EE2}" v="77" dt="2021-11-01T16:14:00.951"/>
    <p1510:client id="{85C40A64-B38C-432E-A706-35DBBF323D19}" v="832" dt="2022-04-13T01:03:30.080"/>
    <p1510:client id="{92DF89FE-6097-5970-30DD-15AAC8ADAAA9}" v="38" dt="2021-11-10T17:04:17.885"/>
    <p1510:client id="{A3628D75-DBE0-440C-E23C-CA17000B7C1F}" v="107" dt="2022-05-09T20:28:31.514"/>
    <p1510:client id="{A683646B-AA41-E4B6-EFA5-E9FFC40827BB}" v="1" dt="2022-04-26T18:17:33.191"/>
    <p1510:client id="{A6A3DFE3-8036-5EEA-4653-9A7E4CB3B95D}" v="19" dt="2021-11-10T18:23:42.321"/>
    <p1510:client id="{A7324033-4A40-60E8-7775-BD4115749B8E}" v="613" dt="2021-11-03T15:40:10.547"/>
    <p1510:client id="{A803C4DD-B339-0691-F8D5-E0855F26F808}" v="44" dt="2022-03-29T17:31:46.764"/>
    <p1510:client id="{B09D424C-C614-BEF5-B057-1A97C6558601}" v="10" dt="2022-04-13T19:20:50.462"/>
    <p1510:client id="{B22CB719-E012-DE1F-2977-54CBEF68F146}" v="20" dt="2022-04-13T17:57:12.157"/>
    <p1510:client id="{B40E1032-0E76-83C8-EC13-F750F633475A}" v="62" dt="2021-11-10T20:06:18.960"/>
    <p1510:client id="{BB00CFF8-EB65-F09D-0270-6ACCBEE4D9A9}" v="10" dt="2022-04-04T16:12:54.706"/>
    <p1510:client id="{C73EF390-8427-0036-D1FC-0CF0A2E75EE9}" v="1240" dt="2022-04-08T23:01:13.168"/>
    <p1510:client id="{C896E5E1-CAEE-E11A-BD26-678FE9B10ADA}" v="28" dt="2021-11-10T20:49:33.650"/>
    <p1510:client id="{C939BD6E-CA9D-4946-98AC-B28540CFBE5D}" v="836" dt="2021-10-13T23:18:13.599"/>
    <p1510:client id="{E20533DE-7A91-AE93-6882-BF5E397DEDA4}" v="11" dt="2022-04-01T17:54:38.421"/>
    <p1510:client id="{EC07737D-4770-57E9-A378-1578513C8A33}" v="853" dt="2022-04-08T21:21:21.193"/>
    <p1510:client id="{F178FBCE-03CC-4792-08D4-6122FDFDDBCC}" v="256" dt="2021-10-22T16:02:29.334"/>
    <p1510:client id="{F32277AF-85DB-7B21-303F-385F439E1BA5}" v="706" dt="2022-03-28T17:43:33.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7B74E-8B04-4631-B47E-9860FD62214F}" type="datetimeFigureOut">
              <a:rPr lang="en-US"/>
              <a:t>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023E2-032A-4F93-8840-D5B350B350D6}" type="slidenum">
              <a:rPr lang="en-US"/>
              <a:t>‹#›</a:t>
            </a:fld>
            <a:endParaRPr lang="en-US"/>
          </a:p>
        </p:txBody>
      </p:sp>
    </p:spTree>
    <p:extLst>
      <p:ext uri="{BB962C8B-B14F-4D97-AF65-F5344CB8AC3E}">
        <p14:creationId xmlns:p14="http://schemas.microsoft.com/office/powerpoint/2010/main" val="131695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ressbooks.library.ryerson.ca/doc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ressbooks.library.ryerson.ca/doc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ressbooks.library.ryerson.ca/doc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3</a:t>
            </a:fld>
            <a:endParaRPr lang="en-US"/>
          </a:p>
        </p:txBody>
      </p:sp>
    </p:spTree>
    <p:extLst>
      <p:ext uri="{BB962C8B-B14F-4D97-AF65-F5344CB8AC3E}">
        <p14:creationId xmlns:p14="http://schemas.microsoft.com/office/powerpoint/2010/main" val="2272327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285750">
              <a:lnSpc>
                <a:spcPct val="90000"/>
              </a:lnSpc>
              <a:spcBef>
                <a:spcPts val="500"/>
              </a:spcBef>
              <a:buFont typeface="Arial,Sans-Serif"/>
              <a:buChar char="•"/>
            </a:pPr>
            <a:r>
              <a:rPr lang="en-US"/>
              <a:t>Re: screen reader users interacting with an element as basic as a text document, or as complex as drag and drop quiz element, consider these three questions:</a:t>
            </a:r>
          </a:p>
          <a:p>
            <a:pPr marL="971550" lvl="1" indent="-285750">
              <a:lnSpc>
                <a:spcPct val="90000"/>
              </a:lnSpc>
              <a:spcBef>
                <a:spcPts val="500"/>
              </a:spcBef>
              <a:buFont typeface="Arial,Sans-Serif"/>
              <a:buChar char="•"/>
            </a:pPr>
            <a:r>
              <a:rPr lang="en-US"/>
              <a:t>Identity: What am I interacting with?</a:t>
            </a:r>
            <a:endParaRPr lang="en-US">
              <a:ea typeface="Calibri" panose="020F0502020204030204"/>
              <a:cs typeface="Calibri"/>
            </a:endParaRPr>
          </a:p>
          <a:p>
            <a:pPr marL="971550" lvl="1" indent="-285750">
              <a:lnSpc>
                <a:spcPct val="90000"/>
              </a:lnSpc>
              <a:spcBef>
                <a:spcPts val="500"/>
              </a:spcBef>
              <a:buFont typeface="Arial,Sans-Serif"/>
              <a:buChar char="•"/>
            </a:pPr>
            <a:r>
              <a:rPr lang="en-US"/>
              <a:t>Operation: How do I use this thing I am interacting with?</a:t>
            </a:r>
            <a:endParaRPr lang="en-US">
              <a:ea typeface="Calibri" panose="020F0502020204030204"/>
              <a:cs typeface="Calibri"/>
            </a:endParaRPr>
          </a:p>
          <a:p>
            <a:pPr marL="971550" lvl="1" indent="-285750">
              <a:lnSpc>
                <a:spcPct val="90000"/>
              </a:lnSpc>
              <a:spcBef>
                <a:spcPts val="500"/>
              </a:spcBef>
              <a:buFont typeface="Arial,Sans-Serif"/>
              <a:buChar char="•"/>
            </a:pPr>
            <a:r>
              <a:rPr lang="en-US"/>
              <a:t>State: What is the current status of this thing as I’m using/interacting with it?</a:t>
            </a:r>
            <a:endParaRPr lang="en-US">
              <a:ea typeface="Calibri" panose="020F0502020204030204"/>
              <a:cs typeface="Calibri"/>
            </a:endParaRPr>
          </a:p>
          <a:p>
            <a:pPr marL="514350" indent="-285750">
              <a:lnSpc>
                <a:spcPct val="90000"/>
              </a:lnSpc>
              <a:spcBef>
                <a:spcPts val="500"/>
              </a:spcBef>
              <a:buFont typeface="Arial,Sans-Serif"/>
              <a:buChar char="•"/>
            </a:pPr>
            <a:r>
              <a:rPr lang="en-US"/>
              <a:t>We can broadly apply this concept to other areas of access.</a:t>
            </a:r>
            <a:endParaRPr lang="en-US">
              <a:ea typeface="Calibri" panose="020F0502020204030204"/>
              <a:cs typeface="Calibri"/>
            </a:endParaRPr>
          </a:p>
          <a:p>
            <a:pPr marL="971550" lvl="1" indent="-285750">
              <a:lnSpc>
                <a:spcPct val="90000"/>
              </a:lnSpc>
              <a:spcBef>
                <a:spcPts val="500"/>
              </a:spcBef>
              <a:buFont typeface="Arial,Sans-Serif"/>
              <a:buChar char="•"/>
            </a:pPr>
            <a:r>
              <a:rPr lang="en-US"/>
              <a:t>Any student opens your Canvas course for the first time and there is nothing on the landing page... What am I interacting with? How do I find readings, assignments, quizzes, </a:t>
            </a:r>
            <a:r>
              <a:rPr lang="en-US" err="1"/>
              <a:t>etc</a:t>
            </a:r>
            <a:r>
              <a:rPr lang="en-US"/>
              <a:t>? What is the current status of my assignments/quizzes and is the status updated live?</a:t>
            </a:r>
            <a:endParaRPr lang="en-US">
              <a:ea typeface="Calibri" panose="020F0502020204030204"/>
              <a:cs typeface="Calibri"/>
            </a:endParaRPr>
          </a:p>
          <a:p>
            <a:pPr marL="514350" indent="-285750">
              <a:lnSpc>
                <a:spcPct val="90000"/>
              </a:lnSpc>
              <a:spcBef>
                <a:spcPts val="500"/>
              </a:spcBef>
              <a:buFont typeface="Arial,Sans-Serif"/>
              <a:buChar char="•"/>
            </a:pPr>
            <a:r>
              <a:rPr lang="en-US"/>
              <a:t>Searchable text = </a:t>
            </a:r>
            <a:endParaRPr lang="en-US">
              <a:ea typeface="Calibri" panose="020F0502020204030204"/>
              <a:cs typeface="Calibri"/>
            </a:endParaRPr>
          </a:p>
          <a:p>
            <a:pPr marL="971550" lvl="1" indent="-285750">
              <a:lnSpc>
                <a:spcPct val="90000"/>
              </a:lnSpc>
              <a:spcBef>
                <a:spcPts val="500"/>
              </a:spcBef>
              <a:buFont typeface="Arial,Sans-Serif"/>
              <a:buChar char="•"/>
            </a:pPr>
            <a:r>
              <a:rPr lang="en-US"/>
              <a:t>Not just for screen reader and text to speech software</a:t>
            </a:r>
            <a:endParaRPr lang="en-US">
              <a:ea typeface="Calibri" panose="020F0502020204030204"/>
              <a:cs typeface="Calibri"/>
            </a:endParaRPr>
          </a:p>
          <a:p>
            <a:pPr marL="971550" lvl="1" indent="-285750">
              <a:lnSpc>
                <a:spcPct val="90000"/>
              </a:lnSpc>
              <a:spcBef>
                <a:spcPts val="500"/>
              </a:spcBef>
              <a:buFont typeface="Arial,Sans-Serif"/>
              <a:buChar char="•"/>
            </a:pPr>
            <a:r>
              <a:rPr lang="en-US"/>
              <a:t>All users can quickly find and cite</a:t>
            </a:r>
            <a:endParaRPr lang="en-US">
              <a:ea typeface="Calibri" panose="020F0502020204030204"/>
              <a:cs typeface="Calibri"/>
            </a:endParaRPr>
          </a:p>
          <a:p>
            <a:pPr marL="514350" indent="-285750">
              <a:lnSpc>
                <a:spcPct val="90000"/>
              </a:lnSpc>
              <a:spcBef>
                <a:spcPts val="500"/>
              </a:spcBef>
              <a:buFont typeface="Arial,Sans-Serif"/>
              <a:buChar char="•"/>
            </a:pPr>
            <a:r>
              <a:rPr lang="en-US"/>
              <a:t>Editable text = </a:t>
            </a:r>
            <a:endParaRPr lang="en-US">
              <a:ea typeface="Calibri" panose="020F0502020204030204"/>
              <a:cs typeface="Calibri"/>
            </a:endParaRPr>
          </a:p>
          <a:p>
            <a:pPr marL="971550" lvl="1" indent="-285750">
              <a:lnSpc>
                <a:spcPct val="90000"/>
              </a:lnSpc>
              <a:spcBef>
                <a:spcPts val="500"/>
              </a:spcBef>
              <a:buFont typeface="Arial,Sans-Serif"/>
              <a:buChar char="•"/>
            </a:pPr>
            <a:r>
              <a:rPr lang="en-US"/>
              <a:t>All users can customize size (for mobile), manipulate spacing/contrast (eye strain), add color coding/annotation (organization and engagement)</a:t>
            </a:r>
            <a:endParaRPr lang="en-US">
              <a:ea typeface="Calibri" panose="020F0502020204030204"/>
              <a:cs typeface="Calibri"/>
            </a:endParaRPr>
          </a:p>
          <a:p>
            <a:pPr marL="514350" indent="-285750">
              <a:lnSpc>
                <a:spcPct val="90000"/>
              </a:lnSpc>
              <a:spcBef>
                <a:spcPts val="500"/>
              </a:spcBef>
              <a:buFont typeface="Arial,Sans-Serif"/>
              <a:buChar char="•"/>
            </a:pPr>
            <a:r>
              <a:rPr lang="en-US"/>
              <a:t>Accessible elements within documents</a:t>
            </a:r>
            <a:endParaRPr lang="en-US">
              <a:ea typeface="Calibri" panose="020F0502020204030204"/>
              <a:cs typeface="Calibri"/>
            </a:endParaRPr>
          </a:p>
          <a:p>
            <a:pPr marL="971550" lvl="1" indent="-285750">
              <a:lnSpc>
                <a:spcPct val="90000"/>
              </a:lnSpc>
              <a:spcBef>
                <a:spcPts val="500"/>
              </a:spcBef>
              <a:buFont typeface="Arial,Sans-Serif"/>
              <a:buChar char="•"/>
            </a:pPr>
            <a:r>
              <a:rPr lang="en-US"/>
              <a:t>Alt text for everyone</a:t>
            </a:r>
            <a:endParaRPr lang="en-US">
              <a:ea typeface="Calibri" panose="020F0502020204030204"/>
              <a:cs typeface="Calibri"/>
            </a:endParaRPr>
          </a:p>
          <a:p>
            <a:pPr marL="971550" lvl="1" indent="-285750">
              <a:lnSpc>
                <a:spcPct val="90000"/>
              </a:lnSpc>
              <a:spcBef>
                <a:spcPts val="500"/>
              </a:spcBef>
              <a:buFont typeface="Arial,Sans-Serif"/>
              <a:buChar char="•"/>
            </a:pPr>
            <a:r>
              <a:rPr lang="en-US"/>
              <a:t>Tables?</a:t>
            </a:r>
            <a:endParaRPr lang="en-US">
              <a:ea typeface="Calibri" panose="020F0502020204030204"/>
              <a:cs typeface="Calibri"/>
            </a:endParaRPr>
          </a:p>
          <a:p>
            <a:pPr marL="971550" lvl="1" indent="-285750">
              <a:lnSpc>
                <a:spcPct val="90000"/>
              </a:lnSpc>
              <a:spcBef>
                <a:spcPts val="500"/>
              </a:spcBef>
              <a:buFont typeface="Arial,Sans-Serif"/>
              <a:buChar char="•"/>
            </a:pPr>
            <a:r>
              <a:rPr lang="en-US"/>
              <a:t>Links (anchors, descriptive vs full </a:t>
            </a:r>
            <a:r>
              <a:rPr lang="en-US" err="1"/>
              <a:t>url</a:t>
            </a:r>
            <a:r>
              <a:rPr lang="en-US"/>
              <a:t>)</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F6023E2-032A-4F93-8840-D5B350B350D6}" type="slidenum">
              <a:rPr lang="en-US"/>
              <a:t>12</a:t>
            </a:fld>
            <a:endParaRPr lang="en-US"/>
          </a:p>
        </p:txBody>
      </p:sp>
    </p:spTree>
    <p:extLst>
      <p:ext uri="{BB962C8B-B14F-4D97-AF65-F5344CB8AC3E}">
        <p14:creationId xmlns:p14="http://schemas.microsoft.com/office/powerpoint/2010/main" val="1280865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a:buChar char="•"/>
            </a:pPr>
            <a:endParaRPr lang="en-US">
              <a:ea typeface="Calibri" panose="020F0502020204030204"/>
              <a:cs typeface="Calibri" panose="020F0502020204030204"/>
            </a:endParaRPr>
          </a:p>
          <a:p>
            <a:pPr marL="685800" lvl="1">
              <a:lnSpc>
                <a:spcPct val="90000"/>
              </a:lnSpc>
              <a:spcBef>
                <a:spcPts val="500"/>
              </a:spcBef>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F6023E2-032A-4F93-8840-D5B350B350D6}" type="slidenum">
              <a:rPr lang="en-US"/>
              <a:t>13</a:t>
            </a:fld>
            <a:endParaRPr lang="en-US"/>
          </a:p>
        </p:txBody>
      </p:sp>
    </p:spTree>
    <p:extLst>
      <p:ext uri="{BB962C8B-B14F-4D97-AF65-F5344CB8AC3E}">
        <p14:creationId xmlns:p14="http://schemas.microsoft.com/office/powerpoint/2010/main" val="1122126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Examples of flexibility of use: </a:t>
            </a:r>
            <a:endParaRPr lang="en-US">
              <a:ea typeface="Calibri" panose="020F0502020204030204"/>
              <a:cs typeface="Calibri" panose="020F0502020204030204"/>
            </a:endParaRPr>
          </a:p>
          <a:p>
            <a:pPr marL="628650" lvl="1" indent="-171450">
              <a:buFont typeface="Arial"/>
              <a:buChar char="•"/>
            </a:pPr>
            <a:r>
              <a:rPr lang="en-US"/>
              <a:t>students with screen readers &amp; text-to-speech software benefit from searchable text &amp; all students can use searchable text to quickly find/ cite</a:t>
            </a:r>
          </a:p>
          <a:p>
            <a:pPr marL="628650" lvl="1" indent="-171450">
              <a:buFont typeface="Arial"/>
              <a:buChar char="•"/>
            </a:pPr>
            <a:r>
              <a:rPr lang="en-US"/>
              <a:t>Students with low vision can use editable text to customize size and for all students manipulating spacing/contrast can diminish eye strain, improve mobile experience; add color coding/annotation can benefit students with ADHD, for example, in customizing their organization and engaging with it AND can benefit all students around organization/engagement.</a:t>
            </a:r>
            <a:endParaRPr lang="en-US">
              <a:ea typeface="Calibri" panose="020F0502020204030204"/>
              <a:cs typeface="Calibri" panose="020F0502020204030204"/>
            </a:endParaRPr>
          </a:p>
          <a:p>
            <a:pPr marL="628650" lvl="1" indent="-171450">
              <a:buFont typeface="Arial"/>
              <a:buChar char="•"/>
            </a:pPr>
            <a:r>
              <a:rPr lang="en-US"/>
              <a:t>Similar examples with alt text, tables, links. </a:t>
            </a:r>
            <a:endParaRPr lang="en-US">
              <a:ea typeface="Calibri"/>
              <a:cs typeface="Calibri"/>
            </a:endParaRPr>
          </a:p>
          <a:p>
            <a:pPr marL="685800" lvl="1">
              <a:lnSpc>
                <a:spcPct val="90000"/>
              </a:lnSpc>
              <a:spcBef>
                <a:spcPts val="500"/>
              </a:spcBef>
            </a:pPr>
            <a:endParaRPr lang="en-US">
              <a:ea typeface="Calibri"/>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14</a:t>
            </a:fld>
            <a:endParaRPr lang="en-US"/>
          </a:p>
        </p:txBody>
      </p:sp>
    </p:spTree>
    <p:extLst>
      <p:ext uri="{BB962C8B-B14F-4D97-AF65-F5344CB8AC3E}">
        <p14:creationId xmlns:p14="http://schemas.microsoft.com/office/powerpoint/2010/main" val="56736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Acknowledging that Different purposes/contexts lend themselves to different formats</a:t>
            </a:r>
            <a:endParaRPr lang="en-US">
              <a:ea typeface="Calibri" panose="020F0502020204030204"/>
              <a:cs typeface="Calibri" panose="020F0502020204030204"/>
            </a:endParaRPr>
          </a:p>
          <a:p>
            <a:pPr marL="171450" indent="-171450">
              <a:buFont typeface="Arial"/>
              <a:buChar char="•"/>
            </a:pPr>
            <a:r>
              <a:rPr lang="en-US"/>
              <a:t>We are focused on one format for our session—Word—but different formats use similar techniques (based on the application) for accessibility</a:t>
            </a:r>
            <a:endParaRPr lang="en-US">
              <a:ea typeface="Calibri" panose="020F0502020204030204"/>
              <a:cs typeface="Calibri"/>
            </a:endParaRPr>
          </a:p>
          <a:p>
            <a:pPr marL="171450" indent="-171450">
              <a:buFont typeface="Arial"/>
              <a:buChar char="•"/>
            </a:pPr>
            <a:r>
              <a:rPr lang="en-US"/>
              <a:t>Part of why we focus on Word is because an accessible Word doc can be converted by students to the format they need (frequently without seeking an accommodation)</a:t>
            </a:r>
            <a:endParaRPr lang="en-US">
              <a:ea typeface="Calibri" panose="020F0502020204030204"/>
              <a:cs typeface="Calibri"/>
            </a:endParaRPr>
          </a:p>
          <a:p>
            <a:pPr marL="171450" indent="-171450">
              <a:buFont typeface="Arial"/>
              <a:buChar char="•"/>
            </a:pPr>
            <a:r>
              <a:rPr lang="en-US"/>
              <a:t>You can reference a great OER, </a:t>
            </a:r>
            <a:r>
              <a:rPr lang="en-US" u="sng">
                <a:hlinkClick r:id="rId3"/>
              </a:rPr>
              <a:t>“Understanding Document Accessibility”</a:t>
            </a:r>
            <a:r>
              <a:rPr lang="en-US"/>
              <a:t>  as you continue this work within a variety of formats. Many of the “techniques” (such as using headings) are used across all formats, but how you apply them is slightly different. This OER will give you easy to follow steps for the most common ones.</a:t>
            </a:r>
            <a:endParaRPr lang="en-US">
              <a:ea typeface="Calibri" panose="020F0502020204030204"/>
              <a:cs typeface="Calibri" panose="020F0502020204030204"/>
            </a:endParaRPr>
          </a:p>
          <a:p>
            <a:pPr marL="685800" lvl="1">
              <a:lnSpc>
                <a:spcPct val="90000"/>
              </a:lnSpc>
              <a:spcBef>
                <a:spcPts val="500"/>
              </a:spcBef>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9F6023E2-032A-4F93-8840-D5B350B350D6}" type="slidenum">
              <a:rPr lang="en-US"/>
              <a:t>15</a:t>
            </a:fld>
            <a:endParaRPr lang="en-US"/>
          </a:p>
        </p:txBody>
      </p:sp>
    </p:spTree>
    <p:extLst>
      <p:ext uri="{BB962C8B-B14F-4D97-AF65-F5344CB8AC3E}">
        <p14:creationId xmlns:p14="http://schemas.microsoft.com/office/powerpoint/2010/main" val="2940622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List (on slide) of accessibility techniques we will be working on</a:t>
            </a:r>
          </a:p>
          <a:p>
            <a:pPr marL="171450" indent="-171450">
              <a:buFont typeface="Arial"/>
              <a:buChar char="•"/>
            </a:pPr>
            <a:r>
              <a:rPr lang="en-US"/>
              <a:t>Let people know we are practicing in Word, but these basic techniques transfer to most types of software. </a:t>
            </a:r>
            <a:endParaRPr lang="en-US">
              <a:ea typeface="Calibri" panose="020F0502020204030204"/>
              <a:cs typeface="Calibri"/>
            </a:endParaRPr>
          </a:p>
          <a:p>
            <a:pPr marL="171450" indent="-171450">
              <a:buFont typeface="Arial"/>
              <a:buChar char="•"/>
            </a:pPr>
            <a:r>
              <a:rPr lang="en-US"/>
              <a:t>Marla will be using a Mac, Laurel will follow along with PC so can switch screenshares if needed. </a:t>
            </a:r>
            <a:endParaRPr lang="en-US">
              <a:ea typeface="Calibri" panose="020F0502020204030204"/>
              <a:cs typeface="Calibri"/>
            </a:endParaRPr>
          </a:p>
          <a:p>
            <a:pPr marL="171450" indent="-171450">
              <a:buFont typeface="Arial"/>
              <a:buChar char="•"/>
            </a:pPr>
            <a:r>
              <a:rPr lang="en-US"/>
              <a:t>After this session, they can practice these steps in word OR other programs by using the linked Understanding Document Accessibility Pressbook. Easy to use!</a:t>
            </a:r>
            <a:endParaRPr lang="en-US">
              <a:ea typeface="Calibri" panose="020F0502020204030204"/>
              <a:cs typeface="Calibri"/>
            </a:endParaRPr>
          </a:p>
          <a:p>
            <a:pPr marL="171450" indent="-171450">
              <a:buFont typeface="Arial"/>
              <a:buChar char="•"/>
            </a:pPr>
            <a:r>
              <a:rPr lang="en-US"/>
              <a:t>We will demo an accessibility move and then you will practice. You can do this in a document of your own, or in a document Marla made to play in today.</a:t>
            </a:r>
            <a:endParaRPr lang="en-US">
              <a:ea typeface="Calibri" panose="020F0502020204030204"/>
              <a:cs typeface="Calibri"/>
            </a:endParaRPr>
          </a:p>
          <a:p>
            <a:pPr marL="171450" indent="-171450">
              <a:buFont typeface="Arial"/>
              <a:buChar char="•"/>
            </a:pPr>
            <a:r>
              <a:rPr lang="en-US"/>
              <a:t>We put that document in the chat. Please download it!</a:t>
            </a:r>
            <a:endParaRPr lang="en-US">
              <a:ea typeface="Calibri" panose="020F0502020204030204"/>
              <a:cs typeface="Calibri"/>
            </a:endParaRPr>
          </a:p>
          <a:p>
            <a:pPr marL="171450" indent="-171450">
              <a:buFont typeface="Arial"/>
              <a:buChar char="•"/>
            </a:pPr>
            <a:r>
              <a:rPr lang="en-US"/>
              <a:t>Templates are really helpful. We have made a template you can use—it is on our webpage. </a:t>
            </a:r>
            <a:endParaRPr lang="en-US">
              <a:ea typeface="Calibri" panose="020F0502020204030204"/>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16</a:t>
            </a:fld>
            <a:endParaRPr lang="en-US"/>
          </a:p>
        </p:txBody>
      </p:sp>
    </p:spTree>
    <p:extLst>
      <p:ext uri="{BB962C8B-B14F-4D97-AF65-F5344CB8AC3E}">
        <p14:creationId xmlns:p14="http://schemas.microsoft.com/office/powerpoint/2010/main" val="1883913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17</a:t>
            </a:fld>
            <a:endParaRPr lang="en-US"/>
          </a:p>
        </p:txBody>
      </p:sp>
    </p:spTree>
    <p:extLst>
      <p:ext uri="{BB962C8B-B14F-4D97-AF65-F5344CB8AC3E}">
        <p14:creationId xmlns:p14="http://schemas.microsoft.com/office/powerpoint/2010/main" val="3612621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t>Describe the image in context based on what details the image adds to the text.</a:t>
            </a:r>
            <a:endParaRPr lang="en-US">
              <a:cs typeface="Calibri" panose="020F0502020204030204"/>
            </a:endParaRPr>
          </a:p>
          <a:p>
            <a:pPr>
              <a:buFont typeface="Arial"/>
              <a:buChar char="•"/>
            </a:pPr>
            <a:r>
              <a:rPr lang="en-US"/>
              <a:t>Keep descriptions short and concise, roughly 125-140 characters.</a:t>
            </a:r>
            <a:endParaRPr lang="en-US">
              <a:cs typeface="Calibri"/>
            </a:endParaRPr>
          </a:p>
          <a:p>
            <a:pPr>
              <a:buFont typeface="Arial"/>
              <a:buChar char="•"/>
            </a:pPr>
            <a:r>
              <a:rPr lang="en-US"/>
              <a:t>Do not use the words "graphic" or "image" because screen readers already take care of that.</a:t>
            </a:r>
          </a:p>
        </p:txBody>
      </p:sp>
      <p:sp>
        <p:nvSpPr>
          <p:cNvPr id="4" name="Slide Number Placeholder 3"/>
          <p:cNvSpPr>
            <a:spLocks noGrp="1"/>
          </p:cNvSpPr>
          <p:nvPr>
            <p:ph type="sldNum" sz="quarter" idx="5"/>
          </p:nvPr>
        </p:nvSpPr>
        <p:spPr/>
        <p:txBody>
          <a:bodyPr/>
          <a:lstStyle/>
          <a:p>
            <a:fld id="{9F6023E2-032A-4F93-8840-D5B350B350D6}" type="slidenum">
              <a:rPr lang="en-US"/>
              <a:t>18</a:t>
            </a:fld>
            <a:endParaRPr lang="en-US"/>
          </a:p>
        </p:txBody>
      </p:sp>
    </p:spTree>
    <p:extLst>
      <p:ext uri="{BB962C8B-B14F-4D97-AF65-F5344CB8AC3E}">
        <p14:creationId xmlns:p14="http://schemas.microsoft.com/office/powerpoint/2010/main" val="332689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19</a:t>
            </a:fld>
            <a:endParaRPr lang="en-US"/>
          </a:p>
        </p:txBody>
      </p:sp>
    </p:spTree>
    <p:extLst>
      <p:ext uri="{BB962C8B-B14F-4D97-AF65-F5344CB8AC3E}">
        <p14:creationId xmlns:p14="http://schemas.microsoft.com/office/powerpoint/2010/main" val="2797960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20</a:t>
            </a:fld>
            <a:endParaRPr lang="en-US"/>
          </a:p>
        </p:txBody>
      </p:sp>
    </p:spTree>
    <p:extLst>
      <p:ext uri="{BB962C8B-B14F-4D97-AF65-F5344CB8AC3E}">
        <p14:creationId xmlns:p14="http://schemas.microsoft.com/office/powerpoint/2010/main" val="2168762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21</a:t>
            </a:fld>
            <a:endParaRPr lang="en-US"/>
          </a:p>
        </p:txBody>
      </p:sp>
    </p:spTree>
    <p:extLst>
      <p:ext uri="{BB962C8B-B14F-4D97-AF65-F5344CB8AC3E}">
        <p14:creationId xmlns:p14="http://schemas.microsoft.com/office/powerpoint/2010/main" val="2404434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4</a:t>
            </a:fld>
            <a:endParaRPr lang="en-US"/>
          </a:p>
        </p:txBody>
      </p:sp>
    </p:spTree>
    <p:extLst>
      <p:ext uri="{BB962C8B-B14F-4D97-AF65-F5344CB8AC3E}">
        <p14:creationId xmlns:p14="http://schemas.microsoft.com/office/powerpoint/2010/main" val="3903761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22</a:t>
            </a:fld>
            <a:endParaRPr lang="en-US"/>
          </a:p>
        </p:txBody>
      </p:sp>
    </p:spTree>
    <p:extLst>
      <p:ext uri="{BB962C8B-B14F-4D97-AF65-F5344CB8AC3E}">
        <p14:creationId xmlns:p14="http://schemas.microsoft.com/office/powerpoint/2010/main" val="3972026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23</a:t>
            </a:fld>
            <a:endParaRPr lang="en-US"/>
          </a:p>
        </p:txBody>
      </p:sp>
    </p:spTree>
    <p:extLst>
      <p:ext uri="{BB962C8B-B14F-4D97-AF65-F5344CB8AC3E}">
        <p14:creationId xmlns:p14="http://schemas.microsoft.com/office/powerpoint/2010/main" val="1928859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 mindful of links with "here" "click here" or other non-descriptive text.</a:t>
            </a:r>
            <a:endParaRPr lang="en-US" b="1">
              <a:cs typeface="+mn-lt"/>
            </a:endParaRPr>
          </a:p>
        </p:txBody>
      </p:sp>
      <p:sp>
        <p:nvSpPr>
          <p:cNvPr id="4" name="Slide Number Placeholder 3"/>
          <p:cNvSpPr>
            <a:spLocks noGrp="1"/>
          </p:cNvSpPr>
          <p:nvPr>
            <p:ph type="sldNum" sz="quarter" idx="5"/>
          </p:nvPr>
        </p:nvSpPr>
        <p:spPr/>
        <p:txBody>
          <a:bodyPr/>
          <a:lstStyle/>
          <a:p>
            <a:fld id="{9F6023E2-032A-4F93-8840-D5B350B350D6}" type="slidenum">
              <a:rPr lang="en-US"/>
              <a:t>24</a:t>
            </a:fld>
            <a:endParaRPr lang="en-US"/>
          </a:p>
        </p:txBody>
      </p:sp>
    </p:spTree>
    <p:extLst>
      <p:ext uri="{BB962C8B-B14F-4D97-AF65-F5344CB8AC3E}">
        <p14:creationId xmlns:p14="http://schemas.microsoft.com/office/powerpoint/2010/main" val="842443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Be mindful of links with "here" "click here" or other non-descriptive text.</a:t>
            </a:r>
            <a:endParaRPr lang="en-US" b="1">
              <a:cs typeface="+mn-lt"/>
            </a:endParaRPr>
          </a:p>
        </p:txBody>
      </p:sp>
      <p:sp>
        <p:nvSpPr>
          <p:cNvPr id="4" name="Slide Number Placeholder 3"/>
          <p:cNvSpPr>
            <a:spLocks noGrp="1"/>
          </p:cNvSpPr>
          <p:nvPr>
            <p:ph type="sldNum" sz="quarter" idx="5"/>
          </p:nvPr>
        </p:nvSpPr>
        <p:spPr/>
        <p:txBody>
          <a:bodyPr/>
          <a:lstStyle/>
          <a:p>
            <a:fld id="{9F6023E2-032A-4F93-8840-D5B350B350D6}" type="slidenum">
              <a:rPr lang="en-US"/>
              <a:t>25</a:t>
            </a:fld>
            <a:endParaRPr lang="en-US"/>
          </a:p>
        </p:txBody>
      </p:sp>
    </p:spTree>
    <p:extLst>
      <p:ext uri="{BB962C8B-B14F-4D97-AF65-F5344CB8AC3E}">
        <p14:creationId xmlns:p14="http://schemas.microsoft.com/office/powerpoint/2010/main" val="4042209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t>Describe the image in context based on what details the image adds to the text.</a:t>
            </a:r>
            <a:endParaRPr lang="en-US">
              <a:cs typeface="Calibri" panose="020F0502020204030204"/>
            </a:endParaRPr>
          </a:p>
          <a:p>
            <a:pPr>
              <a:buFont typeface="Arial"/>
              <a:buChar char="•"/>
            </a:pPr>
            <a:r>
              <a:rPr lang="en-US"/>
              <a:t>Keep descriptions short and concise, roughly 125-140 characters.</a:t>
            </a:r>
            <a:endParaRPr lang="en-US">
              <a:cs typeface="Calibri"/>
            </a:endParaRPr>
          </a:p>
          <a:p>
            <a:pPr>
              <a:buFont typeface="Arial"/>
              <a:buChar char="•"/>
            </a:pPr>
            <a:r>
              <a:rPr lang="en-US"/>
              <a:t>Do not use the words "graphic" or "image" because screen readers already take care of that.</a:t>
            </a:r>
          </a:p>
        </p:txBody>
      </p:sp>
      <p:sp>
        <p:nvSpPr>
          <p:cNvPr id="4" name="Slide Number Placeholder 3"/>
          <p:cNvSpPr>
            <a:spLocks noGrp="1"/>
          </p:cNvSpPr>
          <p:nvPr>
            <p:ph type="sldNum" sz="quarter" idx="5"/>
          </p:nvPr>
        </p:nvSpPr>
        <p:spPr/>
        <p:txBody>
          <a:bodyPr/>
          <a:lstStyle/>
          <a:p>
            <a:fld id="{9F6023E2-032A-4F93-8840-D5B350B350D6}" type="slidenum">
              <a:rPr lang="en-US"/>
              <a:t>26</a:t>
            </a:fld>
            <a:endParaRPr lang="en-US"/>
          </a:p>
        </p:txBody>
      </p:sp>
    </p:spTree>
    <p:extLst>
      <p:ext uri="{BB962C8B-B14F-4D97-AF65-F5344CB8AC3E}">
        <p14:creationId xmlns:p14="http://schemas.microsoft.com/office/powerpoint/2010/main" val="356745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t>Describe the image in context based on what details the image adds to the text.</a:t>
            </a:r>
            <a:endParaRPr lang="en-US">
              <a:cs typeface="Calibri" panose="020F0502020204030204"/>
            </a:endParaRPr>
          </a:p>
          <a:p>
            <a:pPr>
              <a:buFont typeface="Arial"/>
              <a:buChar char="•"/>
            </a:pPr>
            <a:r>
              <a:rPr lang="en-US"/>
              <a:t>Keep descriptions short and concise, roughly 125-140 characters.</a:t>
            </a:r>
            <a:endParaRPr lang="en-US">
              <a:cs typeface="Calibri"/>
            </a:endParaRPr>
          </a:p>
          <a:p>
            <a:pPr>
              <a:buFont typeface="Arial"/>
              <a:buChar char="•"/>
            </a:pPr>
            <a:r>
              <a:rPr lang="en-US"/>
              <a:t>Do not use the words "graphic" or "image" because screen readers already take care of that.</a:t>
            </a:r>
          </a:p>
        </p:txBody>
      </p:sp>
      <p:sp>
        <p:nvSpPr>
          <p:cNvPr id="4" name="Slide Number Placeholder 3"/>
          <p:cNvSpPr>
            <a:spLocks noGrp="1"/>
          </p:cNvSpPr>
          <p:nvPr>
            <p:ph type="sldNum" sz="quarter" idx="5"/>
          </p:nvPr>
        </p:nvSpPr>
        <p:spPr/>
        <p:txBody>
          <a:bodyPr/>
          <a:lstStyle/>
          <a:p>
            <a:fld id="{9F6023E2-032A-4F93-8840-D5B350B350D6}" type="slidenum">
              <a:rPr lang="en-US"/>
              <a:t>27</a:t>
            </a:fld>
            <a:endParaRPr lang="en-US"/>
          </a:p>
        </p:txBody>
      </p:sp>
    </p:spTree>
    <p:extLst>
      <p:ext uri="{BB962C8B-B14F-4D97-AF65-F5344CB8AC3E}">
        <p14:creationId xmlns:p14="http://schemas.microsoft.com/office/powerpoint/2010/main" val="1214866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t>Describe the image in context based on what details the image adds to the text.</a:t>
            </a:r>
            <a:endParaRPr lang="en-US">
              <a:cs typeface="Calibri" panose="020F0502020204030204"/>
            </a:endParaRPr>
          </a:p>
          <a:p>
            <a:pPr>
              <a:buFont typeface="Arial"/>
              <a:buChar char="•"/>
            </a:pPr>
            <a:r>
              <a:rPr lang="en-US"/>
              <a:t>Keep descriptions short and concise, roughly 125-140 characters.</a:t>
            </a:r>
            <a:endParaRPr lang="en-US">
              <a:cs typeface="Calibri"/>
            </a:endParaRPr>
          </a:p>
          <a:p>
            <a:pPr>
              <a:buFont typeface="Arial"/>
              <a:buChar char="•"/>
            </a:pPr>
            <a:r>
              <a:rPr lang="en-US"/>
              <a:t>Do not use the words "graphic" or "image" because screen readers already take care of that.</a:t>
            </a:r>
          </a:p>
        </p:txBody>
      </p:sp>
      <p:sp>
        <p:nvSpPr>
          <p:cNvPr id="4" name="Slide Number Placeholder 3"/>
          <p:cNvSpPr>
            <a:spLocks noGrp="1"/>
          </p:cNvSpPr>
          <p:nvPr>
            <p:ph type="sldNum" sz="quarter" idx="5"/>
          </p:nvPr>
        </p:nvSpPr>
        <p:spPr/>
        <p:txBody>
          <a:bodyPr/>
          <a:lstStyle/>
          <a:p>
            <a:fld id="{9F6023E2-032A-4F93-8840-D5B350B350D6}" type="slidenum">
              <a:rPr lang="en-US"/>
              <a:t>28</a:t>
            </a:fld>
            <a:endParaRPr lang="en-US"/>
          </a:p>
        </p:txBody>
      </p:sp>
    </p:spTree>
    <p:extLst>
      <p:ext uri="{BB962C8B-B14F-4D97-AF65-F5344CB8AC3E}">
        <p14:creationId xmlns:p14="http://schemas.microsoft.com/office/powerpoint/2010/main" val="2512731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t>Describe the image in context based on what details the image adds to the text.</a:t>
            </a:r>
            <a:endParaRPr lang="en-US">
              <a:cs typeface="Calibri" panose="020F0502020204030204"/>
            </a:endParaRPr>
          </a:p>
          <a:p>
            <a:pPr>
              <a:buFont typeface="Arial"/>
              <a:buChar char="•"/>
            </a:pPr>
            <a:r>
              <a:rPr lang="en-US"/>
              <a:t>Keep descriptions short and concise, roughly 125-140 characters.</a:t>
            </a:r>
            <a:endParaRPr lang="en-US">
              <a:cs typeface="Calibri"/>
            </a:endParaRPr>
          </a:p>
          <a:p>
            <a:pPr>
              <a:buFont typeface="Arial"/>
              <a:buChar char="•"/>
            </a:pPr>
            <a:r>
              <a:rPr lang="en-US"/>
              <a:t>Do not use the words "graphic" or "image" because screen readers already take care of that.</a:t>
            </a:r>
          </a:p>
        </p:txBody>
      </p:sp>
      <p:sp>
        <p:nvSpPr>
          <p:cNvPr id="4" name="Slide Number Placeholder 3"/>
          <p:cNvSpPr>
            <a:spLocks noGrp="1"/>
          </p:cNvSpPr>
          <p:nvPr>
            <p:ph type="sldNum" sz="quarter" idx="5"/>
          </p:nvPr>
        </p:nvSpPr>
        <p:spPr/>
        <p:txBody>
          <a:bodyPr/>
          <a:lstStyle/>
          <a:p>
            <a:fld id="{9F6023E2-032A-4F93-8840-D5B350B350D6}" type="slidenum">
              <a:rPr lang="en-US"/>
              <a:t>29</a:t>
            </a:fld>
            <a:endParaRPr lang="en-US"/>
          </a:p>
        </p:txBody>
      </p:sp>
    </p:spTree>
    <p:extLst>
      <p:ext uri="{BB962C8B-B14F-4D97-AF65-F5344CB8AC3E}">
        <p14:creationId xmlns:p14="http://schemas.microsoft.com/office/powerpoint/2010/main" val="3786332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TOC (creator sets up) vs. Navigation Window (user sets up)</a:t>
            </a:r>
          </a:p>
        </p:txBody>
      </p:sp>
      <p:sp>
        <p:nvSpPr>
          <p:cNvPr id="4" name="Slide Number Placeholder 3"/>
          <p:cNvSpPr>
            <a:spLocks noGrp="1"/>
          </p:cNvSpPr>
          <p:nvPr>
            <p:ph type="sldNum" sz="quarter" idx="5"/>
          </p:nvPr>
        </p:nvSpPr>
        <p:spPr/>
        <p:txBody>
          <a:bodyPr/>
          <a:lstStyle/>
          <a:p>
            <a:fld id="{9F6023E2-032A-4F93-8840-D5B350B350D6}" type="slidenum">
              <a:rPr lang="en-US"/>
              <a:t>30</a:t>
            </a:fld>
            <a:endParaRPr lang="en-US"/>
          </a:p>
        </p:txBody>
      </p:sp>
    </p:spTree>
    <p:extLst>
      <p:ext uri="{BB962C8B-B14F-4D97-AF65-F5344CB8AC3E}">
        <p14:creationId xmlns:p14="http://schemas.microsoft.com/office/powerpoint/2010/main" val="897264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Laurel verbally share</a:t>
            </a:r>
          </a:p>
        </p:txBody>
      </p:sp>
      <p:sp>
        <p:nvSpPr>
          <p:cNvPr id="4" name="Slide Number Placeholder 3"/>
          <p:cNvSpPr>
            <a:spLocks noGrp="1"/>
          </p:cNvSpPr>
          <p:nvPr>
            <p:ph type="sldNum" sz="quarter" idx="5"/>
          </p:nvPr>
        </p:nvSpPr>
        <p:spPr/>
        <p:txBody>
          <a:bodyPr/>
          <a:lstStyle/>
          <a:p>
            <a:fld id="{9F6023E2-032A-4F93-8840-D5B350B350D6}" type="slidenum">
              <a:rPr lang="en-US"/>
              <a:t>31</a:t>
            </a:fld>
            <a:endParaRPr lang="en-US"/>
          </a:p>
        </p:txBody>
      </p:sp>
    </p:spTree>
    <p:extLst>
      <p:ext uri="{BB962C8B-B14F-4D97-AF65-F5344CB8AC3E}">
        <p14:creationId xmlns:p14="http://schemas.microsoft.com/office/powerpoint/2010/main" val="4117487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5</a:t>
            </a:fld>
            <a:endParaRPr lang="en-US"/>
          </a:p>
        </p:txBody>
      </p:sp>
    </p:spTree>
    <p:extLst>
      <p:ext uri="{BB962C8B-B14F-4D97-AF65-F5344CB8AC3E}">
        <p14:creationId xmlns:p14="http://schemas.microsoft.com/office/powerpoint/2010/main" val="2553585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32</a:t>
            </a:fld>
            <a:endParaRPr lang="en-US"/>
          </a:p>
        </p:txBody>
      </p:sp>
    </p:spTree>
    <p:extLst>
      <p:ext uri="{BB962C8B-B14F-4D97-AF65-F5344CB8AC3E}">
        <p14:creationId xmlns:p14="http://schemas.microsoft.com/office/powerpoint/2010/main" val="4000940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33</a:t>
            </a:fld>
            <a:endParaRPr lang="en-US"/>
          </a:p>
        </p:txBody>
      </p:sp>
    </p:spTree>
    <p:extLst>
      <p:ext uri="{BB962C8B-B14F-4D97-AF65-F5344CB8AC3E}">
        <p14:creationId xmlns:p14="http://schemas.microsoft.com/office/powerpoint/2010/main" val="363291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a:t>Learn how</a:t>
            </a:r>
            <a:endParaRPr lang="en-US"/>
          </a:p>
          <a:p>
            <a:pPr marL="628650" lvl="1" indent="-171450">
              <a:buFont typeface="Arial"/>
              <a:buChar char="•"/>
            </a:pPr>
            <a:r>
              <a:rPr lang="en-US"/>
              <a:t>Introduce </a:t>
            </a:r>
            <a:r>
              <a:rPr lang="en-US" u="sng">
                <a:hlinkClick r:id="rId3"/>
              </a:rPr>
              <a:t>“Understanding Document Accessibility”</a:t>
            </a:r>
            <a:r>
              <a:rPr lang="en-US"/>
              <a:t> OER they can return to that addresses variety of formats after session</a:t>
            </a:r>
            <a:endParaRPr lang="en-US">
              <a:cs typeface="Calibri"/>
            </a:endParaRPr>
          </a:p>
          <a:p>
            <a:pPr marL="628650" lvl="1" indent="-171450">
              <a:buFont typeface="Arial"/>
              <a:buChar char="•"/>
            </a:pPr>
            <a:r>
              <a:rPr lang="en-US"/>
              <a:t>Demonstrate key concepts (authoring in MSWord for PC and O365?), emphasize who this benefits and how</a:t>
            </a:r>
            <a:endParaRPr lang="en-US">
              <a:cs typeface="Calibri"/>
            </a:endParaRPr>
          </a:p>
          <a:p>
            <a:pPr marL="1085850" lvl="2" indent="-171450">
              <a:buFont typeface="Arial"/>
              <a:buChar char="•"/>
            </a:pPr>
            <a:r>
              <a:rPr lang="en-US"/>
              <a:t>Setup your “work station”</a:t>
            </a:r>
            <a:endParaRPr lang="en-US">
              <a:cs typeface="Calibri"/>
            </a:endParaRPr>
          </a:p>
          <a:p>
            <a:pPr marL="1543050" lvl="3" indent="-171450">
              <a:buFont typeface="Arial"/>
              <a:buChar char="•"/>
            </a:pPr>
            <a:r>
              <a:rPr lang="en-US"/>
              <a:t>Home - Styles ribbon</a:t>
            </a:r>
            <a:endParaRPr lang="en-US">
              <a:cs typeface="Calibri"/>
            </a:endParaRPr>
          </a:p>
          <a:p>
            <a:pPr marL="1543050" lvl="3" indent="-171450">
              <a:buFont typeface="Arial"/>
              <a:buChar char="•"/>
            </a:pPr>
            <a:r>
              <a:rPr lang="en-US"/>
              <a:t>View – Show - Navigation pane</a:t>
            </a:r>
            <a:endParaRPr lang="en-US">
              <a:cs typeface="Calibri"/>
            </a:endParaRPr>
          </a:p>
          <a:p>
            <a:pPr marL="1543050" lvl="3" indent="-171450">
              <a:buFont typeface="Arial"/>
              <a:buChar char="•"/>
            </a:pPr>
            <a:r>
              <a:rPr lang="en-US"/>
              <a:t>Home – Paragraph - Show/hide formatting symbols</a:t>
            </a:r>
            <a:endParaRPr lang="en-US">
              <a:cs typeface="Calibri"/>
            </a:endParaRPr>
          </a:p>
          <a:p>
            <a:pPr marL="1085850" lvl="2" indent="-171450">
              <a:buFont typeface="Arial"/>
              <a:buChar char="•"/>
            </a:pPr>
            <a:r>
              <a:rPr lang="en-US"/>
              <a:t>Heading Levels</a:t>
            </a:r>
            <a:endParaRPr lang="en-US">
              <a:cs typeface="Calibri"/>
            </a:endParaRPr>
          </a:p>
          <a:p>
            <a:pPr marL="1085850" lvl="2" indent="-171450">
              <a:buFont typeface="Arial"/>
              <a:buChar char="•"/>
            </a:pPr>
            <a:r>
              <a:rPr lang="en-US"/>
              <a:t>Spacing, spatial, and font considerations</a:t>
            </a:r>
            <a:endParaRPr lang="en-US">
              <a:cs typeface="Calibri"/>
            </a:endParaRPr>
          </a:p>
          <a:p>
            <a:pPr marL="1085850" lvl="2" indent="-171450">
              <a:buFont typeface="Arial"/>
              <a:buChar char="•"/>
            </a:pPr>
            <a:r>
              <a:rPr lang="en-US"/>
              <a:t>Images</a:t>
            </a:r>
            <a:endParaRPr lang="en-US">
              <a:cs typeface="Calibri"/>
            </a:endParaRPr>
          </a:p>
          <a:p>
            <a:pPr marL="1085850" lvl="2" indent="-171450">
              <a:buFont typeface="Arial"/>
              <a:buChar char="•"/>
            </a:pPr>
            <a:r>
              <a:rPr lang="en-US"/>
              <a:t>Tables</a:t>
            </a:r>
            <a:endParaRPr lang="en-US">
              <a:cs typeface="Calibri"/>
            </a:endParaRPr>
          </a:p>
          <a:p>
            <a:pPr marL="1085850" lvl="2" indent="-171450">
              <a:buFont typeface="Arial"/>
              <a:buChar char="•"/>
            </a:pPr>
            <a:r>
              <a:rPr lang="en-US"/>
              <a:t>Alt text</a:t>
            </a:r>
            <a:endParaRPr lang="en-US">
              <a:cs typeface="Calibri"/>
            </a:endParaRPr>
          </a:p>
          <a:p>
            <a:pPr marL="1085850" lvl="2" indent="-171450">
              <a:buFont typeface="Arial"/>
              <a:buChar char="•"/>
            </a:pPr>
            <a:r>
              <a:rPr lang="en-US"/>
              <a:t>Links (anchors, descriptive vs. full </a:t>
            </a:r>
            <a:r>
              <a:rPr lang="en-US" err="1"/>
              <a:t>url</a:t>
            </a:r>
            <a:r>
              <a:rPr lang="en-US"/>
              <a:t>)</a:t>
            </a:r>
            <a:endParaRPr lang="en-US">
              <a:cs typeface="Calibri"/>
            </a:endParaRPr>
          </a:p>
          <a:p>
            <a:pPr marL="628650" lvl="1" indent="-171450">
              <a:buFont typeface="Arial"/>
              <a:buChar char="•"/>
            </a:pPr>
            <a:r>
              <a:rPr lang="en-US"/>
              <a:t>Demonstrate key concepts (exporting/converting to and from PDF?), emphasize who this benefits and how</a:t>
            </a:r>
            <a:endParaRPr lang="en-US">
              <a:cs typeface="Calibri"/>
            </a:endParaRPr>
          </a:p>
          <a:p>
            <a:pPr marL="1085850" lvl="2" indent="-171450">
              <a:buFont typeface="Arial"/>
              <a:buChar char="•"/>
            </a:pPr>
            <a:r>
              <a:rPr lang="en-US"/>
              <a:t>Word to PDF – why? Consider use cases</a:t>
            </a:r>
            <a:endParaRPr lang="en-US">
              <a:cs typeface="Calibri"/>
            </a:endParaRPr>
          </a:p>
          <a:p>
            <a:pPr marL="1543050" lvl="3" indent="-171450">
              <a:buFont typeface="Arial"/>
              <a:buChar char="•"/>
            </a:pPr>
            <a:r>
              <a:rPr lang="en-US"/>
              <a:t>Students don’t have free access to Acrobat DC like faculty/staff do</a:t>
            </a:r>
            <a:endParaRPr lang="en-US">
              <a:cs typeface="Calibri"/>
            </a:endParaRPr>
          </a:p>
          <a:p>
            <a:pPr marL="1085850" lvl="2" indent="-171450">
              <a:buFont typeface="Arial"/>
              <a:buChar char="•"/>
            </a:pPr>
            <a:r>
              <a:rPr lang="en-US"/>
              <a:t>HTML to PDF – why? Consider use cases and include link to source</a:t>
            </a:r>
            <a:endParaRPr lang="en-US">
              <a:cs typeface="Calibri"/>
            </a:endParaRPr>
          </a:p>
          <a:p>
            <a:pPr marL="1085850" lvl="2" indent="-171450">
              <a:buFont typeface="Arial"/>
              <a:buChar char="•"/>
            </a:pPr>
            <a:r>
              <a:rPr lang="en-US"/>
              <a:t>PDF to Word</a:t>
            </a:r>
            <a:endParaRPr lang="en-US">
              <a:cs typeface="Calibri"/>
            </a:endParaRPr>
          </a:p>
          <a:p>
            <a:pPr marL="1543050" lvl="3" indent="-171450">
              <a:buFont typeface="Arial"/>
              <a:buChar char="•"/>
            </a:pPr>
            <a:r>
              <a:rPr lang="en-US"/>
              <a:t>Via acrobat DC</a:t>
            </a:r>
            <a:endParaRPr lang="en-US">
              <a:cs typeface="Calibri"/>
            </a:endParaRPr>
          </a:p>
          <a:p>
            <a:pPr marL="1543050" lvl="3" indent="-171450">
              <a:buFont typeface="Arial"/>
              <a:buChar char="•"/>
            </a:pPr>
            <a:r>
              <a:rPr lang="en-US"/>
              <a:t>Via Word</a:t>
            </a:r>
            <a:endParaRPr lang="en-US">
              <a:cs typeface="Calibri"/>
            </a:endParaRPr>
          </a:p>
          <a:p>
            <a:pPr marL="628650" lvl="1" indent="-171450">
              <a:buFont typeface="Arial"/>
              <a:buChar char="•"/>
            </a:pPr>
            <a:r>
              <a:rPr lang="en-US"/>
              <a:t>Demonstrate key concepts (remediating PDF?), emphasize who this benefits and how</a:t>
            </a:r>
          </a:p>
          <a:p>
            <a:pPr marL="1085850" lvl="2" indent="-171450">
              <a:buFont typeface="Arial"/>
              <a:buChar char="•"/>
            </a:pPr>
            <a:r>
              <a:rPr lang="en-US"/>
              <a:t>Using Acrobat DC</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34</a:t>
            </a:fld>
            <a:endParaRPr lang="en-US"/>
          </a:p>
        </p:txBody>
      </p:sp>
    </p:spTree>
    <p:extLst>
      <p:ext uri="{BB962C8B-B14F-4D97-AF65-F5344CB8AC3E}">
        <p14:creationId xmlns:p14="http://schemas.microsoft.com/office/powerpoint/2010/main" val="3720552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1"/>
              <a:t>Learn how</a:t>
            </a:r>
            <a:endParaRPr lang="en-US"/>
          </a:p>
          <a:p>
            <a:pPr marL="628650" lvl="1" indent="-171450">
              <a:buFont typeface="Arial"/>
              <a:buChar char="•"/>
            </a:pPr>
            <a:r>
              <a:rPr lang="en-US"/>
              <a:t>Introduce </a:t>
            </a:r>
            <a:r>
              <a:rPr lang="en-US" u="sng">
                <a:hlinkClick r:id="rId3"/>
              </a:rPr>
              <a:t>“Understanding Document Accessibility”</a:t>
            </a:r>
            <a:r>
              <a:rPr lang="en-US"/>
              <a:t> OER they can return to that addresses variety of formats after session</a:t>
            </a:r>
            <a:endParaRPr lang="en-US">
              <a:cs typeface="Calibri"/>
            </a:endParaRPr>
          </a:p>
          <a:p>
            <a:pPr marL="628650" lvl="1" indent="-171450">
              <a:buFont typeface="Arial"/>
              <a:buChar char="•"/>
            </a:pPr>
            <a:r>
              <a:rPr lang="en-US"/>
              <a:t>Demonstrate key concepts (authoring in MSWord for PC and O365?), emphasize who this benefits and how</a:t>
            </a:r>
            <a:endParaRPr lang="en-US">
              <a:cs typeface="Calibri"/>
            </a:endParaRPr>
          </a:p>
          <a:p>
            <a:pPr marL="1085850" lvl="2" indent="-171450">
              <a:buFont typeface="Arial"/>
              <a:buChar char="•"/>
            </a:pPr>
            <a:r>
              <a:rPr lang="en-US"/>
              <a:t>Setup your “work station”</a:t>
            </a:r>
            <a:endParaRPr lang="en-US">
              <a:cs typeface="Calibri"/>
            </a:endParaRPr>
          </a:p>
          <a:p>
            <a:pPr marL="1543050" lvl="3" indent="-171450">
              <a:buFont typeface="Arial"/>
              <a:buChar char="•"/>
            </a:pPr>
            <a:r>
              <a:rPr lang="en-US"/>
              <a:t>Home - Styles ribbon</a:t>
            </a:r>
            <a:endParaRPr lang="en-US">
              <a:cs typeface="Calibri"/>
            </a:endParaRPr>
          </a:p>
          <a:p>
            <a:pPr marL="1543050" lvl="3" indent="-171450">
              <a:buFont typeface="Arial"/>
              <a:buChar char="•"/>
            </a:pPr>
            <a:r>
              <a:rPr lang="en-US"/>
              <a:t>View – Show - Navigation pane</a:t>
            </a:r>
            <a:endParaRPr lang="en-US">
              <a:cs typeface="Calibri"/>
            </a:endParaRPr>
          </a:p>
          <a:p>
            <a:pPr marL="1543050" lvl="3" indent="-171450">
              <a:buFont typeface="Arial"/>
              <a:buChar char="•"/>
            </a:pPr>
            <a:r>
              <a:rPr lang="en-US"/>
              <a:t>Home – Paragraph - Show/hide formatting symbols</a:t>
            </a:r>
            <a:endParaRPr lang="en-US">
              <a:cs typeface="Calibri"/>
            </a:endParaRPr>
          </a:p>
          <a:p>
            <a:pPr marL="1085850" lvl="2" indent="-171450">
              <a:buFont typeface="Arial"/>
              <a:buChar char="•"/>
            </a:pPr>
            <a:r>
              <a:rPr lang="en-US"/>
              <a:t>Heading Levels</a:t>
            </a:r>
            <a:endParaRPr lang="en-US">
              <a:cs typeface="Calibri"/>
            </a:endParaRPr>
          </a:p>
          <a:p>
            <a:pPr marL="1085850" lvl="2" indent="-171450">
              <a:buFont typeface="Arial"/>
              <a:buChar char="•"/>
            </a:pPr>
            <a:r>
              <a:rPr lang="en-US"/>
              <a:t>Spacing, spatial, and font considerations</a:t>
            </a:r>
            <a:endParaRPr lang="en-US">
              <a:cs typeface="Calibri"/>
            </a:endParaRPr>
          </a:p>
          <a:p>
            <a:pPr marL="1085850" lvl="2" indent="-171450">
              <a:buFont typeface="Arial"/>
              <a:buChar char="•"/>
            </a:pPr>
            <a:r>
              <a:rPr lang="en-US"/>
              <a:t>Images</a:t>
            </a:r>
            <a:endParaRPr lang="en-US">
              <a:cs typeface="Calibri"/>
            </a:endParaRPr>
          </a:p>
          <a:p>
            <a:pPr marL="1085850" lvl="2" indent="-171450">
              <a:buFont typeface="Arial"/>
              <a:buChar char="•"/>
            </a:pPr>
            <a:r>
              <a:rPr lang="en-US"/>
              <a:t>Tables</a:t>
            </a:r>
            <a:endParaRPr lang="en-US">
              <a:cs typeface="Calibri"/>
            </a:endParaRPr>
          </a:p>
          <a:p>
            <a:pPr marL="1085850" lvl="2" indent="-171450">
              <a:buFont typeface="Arial"/>
              <a:buChar char="•"/>
            </a:pPr>
            <a:r>
              <a:rPr lang="en-US"/>
              <a:t>Alt text</a:t>
            </a:r>
            <a:endParaRPr lang="en-US">
              <a:cs typeface="Calibri"/>
            </a:endParaRPr>
          </a:p>
          <a:p>
            <a:pPr marL="1085850" lvl="2" indent="-171450">
              <a:buFont typeface="Arial"/>
              <a:buChar char="•"/>
            </a:pPr>
            <a:r>
              <a:rPr lang="en-US"/>
              <a:t>Links (anchors, descriptive vs. full </a:t>
            </a:r>
            <a:r>
              <a:rPr lang="en-US" err="1"/>
              <a:t>url</a:t>
            </a:r>
            <a:r>
              <a:rPr lang="en-US"/>
              <a:t>)</a:t>
            </a:r>
            <a:endParaRPr lang="en-US">
              <a:cs typeface="Calibri"/>
            </a:endParaRPr>
          </a:p>
          <a:p>
            <a:pPr marL="628650" lvl="1" indent="-171450">
              <a:buFont typeface="Arial"/>
              <a:buChar char="•"/>
            </a:pPr>
            <a:r>
              <a:rPr lang="en-US"/>
              <a:t>Demonstrate key concepts (exporting/converting to and from PDF?), emphasize who this benefits and how</a:t>
            </a:r>
            <a:endParaRPr lang="en-US">
              <a:cs typeface="Calibri"/>
            </a:endParaRPr>
          </a:p>
          <a:p>
            <a:pPr marL="1085850" lvl="2" indent="-171450">
              <a:buFont typeface="Arial"/>
              <a:buChar char="•"/>
            </a:pPr>
            <a:r>
              <a:rPr lang="en-US"/>
              <a:t>Word to PDF – why? Consider use cases</a:t>
            </a:r>
            <a:endParaRPr lang="en-US">
              <a:cs typeface="Calibri"/>
            </a:endParaRPr>
          </a:p>
          <a:p>
            <a:pPr marL="1543050" lvl="3" indent="-171450">
              <a:buFont typeface="Arial"/>
              <a:buChar char="•"/>
            </a:pPr>
            <a:r>
              <a:rPr lang="en-US"/>
              <a:t>Students don’t have free access to Acrobat DC like faculty/staff do</a:t>
            </a:r>
            <a:endParaRPr lang="en-US">
              <a:cs typeface="Calibri"/>
            </a:endParaRPr>
          </a:p>
          <a:p>
            <a:pPr marL="1085850" lvl="2" indent="-171450">
              <a:buFont typeface="Arial"/>
              <a:buChar char="•"/>
            </a:pPr>
            <a:r>
              <a:rPr lang="en-US"/>
              <a:t>HTML to PDF – why? Consider use cases and include link to source</a:t>
            </a:r>
            <a:endParaRPr lang="en-US">
              <a:cs typeface="Calibri"/>
            </a:endParaRPr>
          </a:p>
          <a:p>
            <a:pPr marL="1085850" lvl="2" indent="-171450">
              <a:buFont typeface="Arial"/>
              <a:buChar char="•"/>
            </a:pPr>
            <a:r>
              <a:rPr lang="en-US"/>
              <a:t>PDF to Word</a:t>
            </a:r>
            <a:endParaRPr lang="en-US">
              <a:cs typeface="Calibri"/>
            </a:endParaRPr>
          </a:p>
          <a:p>
            <a:pPr marL="1543050" lvl="3" indent="-171450">
              <a:buFont typeface="Arial"/>
              <a:buChar char="•"/>
            </a:pPr>
            <a:r>
              <a:rPr lang="en-US"/>
              <a:t>Via acrobat DC</a:t>
            </a:r>
            <a:endParaRPr lang="en-US">
              <a:cs typeface="Calibri"/>
            </a:endParaRPr>
          </a:p>
          <a:p>
            <a:pPr marL="1543050" lvl="3" indent="-171450">
              <a:buFont typeface="Arial"/>
              <a:buChar char="•"/>
            </a:pPr>
            <a:r>
              <a:rPr lang="en-US"/>
              <a:t>Via Word</a:t>
            </a:r>
            <a:endParaRPr lang="en-US">
              <a:cs typeface="Calibri"/>
            </a:endParaRPr>
          </a:p>
          <a:p>
            <a:pPr marL="628650" lvl="1" indent="-171450">
              <a:buFont typeface="Arial"/>
              <a:buChar char="•"/>
            </a:pPr>
            <a:r>
              <a:rPr lang="en-US"/>
              <a:t>Demonstrate key concepts (remediating PDF?), emphasize who this benefits and how</a:t>
            </a:r>
          </a:p>
          <a:p>
            <a:pPr marL="1085850" lvl="2" indent="-171450">
              <a:buFont typeface="Arial"/>
              <a:buChar char="•"/>
            </a:pPr>
            <a:r>
              <a:rPr lang="en-US"/>
              <a:t>Using Acrobat DC</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35</a:t>
            </a:fld>
            <a:endParaRPr lang="en-US"/>
          </a:p>
        </p:txBody>
      </p:sp>
    </p:spTree>
    <p:extLst>
      <p:ext uri="{BB962C8B-B14F-4D97-AF65-F5344CB8AC3E}">
        <p14:creationId xmlns:p14="http://schemas.microsoft.com/office/powerpoint/2010/main" val="964468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36</a:t>
            </a:fld>
            <a:endParaRPr lang="en-US"/>
          </a:p>
        </p:txBody>
      </p:sp>
    </p:spTree>
    <p:extLst>
      <p:ext uri="{BB962C8B-B14F-4D97-AF65-F5344CB8AC3E}">
        <p14:creationId xmlns:p14="http://schemas.microsoft.com/office/powerpoint/2010/main" val="3296867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37</a:t>
            </a:fld>
            <a:endParaRPr lang="en-US"/>
          </a:p>
        </p:txBody>
      </p:sp>
    </p:spTree>
    <p:extLst>
      <p:ext uri="{BB962C8B-B14F-4D97-AF65-F5344CB8AC3E}">
        <p14:creationId xmlns:p14="http://schemas.microsoft.com/office/powerpoint/2010/main" val="3282503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https://forms.office.com/Pages/ResponsePage.aspx?id=jxkLj0f0_ky6A1JrRsZh-EJ2TG73IFtGkQBY9zhsfM9UOFVGMDJPUlU0QUMxRk1EQjNRRzZVV0lMOS4u</a:t>
            </a:r>
          </a:p>
        </p:txBody>
      </p:sp>
      <p:sp>
        <p:nvSpPr>
          <p:cNvPr id="4" name="Slide Number Placeholder 3"/>
          <p:cNvSpPr>
            <a:spLocks noGrp="1"/>
          </p:cNvSpPr>
          <p:nvPr>
            <p:ph type="sldNum" sz="quarter" idx="5"/>
          </p:nvPr>
        </p:nvSpPr>
        <p:spPr/>
        <p:txBody>
          <a:bodyPr/>
          <a:lstStyle/>
          <a:p>
            <a:fld id="{9F6023E2-032A-4F93-8840-D5B350B350D6}" type="slidenum">
              <a:rPr lang="en-US"/>
              <a:t>38</a:t>
            </a:fld>
            <a:endParaRPr lang="en-US"/>
          </a:p>
        </p:txBody>
      </p:sp>
    </p:spTree>
    <p:extLst>
      <p:ext uri="{BB962C8B-B14F-4D97-AF65-F5344CB8AC3E}">
        <p14:creationId xmlns:p14="http://schemas.microsoft.com/office/powerpoint/2010/main" val="249290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41</a:t>
            </a:fld>
            <a:endParaRPr lang="en-US"/>
          </a:p>
        </p:txBody>
      </p:sp>
    </p:spTree>
    <p:extLst>
      <p:ext uri="{BB962C8B-B14F-4D97-AF65-F5344CB8AC3E}">
        <p14:creationId xmlns:p14="http://schemas.microsoft.com/office/powerpoint/2010/main" val="4078495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42</a:t>
            </a:fld>
            <a:endParaRPr lang="en-US"/>
          </a:p>
        </p:txBody>
      </p:sp>
    </p:spTree>
    <p:extLst>
      <p:ext uri="{BB962C8B-B14F-4D97-AF65-F5344CB8AC3E}">
        <p14:creationId xmlns:p14="http://schemas.microsoft.com/office/powerpoint/2010/main" val="2046884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43</a:t>
            </a:fld>
            <a:endParaRPr lang="en-US"/>
          </a:p>
        </p:txBody>
      </p:sp>
    </p:spTree>
    <p:extLst>
      <p:ext uri="{BB962C8B-B14F-4D97-AF65-F5344CB8AC3E}">
        <p14:creationId xmlns:p14="http://schemas.microsoft.com/office/powerpoint/2010/main" val="294715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6</a:t>
            </a:fld>
            <a:endParaRPr lang="en-US"/>
          </a:p>
        </p:txBody>
      </p:sp>
    </p:spTree>
    <p:extLst>
      <p:ext uri="{BB962C8B-B14F-4D97-AF65-F5344CB8AC3E}">
        <p14:creationId xmlns:p14="http://schemas.microsoft.com/office/powerpoint/2010/main" val="36199766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44</a:t>
            </a:fld>
            <a:endParaRPr lang="en-US"/>
          </a:p>
        </p:txBody>
      </p:sp>
    </p:spTree>
    <p:extLst>
      <p:ext uri="{BB962C8B-B14F-4D97-AF65-F5344CB8AC3E}">
        <p14:creationId xmlns:p14="http://schemas.microsoft.com/office/powerpoint/2010/main" val="4977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Marla—screenshare steps for remediating a document by using Acrobat</a:t>
            </a:r>
          </a:p>
        </p:txBody>
      </p:sp>
      <p:sp>
        <p:nvSpPr>
          <p:cNvPr id="4" name="Slide Number Placeholder 3"/>
          <p:cNvSpPr>
            <a:spLocks noGrp="1"/>
          </p:cNvSpPr>
          <p:nvPr>
            <p:ph type="sldNum" sz="quarter" idx="5"/>
          </p:nvPr>
        </p:nvSpPr>
        <p:spPr/>
        <p:txBody>
          <a:bodyPr/>
          <a:lstStyle/>
          <a:p>
            <a:fld id="{9F6023E2-032A-4F93-8840-D5B350B350D6}" type="slidenum">
              <a:rPr lang="en-US"/>
              <a:t>45</a:t>
            </a:fld>
            <a:endParaRPr lang="en-US"/>
          </a:p>
        </p:txBody>
      </p:sp>
    </p:spTree>
    <p:extLst>
      <p:ext uri="{BB962C8B-B14F-4D97-AF65-F5344CB8AC3E}">
        <p14:creationId xmlns:p14="http://schemas.microsoft.com/office/powerpoint/2010/main" val="31843116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Sheen, after Marla shares using Acrobat to remediate, would you share some of the common challenges you see that acrobat might not fix initially? How do you work with those common challenges? What strategies would you recommend to others?</a:t>
            </a:r>
          </a:p>
        </p:txBody>
      </p:sp>
      <p:sp>
        <p:nvSpPr>
          <p:cNvPr id="4" name="Slide Number Placeholder 3"/>
          <p:cNvSpPr>
            <a:spLocks noGrp="1"/>
          </p:cNvSpPr>
          <p:nvPr>
            <p:ph type="sldNum" sz="quarter" idx="5"/>
          </p:nvPr>
        </p:nvSpPr>
        <p:spPr/>
        <p:txBody>
          <a:bodyPr/>
          <a:lstStyle/>
          <a:p>
            <a:fld id="{9F6023E2-032A-4F93-8840-D5B350B350D6}" type="slidenum">
              <a:rPr lang="en-US"/>
              <a:t>46</a:t>
            </a:fld>
            <a:endParaRPr lang="en-US"/>
          </a:p>
        </p:txBody>
      </p:sp>
    </p:spTree>
    <p:extLst>
      <p:ext uri="{BB962C8B-B14F-4D97-AF65-F5344CB8AC3E}">
        <p14:creationId xmlns:p14="http://schemas.microsoft.com/office/powerpoint/2010/main" val="3221684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47</a:t>
            </a:fld>
            <a:endParaRPr lang="en-US"/>
          </a:p>
        </p:txBody>
      </p:sp>
    </p:spTree>
    <p:extLst>
      <p:ext uri="{BB962C8B-B14F-4D97-AF65-F5344CB8AC3E}">
        <p14:creationId xmlns:p14="http://schemas.microsoft.com/office/powerpoint/2010/main" val="2121546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7</a:t>
            </a:fld>
            <a:endParaRPr lang="en-US"/>
          </a:p>
        </p:txBody>
      </p:sp>
    </p:spTree>
    <p:extLst>
      <p:ext uri="{BB962C8B-B14F-4D97-AF65-F5344CB8AC3E}">
        <p14:creationId xmlns:p14="http://schemas.microsoft.com/office/powerpoint/2010/main" val="201960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8</a:t>
            </a:fld>
            <a:endParaRPr lang="en-US"/>
          </a:p>
        </p:txBody>
      </p:sp>
    </p:spTree>
    <p:extLst>
      <p:ext uri="{BB962C8B-B14F-4D97-AF65-F5344CB8AC3E}">
        <p14:creationId xmlns:p14="http://schemas.microsoft.com/office/powerpoint/2010/main" val="419949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9</a:t>
            </a:fld>
            <a:endParaRPr lang="en-US"/>
          </a:p>
        </p:txBody>
      </p:sp>
    </p:spTree>
    <p:extLst>
      <p:ext uri="{BB962C8B-B14F-4D97-AF65-F5344CB8AC3E}">
        <p14:creationId xmlns:p14="http://schemas.microsoft.com/office/powerpoint/2010/main" val="313043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10</a:t>
            </a:fld>
            <a:endParaRPr lang="en-US"/>
          </a:p>
        </p:txBody>
      </p:sp>
    </p:spTree>
    <p:extLst>
      <p:ext uri="{BB962C8B-B14F-4D97-AF65-F5344CB8AC3E}">
        <p14:creationId xmlns:p14="http://schemas.microsoft.com/office/powerpoint/2010/main" val="8740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6023E2-032A-4F93-8840-D5B350B350D6}" type="slidenum">
              <a:rPr lang="en-US"/>
              <a:t>11</a:t>
            </a:fld>
            <a:endParaRPr lang="en-US"/>
          </a:p>
        </p:txBody>
      </p:sp>
    </p:spTree>
    <p:extLst>
      <p:ext uri="{BB962C8B-B14F-4D97-AF65-F5344CB8AC3E}">
        <p14:creationId xmlns:p14="http://schemas.microsoft.com/office/powerpoint/2010/main" val="691020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392D72C-5C7D-504C-9844-5A35604B6F22}"/>
              </a:ext>
            </a:extLst>
          </p:cNvPr>
          <p:cNvGrpSpPr/>
          <p:nvPr userDrawn="1"/>
        </p:nvGrpSpPr>
        <p:grpSpPr>
          <a:xfrm>
            <a:off x="251792" y="318052"/>
            <a:ext cx="11688416" cy="6221896"/>
            <a:chOff x="251792" y="318052"/>
            <a:chExt cx="11688416" cy="6221896"/>
          </a:xfrm>
        </p:grpSpPr>
        <p:sp>
          <p:nvSpPr>
            <p:cNvPr id="11" name="Rectangle 10">
              <a:extLst>
                <a:ext uri="{FF2B5EF4-FFF2-40B4-BE49-F238E27FC236}">
                  <a16:creationId xmlns:a16="http://schemas.microsoft.com/office/drawing/2014/main" id="{AF28FD2A-1031-4345-AE0A-45EA647435D6}"/>
                </a:ext>
              </a:extLst>
            </p:cNvPr>
            <p:cNvSpPr/>
            <p:nvPr/>
          </p:nvSpPr>
          <p:spPr>
            <a:xfrm>
              <a:off x="251792" y="318052"/>
              <a:ext cx="11688416" cy="6221896"/>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7EAD3-F9D1-B844-87FD-A5BA3B2851A7}"/>
                </a:ext>
              </a:extLst>
            </p:cNvPr>
            <p:cNvSpPr/>
            <p:nvPr/>
          </p:nvSpPr>
          <p:spPr>
            <a:xfrm>
              <a:off x="414131" y="483704"/>
              <a:ext cx="11363738" cy="5890591"/>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1524000" y="1122363"/>
            <a:ext cx="9144000" cy="2387600"/>
          </a:xfrm>
        </p:spPr>
        <p:txBody>
          <a:bodyPr anchor="b"/>
          <a:lstStyle>
            <a:lvl1pPr algn="ctr">
              <a:defRPr sz="6000">
                <a:solidFill>
                  <a:srgbClr val="12473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1247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3E5BB173-F003-BE4F-931E-9D5527A399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30869" b="-4000"/>
          <a:stretch/>
        </p:blipFill>
        <p:spPr>
          <a:xfrm>
            <a:off x="634674" y="5582711"/>
            <a:ext cx="2332046" cy="485342"/>
          </a:xfrm>
          <a:prstGeom prst="rect">
            <a:avLst/>
          </a:prstGeom>
          <a:effectLst/>
        </p:spPr>
      </p:pic>
      <p:pic>
        <p:nvPicPr>
          <p:cNvPr id="19" name="Picture 18">
            <a:extLst>
              <a:ext uri="{FF2B5EF4-FFF2-40B4-BE49-F238E27FC236}">
                <a16:creationId xmlns:a16="http://schemas.microsoft.com/office/drawing/2014/main" id="{35722A2F-FE74-AA49-B6BA-163AFA39BC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9018"/>
          <a:stretch/>
        </p:blipFill>
        <p:spPr>
          <a:xfrm>
            <a:off x="8553329" y="5511916"/>
            <a:ext cx="1454670" cy="642042"/>
          </a:xfrm>
          <a:prstGeom prst="rect">
            <a:avLst/>
          </a:prstGeom>
        </p:spPr>
      </p:pic>
      <p:pic>
        <p:nvPicPr>
          <p:cNvPr id="23" name="Picture 22">
            <a:extLst>
              <a:ext uri="{FF2B5EF4-FFF2-40B4-BE49-F238E27FC236}">
                <a16:creationId xmlns:a16="http://schemas.microsoft.com/office/drawing/2014/main" id="{FF629294-D547-DC48-A05E-21D0482183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6869" y="5422508"/>
            <a:ext cx="868818" cy="868818"/>
          </a:xfrm>
          <a:prstGeom prst="rect">
            <a:avLst/>
          </a:prstGeom>
        </p:spPr>
      </p:pic>
      <p:pic>
        <p:nvPicPr>
          <p:cNvPr id="24" name="Picture 23">
            <a:extLst>
              <a:ext uri="{FF2B5EF4-FFF2-40B4-BE49-F238E27FC236}">
                <a16:creationId xmlns:a16="http://schemas.microsoft.com/office/drawing/2014/main" id="{37EB488C-060A-7647-9D4A-76AF7A1CFB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937" t="-7412" r="26080" b="174"/>
          <a:stretch/>
        </p:blipFill>
        <p:spPr>
          <a:xfrm>
            <a:off x="10170338" y="5569900"/>
            <a:ext cx="235303" cy="500455"/>
          </a:xfrm>
          <a:prstGeom prst="rect">
            <a:avLst/>
          </a:prstGeom>
          <a:effectLst/>
        </p:spPr>
      </p:pic>
      <p:pic>
        <p:nvPicPr>
          <p:cNvPr id="25" name="Picture 24">
            <a:extLst>
              <a:ext uri="{FF2B5EF4-FFF2-40B4-BE49-F238E27FC236}">
                <a16:creationId xmlns:a16="http://schemas.microsoft.com/office/drawing/2014/main" id="{620A33FE-98D8-064F-A0F3-FE94200CFAC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6937" t="-7412" r="26080" b="174"/>
          <a:stretch/>
        </p:blipFill>
        <p:spPr>
          <a:xfrm>
            <a:off x="8155687" y="5567597"/>
            <a:ext cx="235303" cy="500455"/>
          </a:xfrm>
          <a:prstGeom prst="rect">
            <a:avLst/>
          </a:prstGeom>
          <a:effectLst/>
        </p:spPr>
      </p:pic>
      <p:pic>
        <p:nvPicPr>
          <p:cNvPr id="27" name="Picture 26">
            <a:extLst>
              <a:ext uri="{FF2B5EF4-FFF2-40B4-BE49-F238E27FC236}">
                <a16:creationId xmlns:a16="http://schemas.microsoft.com/office/drawing/2014/main" id="{93FE0C83-A16D-BF40-96C2-797C19031C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67980" y="5429712"/>
            <a:ext cx="806450" cy="806450"/>
          </a:xfrm>
          <a:prstGeom prst="rect">
            <a:avLst/>
          </a:prstGeom>
        </p:spPr>
      </p:pic>
    </p:spTree>
    <p:extLst>
      <p:ext uri="{BB962C8B-B14F-4D97-AF65-F5344CB8AC3E}">
        <p14:creationId xmlns:p14="http://schemas.microsoft.com/office/powerpoint/2010/main" val="288264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B6A2B4-C6CF-3646-B765-83517476DF68}"/>
              </a:ext>
            </a:extLst>
          </p:cNvPr>
          <p:cNvGrpSpPr/>
          <p:nvPr userDrawn="1"/>
        </p:nvGrpSpPr>
        <p:grpSpPr>
          <a:xfrm>
            <a:off x="251792" y="0"/>
            <a:ext cx="11940208" cy="6539948"/>
            <a:chOff x="251792" y="0"/>
            <a:chExt cx="11940208" cy="6539948"/>
          </a:xfrm>
        </p:grpSpPr>
        <p:sp>
          <p:nvSpPr>
            <p:cNvPr id="8" name="Rectangle 7">
              <a:extLst>
                <a:ext uri="{FF2B5EF4-FFF2-40B4-BE49-F238E27FC236}">
                  <a16:creationId xmlns:a16="http://schemas.microsoft.com/office/drawing/2014/main" id="{FA1479DD-91C0-C346-974B-22615A63871D}"/>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208501-1E85-E743-9411-6072E2DD51E8}"/>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936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1B49B-67C8-4148-B4C0-8D59006CB59C}"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4A1C-AEA5-401E-8714-D62965837059}" type="slidenum">
              <a:rPr lang="en-US" smtClean="0"/>
              <a:t>‹#›</a:t>
            </a:fld>
            <a:endParaRPr lang="en-US"/>
          </a:p>
        </p:txBody>
      </p:sp>
      <p:pic>
        <p:nvPicPr>
          <p:cNvPr id="11" name="Picture 10">
            <a:extLst>
              <a:ext uri="{FF2B5EF4-FFF2-40B4-BE49-F238E27FC236}">
                <a16:creationId xmlns:a16="http://schemas.microsoft.com/office/drawing/2014/main" id="{BC907FE0-9FCE-B544-8E71-63D377A1D3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678176"/>
            <a:ext cx="2139482" cy="437913"/>
          </a:xfrm>
          <a:prstGeom prst="rect">
            <a:avLst/>
          </a:prstGeom>
          <a:effectLst/>
        </p:spPr>
      </p:pic>
    </p:spTree>
    <p:extLst>
      <p:ext uri="{BB962C8B-B14F-4D97-AF65-F5344CB8AC3E}">
        <p14:creationId xmlns:p14="http://schemas.microsoft.com/office/powerpoint/2010/main" val="260428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E6A1885-1C34-8A47-8ED5-CC372B3D825A}"/>
              </a:ext>
            </a:extLst>
          </p:cNvPr>
          <p:cNvGrpSpPr/>
          <p:nvPr userDrawn="1"/>
        </p:nvGrpSpPr>
        <p:grpSpPr>
          <a:xfrm>
            <a:off x="251792" y="0"/>
            <a:ext cx="11940208" cy="6539948"/>
            <a:chOff x="251792" y="0"/>
            <a:chExt cx="11940208" cy="6539948"/>
          </a:xfrm>
        </p:grpSpPr>
        <p:sp>
          <p:nvSpPr>
            <p:cNvPr id="7" name="Rectangle 6">
              <a:extLst>
                <a:ext uri="{FF2B5EF4-FFF2-40B4-BE49-F238E27FC236}">
                  <a16:creationId xmlns:a16="http://schemas.microsoft.com/office/drawing/2014/main" id="{E75117A7-5D30-BA46-983C-ADC7ED29C960}"/>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A19739-10A3-F344-8474-A936FAE856DD}"/>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1850" y="134077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22049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5987384"/>
            <a:ext cx="2743200" cy="365125"/>
          </a:xfrm>
        </p:spPr>
        <p:txBody>
          <a:bodyPr/>
          <a:lstStyle/>
          <a:p>
            <a:fld id="{55D1B49B-67C8-4148-B4C0-8D59006CB59C}" type="datetimeFigureOut">
              <a:rPr lang="en-US" smtClean="0"/>
              <a:t>5/9/2022</a:t>
            </a:fld>
            <a:endParaRPr lang="en-US"/>
          </a:p>
        </p:txBody>
      </p:sp>
      <p:sp>
        <p:nvSpPr>
          <p:cNvPr id="5" name="Footer Placeholder 4"/>
          <p:cNvSpPr>
            <a:spLocks noGrp="1"/>
          </p:cNvSpPr>
          <p:nvPr>
            <p:ph type="ftr" sz="quarter" idx="11"/>
          </p:nvPr>
        </p:nvSpPr>
        <p:spPr>
          <a:xfrm>
            <a:off x="4038600" y="5987384"/>
            <a:ext cx="4114800" cy="365125"/>
          </a:xfrm>
        </p:spPr>
        <p:txBody>
          <a:bodyPr/>
          <a:lstStyle/>
          <a:p>
            <a:endParaRPr lang="en-US"/>
          </a:p>
        </p:txBody>
      </p:sp>
      <p:sp>
        <p:nvSpPr>
          <p:cNvPr id="6" name="Slide Number Placeholder 5"/>
          <p:cNvSpPr>
            <a:spLocks noGrp="1"/>
          </p:cNvSpPr>
          <p:nvPr>
            <p:ph type="sldNum" sz="quarter" idx="12"/>
          </p:nvPr>
        </p:nvSpPr>
        <p:spPr>
          <a:xfrm>
            <a:off x="8610600" y="5987384"/>
            <a:ext cx="2743200" cy="365125"/>
          </a:xfrm>
        </p:spPr>
        <p:txBody>
          <a:bodyPr/>
          <a:lstStyle/>
          <a:p>
            <a:fld id="{C5E74A1C-AEA5-401E-8714-D62965837059}" type="slidenum">
              <a:rPr lang="en-US" smtClean="0"/>
              <a:t>‹#›</a:t>
            </a:fld>
            <a:endParaRPr lang="en-US"/>
          </a:p>
        </p:txBody>
      </p:sp>
      <p:pic>
        <p:nvPicPr>
          <p:cNvPr id="11" name="Picture 10">
            <a:extLst>
              <a:ext uri="{FF2B5EF4-FFF2-40B4-BE49-F238E27FC236}">
                <a16:creationId xmlns:a16="http://schemas.microsoft.com/office/drawing/2014/main" id="{E0C28999-8054-DA4C-B7C8-D5C648E2BFB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2672598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3A9430F-D254-EE42-A794-5A42196F89C7}"/>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A7CEF1-0636-EE40-96C8-054214E7FE7F}"/>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A78A117-4A5B-5D4A-9CA9-7A68F7DC0A56}"/>
              </a:ext>
            </a:extLst>
          </p:cNvPr>
          <p:cNvSpPr txBox="1">
            <a:spLocks/>
          </p:cNvSpPr>
          <p:nvPr userDrawn="1"/>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
        <p:nvSpPr>
          <p:cNvPr id="12" name="Content Placeholder 3">
            <a:extLst>
              <a:ext uri="{FF2B5EF4-FFF2-40B4-BE49-F238E27FC236}">
                <a16:creationId xmlns:a16="http://schemas.microsoft.com/office/drawing/2014/main" id="{C0886236-6AE3-C24F-B7DF-F15BAC4E044E}"/>
              </a:ext>
            </a:extLst>
          </p:cNvPr>
          <p:cNvSpPr>
            <a:spLocks noGrp="1"/>
          </p:cNvSpPr>
          <p:nvPr>
            <p:ph sz="half" idx="10"/>
          </p:nvPr>
        </p:nvSpPr>
        <p:spPr>
          <a:xfrm>
            <a:off x="839788" y="2055813"/>
            <a:ext cx="5157787" cy="3706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CC61075C-B7A3-2B4C-88AB-9A1EA0471EFF}"/>
              </a:ext>
            </a:extLst>
          </p:cNvPr>
          <p:cNvSpPr>
            <a:spLocks noGrp="1"/>
          </p:cNvSpPr>
          <p:nvPr>
            <p:ph sz="quarter" idx="4"/>
          </p:nvPr>
        </p:nvSpPr>
        <p:spPr>
          <a:xfrm>
            <a:off x="6172200" y="2055813"/>
            <a:ext cx="5183188" cy="3706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EF71A818-76A5-294A-BD06-86FEE4F96D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224484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E41AC7A-FEBB-B149-A68D-7363690916EE}"/>
              </a:ext>
            </a:extLst>
          </p:cNvPr>
          <p:cNvGrpSpPr/>
          <p:nvPr userDrawn="1"/>
        </p:nvGrpSpPr>
        <p:grpSpPr>
          <a:xfrm>
            <a:off x="251792" y="0"/>
            <a:ext cx="11940208" cy="6539948"/>
            <a:chOff x="251792" y="0"/>
            <a:chExt cx="11940208" cy="6539948"/>
          </a:xfrm>
        </p:grpSpPr>
        <p:sp>
          <p:nvSpPr>
            <p:cNvPr id="11" name="Rectangle 10">
              <a:extLst>
                <a:ext uri="{FF2B5EF4-FFF2-40B4-BE49-F238E27FC236}">
                  <a16:creationId xmlns:a16="http://schemas.microsoft.com/office/drawing/2014/main" id="{C40415B2-3249-7A4D-9CDA-103A36DE5EF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9D635-D69F-DB41-ADE7-C82029849053}"/>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57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57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D1B49B-67C8-4148-B4C0-8D59006CB59C}" type="datetimeFigureOut">
              <a:rPr lang="en-US" smtClean="0"/>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74A1C-AEA5-401E-8714-D62965837059}" type="slidenum">
              <a:rPr lang="en-US" smtClean="0"/>
              <a:t>‹#›</a:t>
            </a:fld>
            <a:endParaRPr lang="en-US"/>
          </a:p>
        </p:txBody>
      </p:sp>
      <p:pic>
        <p:nvPicPr>
          <p:cNvPr id="14" name="Picture 13">
            <a:extLst>
              <a:ext uri="{FF2B5EF4-FFF2-40B4-BE49-F238E27FC236}">
                <a16:creationId xmlns:a16="http://schemas.microsoft.com/office/drawing/2014/main" id="{9804CFAA-C0AD-EF4D-BF61-B03D0A05D3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139447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4604D12-462D-7642-B8D1-EA182E9501AA}"/>
              </a:ext>
            </a:extLst>
          </p:cNvPr>
          <p:cNvGrpSpPr/>
          <p:nvPr userDrawn="1"/>
        </p:nvGrpSpPr>
        <p:grpSpPr>
          <a:xfrm>
            <a:off x="251792" y="0"/>
            <a:ext cx="11940208" cy="6539948"/>
            <a:chOff x="251792" y="0"/>
            <a:chExt cx="11940208" cy="6539948"/>
          </a:xfrm>
        </p:grpSpPr>
        <p:sp>
          <p:nvSpPr>
            <p:cNvPr id="7" name="Rectangle 6">
              <a:extLst>
                <a:ext uri="{FF2B5EF4-FFF2-40B4-BE49-F238E27FC236}">
                  <a16:creationId xmlns:a16="http://schemas.microsoft.com/office/drawing/2014/main" id="{385EA032-6D5C-CA4C-99E2-F28F458F456B}"/>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15B7D4-7942-AD4A-9FD5-32DF301AFF42}"/>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D1B49B-67C8-4148-B4C0-8D59006CB59C}" type="datetimeFigureOut">
              <a:rPr lang="en-US" smtClean="0"/>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74A1C-AEA5-401E-8714-D62965837059}" type="slidenum">
              <a:rPr lang="en-US" smtClean="0"/>
              <a:t>‹#›</a:t>
            </a:fld>
            <a:endParaRPr lang="en-US"/>
          </a:p>
        </p:txBody>
      </p:sp>
      <p:pic>
        <p:nvPicPr>
          <p:cNvPr id="10" name="Picture 9">
            <a:extLst>
              <a:ext uri="{FF2B5EF4-FFF2-40B4-BE49-F238E27FC236}">
                <a16:creationId xmlns:a16="http://schemas.microsoft.com/office/drawing/2014/main" id="{542641BC-0959-E744-9404-1B7B2C7DBE2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822314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9DBDBEE-BAEC-814B-BE3F-C4F9FB1B4ADF}"/>
              </a:ext>
            </a:extLst>
          </p:cNvPr>
          <p:cNvGrpSpPr/>
          <p:nvPr userDrawn="1"/>
        </p:nvGrpSpPr>
        <p:grpSpPr>
          <a:xfrm>
            <a:off x="251792" y="0"/>
            <a:ext cx="11940208" cy="6539948"/>
            <a:chOff x="251792" y="0"/>
            <a:chExt cx="11940208" cy="6539948"/>
          </a:xfrm>
        </p:grpSpPr>
        <p:sp>
          <p:nvSpPr>
            <p:cNvPr id="6" name="Rectangle 5">
              <a:extLst>
                <a:ext uri="{FF2B5EF4-FFF2-40B4-BE49-F238E27FC236}">
                  <a16:creationId xmlns:a16="http://schemas.microsoft.com/office/drawing/2014/main" id="{D8C5E2BC-5279-F442-927D-6B5C2083585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6318C8-3A33-FD4A-AE0F-1282A14BFF35}"/>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fld id="{55D1B49B-67C8-4148-B4C0-8D59006CB59C}" type="datetimeFigureOut">
              <a:rPr lang="en-US" smtClean="0"/>
              <a:t>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74A1C-AEA5-401E-8714-D62965837059}" type="slidenum">
              <a:rPr lang="en-US" smtClean="0"/>
              <a:t>‹#›</a:t>
            </a:fld>
            <a:endParaRPr lang="en-US"/>
          </a:p>
        </p:txBody>
      </p:sp>
      <p:pic>
        <p:nvPicPr>
          <p:cNvPr id="9" name="Picture 8">
            <a:extLst>
              <a:ext uri="{FF2B5EF4-FFF2-40B4-BE49-F238E27FC236}">
                <a16:creationId xmlns:a16="http://schemas.microsoft.com/office/drawing/2014/main" id="{DC2ACA9A-DFDA-9B4D-8758-34D09DC68D1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1238016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D01A1A-D12C-0F44-B43D-7554E61E366F}"/>
              </a:ext>
            </a:extLst>
          </p:cNvPr>
          <p:cNvGrpSpPr/>
          <p:nvPr userDrawn="1"/>
        </p:nvGrpSpPr>
        <p:grpSpPr>
          <a:xfrm>
            <a:off x="251792" y="0"/>
            <a:ext cx="11940208" cy="6539948"/>
            <a:chOff x="251792" y="0"/>
            <a:chExt cx="11940208" cy="6539948"/>
          </a:xfrm>
        </p:grpSpPr>
        <p:sp>
          <p:nvSpPr>
            <p:cNvPr id="9" name="Rectangle 8">
              <a:extLst>
                <a:ext uri="{FF2B5EF4-FFF2-40B4-BE49-F238E27FC236}">
                  <a16:creationId xmlns:a16="http://schemas.microsoft.com/office/drawing/2014/main" id="{4D0706E6-3637-0141-BB36-36240A7B698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60558-5664-2B42-BD17-12EBF8651F66}"/>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740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1B49B-67C8-4148-B4C0-8D59006CB59C}"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4A1C-AEA5-401E-8714-D62965837059}" type="slidenum">
              <a:rPr lang="en-US" smtClean="0"/>
              <a:t>‹#›</a:t>
            </a:fld>
            <a:endParaRPr lang="en-US"/>
          </a:p>
        </p:txBody>
      </p:sp>
      <p:pic>
        <p:nvPicPr>
          <p:cNvPr id="12" name="Picture 11">
            <a:extLst>
              <a:ext uri="{FF2B5EF4-FFF2-40B4-BE49-F238E27FC236}">
                <a16:creationId xmlns:a16="http://schemas.microsoft.com/office/drawing/2014/main" id="{7E2E6992-E9F8-584F-A9B8-F948FB5C7E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79011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9920CE9-2482-4E48-8CA5-9EC7D9F0758F}"/>
              </a:ext>
            </a:extLst>
          </p:cNvPr>
          <p:cNvGrpSpPr/>
          <p:nvPr userDrawn="1"/>
        </p:nvGrpSpPr>
        <p:grpSpPr>
          <a:xfrm>
            <a:off x="251792" y="0"/>
            <a:ext cx="11940208" cy="6539948"/>
            <a:chOff x="251792" y="0"/>
            <a:chExt cx="11940208" cy="6539948"/>
          </a:xfrm>
        </p:grpSpPr>
        <p:sp>
          <p:nvSpPr>
            <p:cNvPr id="9" name="Rectangle 8">
              <a:extLst>
                <a:ext uri="{FF2B5EF4-FFF2-40B4-BE49-F238E27FC236}">
                  <a16:creationId xmlns:a16="http://schemas.microsoft.com/office/drawing/2014/main" id="{EDB611B0-30D0-144C-B5B3-ED880C506714}"/>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8FBB6F-F149-C64D-9455-BCA0D8BC77E2}"/>
                </a:ext>
              </a:extLst>
            </p:cNvPr>
            <p:cNvSpPr/>
            <p:nvPr userDrawn="1"/>
          </p:nvSpPr>
          <p:spPr>
            <a:xfrm>
              <a:off x="414130" y="0"/>
              <a:ext cx="11777869" cy="637429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4199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1B49B-67C8-4148-B4C0-8D59006CB59C}"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4A1C-AEA5-401E-8714-D62965837059}" type="slidenum">
              <a:rPr lang="en-US" smtClean="0"/>
              <a:t>‹#›</a:t>
            </a:fld>
            <a:endParaRPr lang="en-US"/>
          </a:p>
        </p:txBody>
      </p:sp>
      <p:pic>
        <p:nvPicPr>
          <p:cNvPr id="12" name="Picture 11">
            <a:extLst>
              <a:ext uri="{FF2B5EF4-FFF2-40B4-BE49-F238E27FC236}">
                <a16:creationId xmlns:a16="http://schemas.microsoft.com/office/drawing/2014/main" id="{E787249F-38CD-C84F-8053-3141B2DEC3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3237154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B6A2B4-C6CF-3646-B765-83517476DF68}"/>
              </a:ext>
            </a:extLst>
          </p:cNvPr>
          <p:cNvGrpSpPr/>
          <p:nvPr userDrawn="1"/>
        </p:nvGrpSpPr>
        <p:grpSpPr>
          <a:xfrm>
            <a:off x="251792" y="0"/>
            <a:ext cx="11940208" cy="6539948"/>
            <a:chOff x="251792" y="0"/>
            <a:chExt cx="11940208" cy="6539948"/>
          </a:xfrm>
        </p:grpSpPr>
        <p:sp>
          <p:nvSpPr>
            <p:cNvPr id="8" name="Rectangle 7">
              <a:extLst>
                <a:ext uri="{FF2B5EF4-FFF2-40B4-BE49-F238E27FC236}">
                  <a16:creationId xmlns:a16="http://schemas.microsoft.com/office/drawing/2014/main" id="{FA1479DD-91C0-C346-974B-22615A63871D}"/>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208501-1E85-E743-9411-6072E2DD51E8}"/>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9365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D1B49B-67C8-4148-B4C0-8D59006CB59C}"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4A1C-AEA5-401E-8714-D62965837059}" type="slidenum">
              <a:rPr lang="en-US" smtClean="0"/>
              <a:t>‹#›</a:t>
            </a:fld>
            <a:endParaRPr lang="en-US"/>
          </a:p>
        </p:txBody>
      </p:sp>
      <p:pic>
        <p:nvPicPr>
          <p:cNvPr id="11" name="Picture 10">
            <a:extLst>
              <a:ext uri="{FF2B5EF4-FFF2-40B4-BE49-F238E27FC236}">
                <a16:creationId xmlns:a16="http://schemas.microsoft.com/office/drawing/2014/main" id="{1FDF8A33-F55E-1743-A63A-A8E2D56210C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260428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E6A1885-1C34-8A47-8ED5-CC372B3D825A}"/>
              </a:ext>
            </a:extLst>
          </p:cNvPr>
          <p:cNvGrpSpPr/>
          <p:nvPr userDrawn="1"/>
        </p:nvGrpSpPr>
        <p:grpSpPr>
          <a:xfrm>
            <a:off x="251792" y="0"/>
            <a:ext cx="11940208" cy="6539948"/>
            <a:chOff x="251792" y="0"/>
            <a:chExt cx="11940208" cy="6539948"/>
          </a:xfrm>
        </p:grpSpPr>
        <p:sp>
          <p:nvSpPr>
            <p:cNvPr id="7" name="Rectangle 6">
              <a:extLst>
                <a:ext uri="{FF2B5EF4-FFF2-40B4-BE49-F238E27FC236}">
                  <a16:creationId xmlns:a16="http://schemas.microsoft.com/office/drawing/2014/main" id="{E75117A7-5D30-BA46-983C-ADC7ED29C960}"/>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A19739-10A3-F344-8474-A936FAE856DD}"/>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1850" y="134077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22049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5987384"/>
            <a:ext cx="2743200" cy="365125"/>
          </a:xfrm>
        </p:spPr>
        <p:txBody>
          <a:bodyPr/>
          <a:lstStyle/>
          <a:p>
            <a:fld id="{55D1B49B-67C8-4148-B4C0-8D59006CB59C}" type="datetimeFigureOut">
              <a:rPr lang="en-US" smtClean="0"/>
              <a:t>5/9/2022</a:t>
            </a:fld>
            <a:endParaRPr lang="en-US"/>
          </a:p>
        </p:txBody>
      </p:sp>
      <p:sp>
        <p:nvSpPr>
          <p:cNvPr id="5" name="Footer Placeholder 4"/>
          <p:cNvSpPr>
            <a:spLocks noGrp="1"/>
          </p:cNvSpPr>
          <p:nvPr>
            <p:ph type="ftr" sz="quarter" idx="11"/>
          </p:nvPr>
        </p:nvSpPr>
        <p:spPr>
          <a:xfrm>
            <a:off x="4038600" y="5987384"/>
            <a:ext cx="4114800" cy="365125"/>
          </a:xfrm>
        </p:spPr>
        <p:txBody>
          <a:bodyPr/>
          <a:lstStyle/>
          <a:p>
            <a:endParaRPr lang="en-US"/>
          </a:p>
        </p:txBody>
      </p:sp>
      <p:sp>
        <p:nvSpPr>
          <p:cNvPr id="6" name="Slide Number Placeholder 5"/>
          <p:cNvSpPr>
            <a:spLocks noGrp="1"/>
          </p:cNvSpPr>
          <p:nvPr>
            <p:ph type="sldNum" sz="quarter" idx="12"/>
          </p:nvPr>
        </p:nvSpPr>
        <p:spPr>
          <a:xfrm>
            <a:off x="8610600" y="5987384"/>
            <a:ext cx="2743200" cy="365125"/>
          </a:xfrm>
        </p:spPr>
        <p:txBody>
          <a:bodyPr/>
          <a:lstStyle/>
          <a:p>
            <a:fld id="{C5E74A1C-AEA5-401E-8714-D62965837059}" type="slidenum">
              <a:rPr lang="en-US" smtClean="0"/>
              <a:t>‹#›</a:t>
            </a:fld>
            <a:endParaRPr lang="en-US"/>
          </a:p>
        </p:txBody>
      </p:sp>
      <p:pic>
        <p:nvPicPr>
          <p:cNvPr id="11" name="Picture 10">
            <a:extLst>
              <a:ext uri="{FF2B5EF4-FFF2-40B4-BE49-F238E27FC236}">
                <a16:creationId xmlns:a16="http://schemas.microsoft.com/office/drawing/2014/main" id="{E98F3AE0-E8B4-BD41-B9D3-8BCEB4876FA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267259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13A9430F-D254-EE42-A794-5A42196F89C7}"/>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A7CEF1-0636-EE40-96C8-054214E7FE7F}"/>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A78A117-4A5B-5D4A-9CA9-7A68F7DC0A56}"/>
              </a:ext>
            </a:extLst>
          </p:cNvPr>
          <p:cNvSpPr txBox="1">
            <a:spLocks/>
          </p:cNvSpPr>
          <p:nvPr userDrawn="1"/>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
        <p:nvSpPr>
          <p:cNvPr id="12" name="Content Placeholder 3">
            <a:extLst>
              <a:ext uri="{FF2B5EF4-FFF2-40B4-BE49-F238E27FC236}">
                <a16:creationId xmlns:a16="http://schemas.microsoft.com/office/drawing/2014/main" id="{C0886236-6AE3-C24F-B7DF-F15BAC4E044E}"/>
              </a:ext>
            </a:extLst>
          </p:cNvPr>
          <p:cNvSpPr>
            <a:spLocks noGrp="1"/>
          </p:cNvSpPr>
          <p:nvPr>
            <p:ph sz="half" idx="10"/>
          </p:nvPr>
        </p:nvSpPr>
        <p:spPr>
          <a:xfrm>
            <a:off x="839788" y="2055813"/>
            <a:ext cx="5157787" cy="3706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CC61075C-B7A3-2B4C-88AB-9A1EA0471EFF}"/>
              </a:ext>
            </a:extLst>
          </p:cNvPr>
          <p:cNvSpPr>
            <a:spLocks noGrp="1"/>
          </p:cNvSpPr>
          <p:nvPr>
            <p:ph sz="quarter" idx="4"/>
          </p:nvPr>
        </p:nvSpPr>
        <p:spPr>
          <a:xfrm>
            <a:off x="6172200" y="2055813"/>
            <a:ext cx="5183188" cy="3706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D9EA8765-91C8-7441-BA7B-EF9955EE2E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224484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E41AC7A-FEBB-B149-A68D-7363690916EE}"/>
              </a:ext>
            </a:extLst>
          </p:cNvPr>
          <p:cNvGrpSpPr/>
          <p:nvPr userDrawn="1"/>
        </p:nvGrpSpPr>
        <p:grpSpPr>
          <a:xfrm>
            <a:off x="251792" y="0"/>
            <a:ext cx="11940208" cy="6539948"/>
            <a:chOff x="251792" y="0"/>
            <a:chExt cx="11940208" cy="6539948"/>
          </a:xfrm>
        </p:grpSpPr>
        <p:sp>
          <p:nvSpPr>
            <p:cNvPr id="11" name="Rectangle 10">
              <a:extLst>
                <a:ext uri="{FF2B5EF4-FFF2-40B4-BE49-F238E27FC236}">
                  <a16:creationId xmlns:a16="http://schemas.microsoft.com/office/drawing/2014/main" id="{C40415B2-3249-7A4D-9CDA-103A36DE5EF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9D635-D69F-DB41-ADE7-C82029849053}"/>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57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571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D1B49B-67C8-4148-B4C0-8D59006CB59C}" type="datetimeFigureOut">
              <a:rPr lang="en-US" smtClean="0"/>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74A1C-AEA5-401E-8714-D62965837059}" type="slidenum">
              <a:rPr lang="en-US" smtClean="0"/>
              <a:t>‹#›</a:t>
            </a:fld>
            <a:endParaRPr lang="en-US"/>
          </a:p>
        </p:txBody>
      </p:sp>
      <p:pic>
        <p:nvPicPr>
          <p:cNvPr id="14" name="Picture 13">
            <a:extLst>
              <a:ext uri="{FF2B5EF4-FFF2-40B4-BE49-F238E27FC236}">
                <a16:creationId xmlns:a16="http://schemas.microsoft.com/office/drawing/2014/main" id="{C75CC39B-E18C-1C49-95B5-87B06A014E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57972" y="5736910"/>
            <a:ext cx="2139482" cy="437913"/>
          </a:xfrm>
          <a:prstGeom prst="rect">
            <a:avLst/>
          </a:prstGeom>
          <a:effectLst/>
        </p:spPr>
      </p:pic>
    </p:spTree>
    <p:extLst>
      <p:ext uri="{BB962C8B-B14F-4D97-AF65-F5344CB8AC3E}">
        <p14:creationId xmlns:p14="http://schemas.microsoft.com/office/powerpoint/2010/main" val="139447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4604D12-462D-7642-B8D1-EA182E9501AA}"/>
              </a:ext>
            </a:extLst>
          </p:cNvPr>
          <p:cNvGrpSpPr/>
          <p:nvPr userDrawn="1"/>
        </p:nvGrpSpPr>
        <p:grpSpPr>
          <a:xfrm>
            <a:off x="251792" y="0"/>
            <a:ext cx="11940208" cy="6539948"/>
            <a:chOff x="251792" y="0"/>
            <a:chExt cx="11940208" cy="6539948"/>
          </a:xfrm>
        </p:grpSpPr>
        <p:sp>
          <p:nvSpPr>
            <p:cNvPr id="7" name="Rectangle 6">
              <a:extLst>
                <a:ext uri="{FF2B5EF4-FFF2-40B4-BE49-F238E27FC236}">
                  <a16:creationId xmlns:a16="http://schemas.microsoft.com/office/drawing/2014/main" id="{385EA032-6D5C-CA4C-99E2-F28F458F456B}"/>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715B7D4-7942-AD4A-9FD5-32DF301AFF42}"/>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D1B49B-67C8-4148-B4C0-8D59006CB59C}" type="datetimeFigureOut">
              <a:rPr lang="en-US" smtClean="0"/>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74A1C-AEA5-401E-8714-D62965837059}" type="slidenum">
              <a:rPr lang="en-US" smtClean="0"/>
              <a:t>‹#›</a:t>
            </a:fld>
            <a:endParaRPr lang="en-US"/>
          </a:p>
        </p:txBody>
      </p:sp>
      <p:pic>
        <p:nvPicPr>
          <p:cNvPr id="10" name="Picture 9">
            <a:extLst>
              <a:ext uri="{FF2B5EF4-FFF2-40B4-BE49-F238E27FC236}">
                <a16:creationId xmlns:a16="http://schemas.microsoft.com/office/drawing/2014/main" id="{6A3751BD-64AE-F24F-8A2E-3C2750B546B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82231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9DBDBEE-BAEC-814B-BE3F-C4F9FB1B4ADF}"/>
              </a:ext>
            </a:extLst>
          </p:cNvPr>
          <p:cNvGrpSpPr/>
          <p:nvPr userDrawn="1"/>
        </p:nvGrpSpPr>
        <p:grpSpPr>
          <a:xfrm>
            <a:off x="251792" y="0"/>
            <a:ext cx="11940208" cy="6539948"/>
            <a:chOff x="251792" y="0"/>
            <a:chExt cx="11940208" cy="6539948"/>
          </a:xfrm>
        </p:grpSpPr>
        <p:sp>
          <p:nvSpPr>
            <p:cNvPr id="6" name="Rectangle 5">
              <a:extLst>
                <a:ext uri="{FF2B5EF4-FFF2-40B4-BE49-F238E27FC236}">
                  <a16:creationId xmlns:a16="http://schemas.microsoft.com/office/drawing/2014/main" id="{D8C5E2BC-5279-F442-927D-6B5C2083585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6318C8-3A33-FD4A-AE0F-1282A14BFF35}"/>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fld id="{55D1B49B-67C8-4148-B4C0-8D59006CB59C}" type="datetimeFigureOut">
              <a:rPr lang="en-US" smtClean="0"/>
              <a:t>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74A1C-AEA5-401E-8714-D62965837059}" type="slidenum">
              <a:rPr lang="en-US" smtClean="0"/>
              <a:t>‹#›</a:t>
            </a:fld>
            <a:endParaRPr lang="en-US"/>
          </a:p>
        </p:txBody>
      </p:sp>
      <p:pic>
        <p:nvPicPr>
          <p:cNvPr id="10" name="Picture 9">
            <a:extLst>
              <a:ext uri="{FF2B5EF4-FFF2-40B4-BE49-F238E27FC236}">
                <a16:creationId xmlns:a16="http://schemas.microsoft.com/office/drawing/2014/main" id="{FF6A7EB9-15A1-F945-99F3-FE8CD77C85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123801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D01A1A-D12C-0F44-B43D-7554E61E366F}"/>
              </a:ext>
            </a:extLst>
          </p:cNvPr>
          <p:cNvGrpSpPr/>
          <p:nvPr userDrawn="1"/>
        </p:nvGrpSpPr>
        <p:grpSpPr>
          <a:xfrm>
            <a:off x="251792" y="0"/>
            <a:ext cx="11940208" cy="6539948"/>
            <a:chOff x="251792" y="0"/>
            <a:chExt cx="11940208" cy="6539948"/>
          </a:xfrm>
        </p:grpSpPr>
        <p:sp>
          <p:nvSpPr>
            <p:cNvPr id="9" name="Rectangle 8">
              <a:extLst>
                <a:ext uri="{FF2B5EF4-FFF2-40B4-BE49-F238E27FC236}">
                  <a16:creationId xmlns:a16="http://schemas.microsoft.com/office/drawing/2014/main" id="{4D0706E6-3637-0141-BB36-36240A7B6981}"/>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60558-5664-2B42-BD17-12EBF8651F66}"/>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740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1B49B-67C8-4148-B4C0-8D59006CB59C}"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4A1C-AEA5-401E-8714-D62965837059}" type="slidenum">
              <a:rPr lang="en-US" smtClean="0"/>
              <a:t>‹#›</a:t>
            </a:fld>
            <a:endParaRPr lang="en-US"/>
          </a:p>
        </p:txBody>
      </p:sp>
      <p:pic>
        <p:nvPicPr>
          <p:cNvPr id="13" name="Picture 12">
            <a:extLst>
              <a:ext uri="{FF2B5EF4-FFF2-40B4-BE49-F238E27FC236}">
                <a16:creationId xmlns:a16="http://schemas.microsoft.com/office/drawing/2014/main" id="{00D4C647-B54B-C74B-9299-74E73CEC8CE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79011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9920CE9-2482-4E48-8CA5-9EC7D9F0758F}"/>
              </a:ext>
            </a:extLst>
          </p:cNvPr>
          <p:cNvGrpSpPr/>
          <p:nvPr userDrawn="1"/>
        </p:nvGrpSpPr>
        <p:grpSpPr>
          <a:xfrm>
            <a:off x="251792" y="5117"/>
            <a:ext cx="11940208" cy="6539948"/>
            <a:chOff x="251792" y="0"/>
            <a:chExt cx="11940208" cy="6539948"/>
          </a:xfrm>
        </p:grpSpPr>
        <p:sp>
          <p:nvSpPr>
            <p:cNvPr id="9" name="Rectangle 8">
              <a:extLst>
                <a:ext uri="{FF2B5EF4-FFF2-40B4-BE49-F238E27FC236}">
                  <a16:creationId xmlns:a16="http://schemas.microsoft.com/office/drawing/2014/main" id="{EDB611B0-30D0-144C-B5B3-ED880C506714}"/>
                </a:ext>
              </a:extLst>
            </p:cNvPr>
            <p:cNvSpPr/>
            <p:nvPr userDrawn="1"/>
          </p:nvSpPr>
          <p:spPr>
            <a:xfrm>
              <a:off x="251792" y="0"/>
              <a:ext cx="11940208" cy="6539948"/>
            </a:xfrm>
            <a:prstGeom prst="rect">
              <a:avLst/>
            </a:prstGeom>
            <a:solidFill>
              <a:srgbClr val="8ABB40"/>
            </a:solidFill>
            <a:ln w="9525">
              <a:solidFill>
                <a:srgbClr val="1247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E8FBB6F-F149-C64D-9455-BCA0D8BC77E2}"/>
                </a:ext>
              </a:extLst>
            </p:cNvPr>
            <p:cNvSpPr/>
            <p:nvPr userDrawn="1"/>
          </p:nvSpPr>
          <p:spPr>
            <a:xfrm>
              <a:off x="414130" y="0"/>
              <a:ext cx="11777869" cy="6374295"/>
            </a:xfrm>
            <a:prstGeom prst="rect">
              <a:avLst/>
            </a:prstGeom>
            <a:solidFill>
              <a:schemeClr val="bg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44199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1B49B-67C8-4148-B4C0-8D59006CB59C}"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4A1C-AEA5-401E-8714-D62965837059}" type="slidenum">
              <a:rPr lang="en-US" smtClean="0"/>
              <a:t>‹#›</a:t>
            </a:fld>
            <a:endParaRPr lang="en-US"/>
          </a:p>
        </p:txBody>
      </p:sp>
      <p:pic>
        <p:nvPicPr>
          <p:cNvPr id="13" name="Picture 12">
            <a:extLst>
              <a:ext uri="{FF2B5EF4-FFF2-40B4-BE49-F238E27FC236}">
                <a16:creationId xmlns:a16="http://schemas.microsoft.com/office/drawing/2014/main" id="{6BA6947D-0E9B-504C-907B-98DF3378FA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0706" b="-2526"/>
          <a:stretch/>
        </p:blipFill>
        <p:spPr>
          <a:xfrm>
            <a:off x="9800726" y="5710405"/>
            <a:ext cx="2139482" cy="437913"/>
          </a:xfrm>
          <a:prstGeom prst="rect">
            <a:avLst/>
          </a:prstGeom>
          <a:effectLst/>
        </p:spPr>
      </p:pic>
    </p:spTree>
    <p:extLst>
      <p:ext uri="{BB962C8B-B14F-4D97-AF65-F5344CB8AC3E}">
        <p14:creationId xmlns:p14="http://schemas.microsoft.com/office/powerpoint/2010/main" val="323715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247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1B49B-67C8-4148-B4C0-8D59006CB59C}" type="datetimeFigureOut">
              <a:rPr lang="en-US" smtClean="0"/>
              <a:t>5/9/2022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74A1C-AEA5-401E-8714-D62965837059}" type="slidenum">
              <a:rPr lang="en-US" smtClean="0"/>
              <a:t>‹#›</a:t>
            </a:fld>
            <a:endParaRPr lang="en-US"/>
          </a:p>
        </p:txBody>
      </p:sp>
    </p:spTree>
    <p:extLst>
      <p:ext uri="{BB962C8B-B14F-4D97-AF65-F5344CB8AC3E}">
        <p14:creationId xmlns:p14="http://schemas.microsoft.com/office/powerpoint/2010/main" val="2138187927"/>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reativecommons.org/licenses/by/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www.w3.org/WAI/standards-guidelines/wcag/"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wgbh.org/foundation/ncam/guidelines/example-data-table"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www.wgbh.org/foundation/ncam/guidelines/example-data-table"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teaching.uoregon.edu/accessible-and-inclusive-design-workshop-series"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hyperlink" Target="mailto:uoaec@uoregon.edu" TargetMode="External"/><Relationship Id="rId4" Type="http://schemas.openxmlformats.org/officeDocument/2006/relationships/hyperlink" Target="https://teaching.uoregon.edu/contac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aec.uoregon.edu/accepting-nominations-through-april-24th-2022-faculty-excellence-universal-design-award"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forms.office.com/Pages/ResponsePage.aspx?id=jxkLj0f0_ky6A1JrRsZh-EJ2TG73IFtGkQBY9zhsfM9UOFVGMDJPUlU0QUMxRk1EQjNRRzZVV0lMOS4u"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s://teaching.uoregon.edu/accessible-and-inclusive-design-workshop-series" TargetMode="External"/><Relationship Id="rId2" Type="http://schemas.openxmlformats.org/officeDocument/2006/relationships/notesSlide" Target="../notesSlides/notesSlide43.xml"/><Relationship Id="rId1" Type="http://schemas.openxmlformats.org/officeDocument/2006/relationships/slideLayout" Target="../slideLayouts/slideLayout11.xml"/><Relationship Id="rId5" Type="http://schemas.openxmlformats.org/officeDocument/2006/relationships/hyperlink" Target="mailto:uoaec@uoregon.edu" TargetMode="External"/><Relationship Id="rId4" Type="http://schemas.openxmlformats.org/officeDocument/2006/relationships/hyperlink" Target="https://teaching.uoregon.edu/contac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E507-4456-E443-8329-3320F00553B6}"/>
              </a:ext>
            </a:extLst>
          </p:cNvPr>
          <p:cNvSpPr>
            <a:spLocks noGrp="1"/>
          </p:cNvSpPr>
          <p:nvPr>
            <p:ph type="ctrTitle"/>
          </p:nvPr>
        </p:nvSpPr>
        <p:spPr>
          <a:xfrm>
            <a:off x="443346" y="1122363"/>
            <a:ext cx="11314544" cy="2387600"/>
          </a:xfrm>
        </p:spPr>
        <p:txBody>
          <a:bodyPr/>
          <a:lstStyle/>
          <a:p>
            <a:r>
              <a:rPr lang="en-US" sz="4800">
                <a:cs typeface="Calibri Light" panose="020F0302020204030204"/>
              </a:rPr>
              <a:t>Accessible Documents</a:t>
            </a:r>
            <a:endParaRPr lang="en-US">
              <a:cs typeface="Calibri Light" panose="020F0302020204030204"/>
            </a:endParaRPr>
          </a:p>
        </p:txBody>
      </p:sp>
      <p:sp>
        <p:nvSpPr>
          <p:cNvPr id="3" name="Subtitle 2">
            <a:extLst>
              <a:ext uri="{FF2B5EF4-FFF2-40B4-BE49-F238E27FC236}">
                <a16:creationId xmlns:a16="http://schemas.microsoft.com/office/drawing/2014/main" id="{66CA5DED-3BB2-DF45-8E8B-CF06BF9CD7BC}"/>
              </a:ext>
            </a:extLst>
          </p:cNvPr>
          <p:cNvSpPr>
            <a:spLocks noGrp="1"/>
          </p:cNvSpPr>
          <p:nvPr>
            <p:ph type="subTitle" idx="1"/>
          </p:nvPr>
        </p:nvSpPr>
        <p:spPr>
          <a:xfrm>
            <a:off x="443346" y="3602038"/>
            <a:ext cx="11314544" cy="1655762"/>
          </a:xfrm>
        </p:spPr>
        <p:txBody>
          <a:bodyPr vert="horz" lIns="91440" tIns="45720" rIns="91440" bIns="45720" rtlCol="0" anchor="t">
            <a:normAutofit fontScale="70000" lnSpcReduction="20000"/>
          </a:bodyPr>
          <a:lstStyle/>
          <a:p>
            <a:r>
              <a:rPr lang="en-US" dirty="0">
                <a:cs typeface="Calibri"/>
              </a:rPr>
              <a:t>Part 1</a:t>
            </a:r>
          </a:p>
          <a:p>
            <a:r>
              <a:rPr lang="en-US" dirty="0">
                <a:cs typeface="Calibri"/>
              </a:rPr>
              <a:t>13 April 2022</a:t>
            </a:r>
          </a:p>
          <a:p>
            <a:r>
              <a:rPr lang="en-US" dirty="0">
                <a:cs typeface="Calibri"/>
              </a:rPr>
              <a:t>Laurel Bastian (TEP), Sheen Hua (AEC), and Marla </a:t>
            </a:r>
            <a:r>
              <a:rPr lang="en-US" dirty="0" err="1">
                <a:cs typeface="Calibri"/>
              </a:rPr>
              <a:t>Wirrick</a:t>
            </a:r>
            <a:r>
              <a:rPr lang="en-US" dirty="0">
                <a:cs typeface="Calibri"/>
              </a:rPr>
              <a:t> (UOO)</a:t>
            </a:r>
            <a:endParaRPr lang="en-US">
              <a:cs typeface="Calibri"/>
            </a:endParaRPr>
          </a:p>
          <a:p>
            <a:endParaRPr lang="en-US" dirty="0">
              <a:ea typeface="+mn-lt"/>
              <a:cs typeface="+mn-lt"/>
            </a:endParaRPr>
          </a:p>
          <a:p>
            <a:pPr algn="l"/>
            <a:r>
              <a:rPr lang="en-US" sz="1400" dirty="0">
                <a:ea typeface="+mn-lt"/>
                <a:cs typeface="+mn-lt"/>
              </a:rPr>
              <a:t>Accessible Documents presentation by Laurel Bastian, Sheen Hua, and Marla </a:t>
            </a:r>
            <a:r>
              <a:rPr lang="en-US" sz="1400" dirty="0" err="1">
                <a:ea typeface="+mn-lt"/>
                <a:cs typeface="+mn-lt"/>
              </a:rPr>
              <a:t>Wirrick</a:t>
            </a:r>
            <a:r>
              <a:rPr lang="en-US" sz="1400" dirty="0">
                <a:ea typeface="+mn-lt"/>
                <a:cs typeface="+mn-lt"/>
              </a:rPr>
              <a:t> </a:t>
            </a:r>
            <a:r>
              <a:rPr lang="en" sz="1400" dirty="0">
                <a:ea typeface="+mn-lt"/>
                <a:cs typeface="+mn-lt"/>
              </a:rPr>
              <a:t>is licensed under </a:t>
            </a:r>
            <a:br>
              <a:rPr lang="en" sz="1400" dirty="0">
                <a:ea typeface="+mn-lt"/>
                <a:cs typeface="+mn-lt"/>
              </a:rPr>
            </a:br>
            <a:r>
              <a:rPr lang="en" sz="1400" dirty="0">
                <a:ea typeface="+mn-lt"/>
                <a:cs typeface="+mn-lt"/>
              </a:rPr>
              <a:t>a </a:t>
            </a:r>
            <a:r>
              <a:rPr lang="en" sz="1400" dirty="0">
                <a:ea typeface="+mn-lt"/>
                <a:cs typeface="+mn-lt"/>
                <a:hlinkClick r:id="rId2"/>
              </a:rPr>
              <a:t>Creative Commons Attribution 4.0 International License</a:t>
            </a:r>
            <a:r>
              <a:rPr lang="en" sz="1400" dirty="0">
                <a:ea typeface="+mn-lt"/>
                <a:cs typeface="+mn-lt"/>
              </a:rPr>
              <a:t> except where otherwise noted.</a:t>
            </a:r>
            <a:r>
              <a:rPr lang="en" dirty="0">
                <a:ea typeface="+mn-lt"/>
                <a:cs typeface="+mn-lt"/>
              </a:rPr>
              <a:t> </a:t>
            </a:r>
            <a:endParaRPr lang="en-US" dirty="0">
              <a:ea typeface="+mn-lt"/>
              <a:cs typeface="+mn-lt"/>
            </a:endParaRPr>
          </a:p>
          <a:p>
            <a:endParaRPr lang="en-US" dirty="0">
              <a:cs typeface="Calibri"/>
            </a:endParaRPr>
          </a:p>
        </p:txBody>
      </p:sp>
      <p:pic>
        <p:nvPicPr>
          <p:cNvPr id="6" name="Picture 6">
            <a:extLst>
              <a:ext uri="{FF2B5EF4-FFF2-40B4-BE49-F238E27FC236}">
                <a16:creationId xmlns:a16="http://schemas.microsoft.com/office/drawing/2014/main" id="{1B62F784-7114-68E6-1123-942FC0C09599}"/>
              </a:ext>
            </a:extLst>
          </p:cNvPr>
          <p:cNvPicPr>
            <a:picLocks noChangeAspect="1"/>
          </p:cNvPicPr>
          <p:nvPr/>
        </p:nvPicPr>
        <p:blipFill>
          <a:blip r:embed="rId3"/>
          <a:stretch>
            <a:fillRect/>
          </a:stretch>
        </p:blipFill>
        <p:spPr>
          <a:xfrm>
            <a:off x="8812893" y="4931455"/>
            <a:ext cx="952500" cy="333375"/>
          </a:xfrm>
          <a:prstGeom prst="rect">
            <a:avLst/>
          </a:prstGeom>
        </p:spPr>
      </p:pic>
    </p:spTree>
    <p:extLst>
      <p:ext uri="{BB962C8B-B14F-4D97-AF65-F5344CB8AC3E}">
        <p14:creationId xmlns:p14="http://schemas.microsoft.com/office/powerpoint/2010/main" val="2280681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ea typeface="+mj-lt"/>
                <a:cs typeface="+mj-lt"/>
              </a:rPr>
              <a:t>Opening question &amp; definition</a:t>
            </a:r>
            <a:endParaRPr lang="en-US"/>
          </a:p>
        </p:txBody>
      </p:sp>
      <p:sp>
        <p:nvSpPr>
          <p:cNvPr id="6" name="Content Placeholder 2">
            <a:extLst>
              <a:ext uri="{FF2B5EF4-FFF2-40B4-BE49-F238E27FC236}">
                <a16:creationId xmlns:a16="http://schemas.microsoft.com/office/drawing/2014/main" id="{3B2DA85F-C0BD-CA73-F3B9-073890E623DD}"/>
              </a:ext>
            </a:extLst>
          </p:cNvPr>
          <p:cNvSpPr txBox="1">
            <a:spLocks/>
          </p:cNvSpPr>
          <p:nvPr/>
        </p:nvSpPr>
        <p:spPr>
          <a:xfrm>
            <a:off x="958583" y="1472159"/>
            <a:ext cx="10515600" cy="7135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Calibri Light"/>
                <a:ea typeface="Calibri Light"/>
                <a:cs typeface="Calibri"/>
              </a:rPr>
              <a:t>How would you define or describe what an accessible document is?</a:t>
            </a:r>
            <a:endParaRPr lang="en-US">
              <a:latin typeface="Calibri Light"/>
              <a:ea typeface="Calibri Light"/>
              <a:cs typeface="Calibri Light"/>
            </a:endParaRPr>
          </a:p>
          <a:p>
            <a:endParaRPr lang="en-US">
              <a:cs typeface="Calibri"/>
            </a:endParaRPr>
          </a:p>
        </p:txBody>
      </p:sp>
      <p:sp>
        <p:nvSpPr>
          <p:cNvPr id="7" name="Content Placeholder 2">
            <a:extLst>
              <a:ext uri="{FF2B5EF4-FFF2-40B4-BE49-F238E27FC236}">
                <a16:creationId xmlns:a16="http://schemas.microsoft.com/office/drawing/2014/main" id="{551E66B6-04E9-E668-2081-7A6589C4D6E2}"/>
              </a:ext>
            </a:extLst>
          </p:cNvPr>
          <p:cNvSpPr txBox="1">
            <a:spLocks/>
          </p:cNvSpPr>
          <p:nvPr/>
        </p:nvSpPr>
        <p:spPr>
          <a:xfrm>
            <a:off x="958582" y="2112494"/>
            <a:ext cx="10515600" cy="349260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Calibri Light"/>
                <a:cs typeface="Calibri"/>
              </a:rPr>
              <a:t>AEC Accessible Technology Manager Sheen Hua describes it as one that:</a:t>
            </a:r>
            <a:endParaRPr lang="en-US">
              <a:latin typeface="Calibri Light"/>
              <a:cs typeface="Calibri Light"/>
            </a:endParaRPr>
          </a:p>
          <a:p>
            <a:pPr marL="457200" indent="-457200"/>
            <a:r>
              <a:rPr lang="en-US">
                <a:latin typeface="Calibri Light"/>
                <a:cs typeface="Calibri"/>
              </a:rPr>
              <a:t>Can be used natively and efficiently by as many users as possible, particularly users with disabilities</a:t>
            </a:r>
            <a:endParaRPr lang="en-US">
              <a:latin typeface="Calibri Light"/>
              <a:ea typeface="Calibri Light"/>
              <a:cs typeface="Calibri"/>
            </a:endParaRPr>
          </a:p>
          <a:p>
            <a:pPr marL="457200" indent="-457200"/>
            <a:r>
              <a:rPr lang="en-US">
                <a:latin typeface="Calibri Light"/>
                <a:cs typeface="Calibri"/>
              </a:rPr>
              <a:t>Easily manipulatable (can be edited to account for preference from bulleted to numbered lists, for example)</a:t>
            </a:r>
            <a:endParaRPr lang="en-US">
              <a:latin typeface="Calibri Light"/>
              <a:ea typeface="Calibri Light"/>
              <a:cs typeface="Calibri"/>
            </a:endParaRPr>
          </a:p>
          <a:p>
            <a:pPr marL="457200" indent="-457200"/>
            <a:r>
              <a:rPr lang="en-US">
                <a:latin typeface="Calibri Light"/>
                <a:cs typeface="Calibri"/>
              </a:rPr>
              <a:t>Searchable (users can use a table of contents, can jump to headings, can search text)</a:t>
            </a:r>
            <a:endParaRPr lang="en-US">
              <a:latin typeface="Calibri Light"/>
              <a:ea typeface="Calibri Light"/>
              <a:cs typeface="Calibri"/>
            </a:endParaRPr>
          </a:p>
          <a:p>
            <a:pPr marL="914400" lvl="1"/>
            <a:endParaRPr lang="en-US">
              <a:cs typeface="Calibri"/>
            </a:endParaRPr>
          </a:p>
        </p:txBody>
      </p:sp>
    </p:spTree>
    <p:extLst>
      <p:ext uri="{BB962C8B-B14F-4D97-AF65-F5344CB8AC3E}">
        <p14:creationId xmlns:p14="http://schemas.microsoft.com/office/powerpoint/2010/main" val="715170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ea typeface="+mj-lt"/>
                <a:cs typeface="+mj-lt"/>
              </a:rPr>
              <a:t>Opening question &amp; definition</a:t>
            </a:r>
            <a:endParaRPr lang="en-US"/>
          </a:p>
        </p:txBody>
      </p:sp>
      <p:sp>
        <p:nvSpPr>
          <p:cNvPr id="6" name="Content Placeholder 2">
            <a:extLst>
              <a:ext uri="{FF2B5EF4-FFF2-40B4-BE49-F238E27FC236}">
                <a16:creationId xmlns:a16="http://schemas.microsoft.com/office/drawing/2014/main" id="{3B2DA85F-C0BD-CA73-F3B9-073890E623DD}"/>
              </a:ext>
            </a:extLst>
          </p:cNvPr>
          <p:cNvSpPr txBox="1">
            <a:spLocks/>
          </p:cNvSpPr>
          <p:nvPr/>
        </p:nvSpPr>
        <p:spPr>
          <a:xfrm>
            <a:off x="958583" y="1472159"/>
            <a:ext cx="10515600" cy="7135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Calibri Light"/>
                <a:ea typeface="Calibri Light"/>
                <a:cs typeface="Calibri"/>
              </a:rPr>
              <a:t>How would you define or describe what an accessible document is?</a:t>
            </a:r>
            <a:endParaRPr lang="en-US">
              <a:latin typeface="Calibri Light"/>
              <a:ea typeface="Calibri Light"/>
              <a:cs typeface="Calibri Light"/>
            </a:endParaRPr>
          </a:p>
          <a:p>
            <a:endParaRPr lang="en-US">
              <a:cs typeface="Calibri"/>
            </a:endParaRPr>
          </a:p>
        </p:txBody>
      </p:sp>
      <p:sp>
        <p:nvSpPr>
          <p:cNvPr id="7" name="Content Placeholder 2">
            <a:extLst>
              <a:ext uri="{FF2B5EF4-FFF2-40B4-BE49-F238E27FC236}">
                <a16:creationId xmlns:a16="http://schemas.microsoft.com/office/drawing/2014/main" id="{551E66B6-04E9-E668-2081-7A6589C4D6E2}"/>
              </a:ext>
            </a:extLst>
          </p:cNvPr>
          <p:cNvSpPr txBox="1">
            <a:spLocks/>
          </p:cNvSpPr>
          <p:nvPr/>
        </p:nvSpPr>
        <p:spPr>
          <a:xfrm>
            <a:off x="958582" y="2112494"/>
            <a:ext cx="10515600" cy="349260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Calibri Light"/>
                <a:cs typeface="Calibri"/>
              </a:rPr>
              <a:t>Key components of accessible documents include using:</a:t>
            </a:r>
            <a:endParaRPr lang="en-US">
              <a:latin typeface="Calibri Light"/>
              <a:cs typeface="Calibri Light"/>
            </a:endParaRPr>
          </a:p>
          <a:p>
            <a:pPr marL="457200" indent="-457200"/>
            <a:r>
              <a:rPr lang="en-US">
                <a:latin typeface="Calibri Light"/>
                <a:cs typeface="Calibri"/>
              </a:rPr>
              <a:t>Headings</a:t>
            </a:r>
            <a:endParaRPr lang="en-US">
              <a:latin typeface="Calibri Light"/>
              <a:ea typeface="Calibri Light"/>
              <a:cs typeface="Calibri"/>
            </a:endParaRPr>
          </a:p>
          <a:p>
            <a:pPr marL="457200" indent="-457200"/>
            <a:r>
              <a:rPr lang="en-US">
                <a:latin typeface="Calibri Light"/>
                <a:cs typeface="Calibri"/>
              </a:rPr>
              <a:t>Alt-text</a:t>
            </a:r>
            <a:endParaRPr lang="en-US">
              <a:latin typeface="Calibri Light"/>
              <a:ea typeface="Calibri Light"/>
              <a:cs typeface="Calibri"/>
            </a:endParaRPr>
          </a:p>
          <a:p>
            <a:pPr marL="457200" indent="-457200"/>
            <a:r>
              <a:rPr lang="en-US">
                <a:latin typeface="Calibri Light"/>
                <a:ea typeface="Calibri Light"/>
                <a:cs typeface="Calibri"/>
              </a:rPr>
              <a:t>Meaningful hyperlinks </a:t>
            </a:r>
          </a:p>
          <a:p>
            <a:pPr marL="457200" indent="-457200"/>
            <a:r>
              <a:rPr lang="en-US">
                <a:latin typeface="Calibri Light"/>
                <a:ea typeface="Calibri Light"/>
                <a:cs typeface="Calibri"/>
              </a:rPr>
              <a:t>Font, color and contrast effectively</a:t>
            </a:r>
          </a:p>
          <a:p>
            <a:pPr marL="457200" indent="-457200"/>
            <a:r>
              <a:rPr lang="en-US">
                <a:latin typeface="Calibri Light"/>
                <a:ea typeface="Calibri Light"/>
                <a:cs typeface="Calibri"/>
              </a:rPr>
              <a:t>Tables (for data)</a:t>
            </a:r>
          </a:p>
          <a:p>
            <a:pPr marL="457200" indent="-457200"/>
            <a:r>
              <a:rPr lang="en-US">
                <a:latin typeface="Calibri Light"/>
                <a:ea typeface="Calibri Light"/>
                <a:cs typeface="Calibri"/>
              </a:rPr>
              <a:t>Tables of Contents</a:t>
            </a:r>
          </a:p>
          <a:p>
            <a:pPr marL="457200" indent="-457200"/>
            <a:r>
              <a:rPr lang="en-US">
                <a:latin typeface="Calibri Light"/>
                <a:ea typeface="Calibri Light"/>
                <a:cs typeface="Calibri"/>
              </a:rPr>
              <a:t>Accessibility checkers</a:t>
            </a:r>
          </a:p>
          <a:p>
            <a:pPr marL="457200" indent="-457200"/>
            <a:endParaRPr lang="en-US">
              <a:latin typeface="Calibri Light"/>
              <a:ea typeface="Calibri Light"/>
              <a:cs typeface="Calibri"/>
            </a:endParaRPr>
          </a:p>
          <a:p>
            <a:pPr marL="914400" lvl="1"/>
            <a:endParaRPr lang="en-US">
              <a:ea typeface="Calibri" panose="020F0502020204030204"/>
              <a:cs typeface="Calibri"/>
            </a:endParaRPr>
          </a:p>
        </p:txBody>
      </p:sp>
      <p:sp>
        <p:nvSpPr>
          <p:cNvPr id="5" name="Content Placeholder 4">
            <a:extLst>
              <a:ext uri="{FF2B5EF4-FFF2-40B4-BE49-F238E27FC236}">
                <a16:creationId xmlns:a16="http://schemas.microsoft.com/office/drawing/2014/main" id="{31FCF96B-39E8-833C-F07C-D3CDD1C8FD9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2229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Why we want to create them accessibly</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492609"/>
          </a:xfrm>
        </p:spPr>
        <p:txBody>
          <a:bodyPr vert="horz" lIns="91440" tIns="45720" rIns="91440" bIns="45720" rtlCol="0" anchor="t">
            <a:normAutofit/>
          </a:bodyPr>
          <a:lstStyle/>
          <a:p>
            <a:pPr marL="514350" indent="-285750">
              <a:buFont typeface="Arial"/>
              <a:buChar char="•"/>
            </a:pPr>
            <a:r>
              <a:rPr lang="en-US">
                <a:latin typeface="Calibri Light"/>
                <a:ea typeface="+mn-lt"/>
                <a:cs typeface="+mn-lt"/>
              </a:rPr>
              <a:t>Saves creator time </a:t>
            </a:r>
            <a:endParaRPr lang="en-US">
              <a:ea typeface="+mn-lt"/>
              <a:cs typeface="+mn-lt"/>
            </a:endParaRPr>
          </a:p>
          <a:p>
            <a:pPr indent="0">
              <a:buNone/>
            </a:pPr>
            <a:endParaRPr lang="en-US">
              <a:latin typeface="Calibri Light"/>
              <a:ea typeface="Calibri"/>
              <a:cs typeface="Calibri"/>
            </a:endParaRPr>
          </a:p>
        </p:txBody>
      </p:sp>
    </p:spTree>
    <p:extLst>
      <p:ext uri="{BB962C8B-B14F-4D97-AF65-F5344CB8AC3E}">
        <p14:creationId xmlns:p14="http://schemas.microsoft.com/office/powerpoint/2010/main" val="127041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Why we want to create them accessibly</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492609"/>
          </a:xfrm>
        </p:spPr>
        <p:txBody>
          <a:bodyPr vert="horz" lIns="91440" tIns="45720" rIns="91440" bIns="45720" rtlCol="0" anchor="t">
            <a:normAutofit lnSpcReduction="10000"/>
          </a:bodyPr>
          <a:lstStyle/>
          <a:p>
            <a:pPr marL="514350" indent="-285750">
              <a:lnSpc>
                <a:spcPct val="110000"/>
              </a:lnSpc>
              <a:buFont typeface="Arial"/>
              <a:buChar char="•"/>
            </a:pPr>
            <a:r>
              <a:rPr lang="en-US">
                <a:latin typeface="Calibri Light"/>
                <a:ea typeface="+mn-lt"/>
                <a:cs typeface="+mn-lt"/>
              </a:rPr>
              <a:t>Saves creator time </a:t>
            </a:r>
            <a:endParaRPr lang="en-US">
              <a:ea typeface="+mn-lt"/>
              <a:cs typeface="+mn-lt"/>
            </a:endParaRPr>
          </a:p>
          <a:p>
            <a:pPr marL="514350" indent="-285750">
              <a:lnSpc>
                <a:spcPct val="110000"/>
              </a:lnSpc>
              <a:buFont typeface="Arial"/>
              <a:buChar char="•"/>
            </a:pPr>
            <a:r>
              <a:rPr lang="en-US">
                <a:latin typeface="Calibri Light"/>
                <a:ea typeface="+mn-lt"/>
                <a:cs typeface="+mn-lt"/>
              </a:rPr>
              <a:t>Necessary for student navigation/comprehension, as students consistently need to ask themselves about a document's:</a:t>
            </a:r>
          </a:p>
          <a:p>
            <a:pPr lvl="2">
              <a:lnSpc>
                <a:spcPct val="110000"/>
              </a:lnSpc>
              <a:buFont typeface="Arial"/>
              <a:buChar char="•"/>
            </a:pPr>
            <a:r>
              <a:rPr lang="en-US" sz="2800">
                <a:latin typeface="Calibri Light"/>
                <a:ea typeface="+mn-lt"/>
                <a:cs typeface="+mn-lt"/>
              </a:rPr>
              <a:t>Identity: </a:t>
            </a:r>
            <a:r>
              <a:rPr lang="en-US" sz="2800" i="1">
                <a:latin typeface="Calibri Light"/>
                <a:ea typeface="+mn-lt"/>
                <a:cs typeface="+mn-lt"/>
              </a:rPr>
              <a:t>What am I interacting with?</a:t>
            </a:r>
          </a:p>
          <a:p>
            <a:pPr lvl="2">
              <a:lnSpc>
                <a:spcPct val="110000"/>
              </a:lnSpc>
              <a:buFont typeface="Arial"/>
              <a:buChar char="•"/>
            </a:pPr>
            <a:r>
              <a:rPr lang="en-US" sz="2800">
                <a:latin typeface="Calibri Light"/>
                <a:ea typeface="+mn-lt"/>
                <a:cs typeface="+mn-lt"/>
              </a:rPr>
              <a:t>Operation: </a:t>
            </a:r>
            <a:r>
              <a:rPr lang="en-US" sz="2800" i="1">
                <a:latin typeface="Calibri Light"/>
                <a:ea typeface="+mn-lt"/>
                <a:cs typeface="+mn-lt"/>
              </a:rPr>
              <a:t>How do I use this thing I am interacting with?</a:t>
            </a:r>
            <a:endParaRPr lang="en-US" i="1">
              <a:ea typeface="Calibri"/>
              <a:cs typeface="Calibri"/>
            </a:endParaRPr>
          </a:p>
          <a:p>
            <a:pPr lvl="2">
              <a:lnSpc>
                <a:spcPct val="110000"/>
              </a:lnSpc>
              <a:buFont typeface="Arial"/>
              <a:buChar char="•"/>
            </a:pPr>
            <a:r>
              <a:rPr lang="en-US" sz="2800">
                <a:latin typeface="Calibri Light"/>
                <a:ea typeface="+mn-lt"/>
                <a:cs typeface="+mn-lt"/>
              </a:rPr>
              <a:t>State: </a:t>
            </a:r>
            <a:r>
              <a:rPr lang="en-US" sz="2800" i="1">
                <a:latin typeface="Calibri Light"/>
                <a:ea typeface="+mn-lt"/>
                <a:cs typeface="+mn-lt"/>
              </a:rPr>
              <a:t>What is the current status of this thing as I’m using/interacting with it?</a:t>
            </a:r>
          </a:p>
          <a:p>
            <a:pPr marL="457200" lvl="1" indent="0">
              <a:lnSpc>
                <a:spcPct val="110000"/>
              </a:lnSpc>
              <a:buNone/>
            </a:pPr>
            <a:endParaRPr lang="en-US" sz="3200">
              <a:latin typeface="Calibri Light"/>
              <a:ea typeface="Calibri"/>
              <a:cs typeface="Calibri"/>
            </a:endParaRPr>
          </a:p>
          <a:p>
            <a:pPr marL="514350" indent="-285750">
              <a:buFont typeface="Arial"/>
              <a:buChar char="•"/>
            </a:pPr>
            <a:endParaRPr lang="en-US" sz="2800">
              <a:latin typeface="Calibri Light"/>
              <a:ea typeface="Calibri"/>
              <a:cs typeface="Calibri"/>
            </a:endParaRPr>
          </a:p>
        </p:txBody>
      </p:sp>
    </p:spTree>
    <p:extLst>
      <p:ext uri="{BB962C8B-B14F-4D97-AF65-F5344CB8AC3E}">
        <p14:creationId xmlns:p14="http://schemas.microsoft.com/office/powerpoint/2010/main" val="110850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Why we want to create them accessibly</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492609"/>
          </a:xfrm>
        </p:spPr>
        <p:txBody>
          <a:bodyPr vert="horz" lIns="91440" tIns="45720" rIns="91440" bIns="45720" rtlCol="0" anchor="t">
            <a:normAutofit fontScale="92500" lnSpcReduction="20000"/>
          </a:bodyPr>
          <a:lstStyle/>
          <a:p>
            <a:pPr marL="514350" indent="-285750">
              <a:lnSpc>
                <a:spcPct val="110000"/>
              </a:lnSpc>
              <a:buFont typeface="Arial"/>
              <a:buChar char="•"/>
            </a:pPr>
            <a:r>
              <a:rPr lang="en-US">
                <a:latin typeface="Calibri Light"/>
                <a:ea typeface="+mn-lt"/>
                <a:cs typeface="+mn-lt"/>
              </a:rPr>
              <a:t>Saves creator time </a:t>
            </a:r>
          </a:p>
          <a:p>
            <a:pPr marL="514350" indent="-285750">
              <a:lnSpc>
                <a:spcPct val="110000"/>
              </a:lnSpc>
              <a:buFont typeface="Arial"/>
              <a:buChar char="•"/>
            </a:pPr>
            <a:r>
              <a:rPr lang="en-US">
                <a:latin typeface="Calibri Light"/>
                <a:ea typeface="+mn-lt"/>
                <a:cs typeface="+mn-lt"/>
              </a:rPr>
              <a:t>Necessary for student navigation/comprehension, as students consistently need to ask themselves about a document's:</a:t>
            </a:r>
          </a:p>
          <a:p>
            <a:pPr lvl="2">
              <a:lnSpc>
                <a:spcPct val="110000"/>
              </a:lnSpc>
              <a:buFont typeface="Arial"/>
              <a:buChar char="•"/>
            </a:pPr>
            <a:r>
              <a:rPr lang="en-US" sz="2800">
                <a:latin typeface="Calibri Light"/>
                <a:ea typeface="+mn-lt"/>
                <a:cs typeface="+mn-lt"/>
              </a:rPr>
              <a:t>Identity: </a:t>
            </a:r>
            <a:r>
              <a:rPr lang="en-US" sz="2800" i="1">
                <a:latin typeface="Calibri Light"/>
                <a:ea typeface="+mn-lt"/>
                <a:cs typeface="+mn-lt"/>
              </a:rPr>
              <a:t>What am I interacting with?</a:t>
            </a:r>
          </a:p>
          <a:p>
            <a:pPr lvl="2">
              <a:lnSpc>
                <a:spcPct val="110000"/>
              </a:lnSpc>
              <a:buFont typeface="Arial"/>
              <a:buChar char="•"/>
            </a:pPr>
            <a:r>
              <a:rPr lang="en-US" sz="2800">
                <a:latin typeface="Calibri Light"/>
                <a:ea typeface="+mn-lt"/>
                <a:cs typeface="+mn-lt"/>
              </a:rPr>
              <a:t>Operation: </a:t>
            </a:r>
            <a:r>
              <a:rPr lang="en-US" sz="2800" i="1">
                <a:latin typeface="Calibri Light"/>
                <a:ea typeface="+mn-lt"/>
                <a:cs typeface="+mn-lt"/>
              </a:rPr>
              <a:t>How do I use this thing I am interacting with?</a:t>
            </a:r>
            <a:endParaRPr lang="en-US" sz="2800" i="1">
              <a:latin typeface="Calibri Light"/>
              <a:ea typeface="Calibri"/>
              <a:cs typeface="Calibri"/>
            </a:endParaRPr>
          </a:p>
          <a:p>
            <a:pPr lvl="2">
              <a:lnSpc>
                <a:spcPct val="110000"/>
              </a:lnSpc>
              <a:buFont typeface="Arial"/>
              <a:buChar char="•"/>
            </a:pPr>
            <a:r>
              <a:rPr lang="en-US" sz="2800">
                <a:latin typeface="Calibri Light"/>
                <a:ea typeface="+mn-lt"/>
                <a:cs typeface="+mn-lt"/>
              </a:rPr>
              <a:t>State: </a:t>
            </a:r>
            <a:r>
              <a:rPr lang="en-US" sz="2800" i="1">
                <a:latin typeface="Calibri Light"/>
                <a:ea typeface="+mn-lt"/>
                <a:cs typeface="+mn-lt"/>
              </a:rPr>
              <a:t>What is the current status of this thing as I’m using/interacting with it?</a:t>
            </a:r>
          </a:p>
          <a:p>
            <a:pPr lvl="1">
              <a:lnSpc>
                <a:spcPct val="110000"/>
              </a:lnSpc>
              <a:buFont typeface="Arial"/>
              <a:buChar char="•"/>
            </a:pPr>
            <a:r>
              <a:rPr lang="en-US" sz="2800">
                <a:latin typeface="Calibri Light"/>
                <a:ea typeface="+mn-lt"/>
                <a:cs typeface="+mn-lt"/>
              </a:rPr>
              <a:t>They provide flexibility of use for students</a:t>
            </a:r>
            <a:endParaRPr lang="en-US" sz="2800" i="1">
              <a:latin typeface="Calibri Light"/>
              <a:ea typeface="Calibri"/>
              <a:cs typeface="Calibri"/>
            </a:endParaRPr>
          </a:p>
          <a:p>
            <a:pPr marL="514350" indent="-285750">
              <a:buFont typeface="Arial"/>
              <a:buChar char="•"/>
            </a:pPr>
            <a:endParaRPr lang="en-US" sz="2800">
              <a:latin typeface="Calibri Light"/>
              <a:ea typeface="Calibri"/>
              <a:cs typeface="Calibri"/>
            </a:endParaRPr>
          </a:p>
        </p:txBody>
      </p:sp>
    </p:spTree>
    <p:extLst>
      <p:ext uri="{BB962C8B-B14F-4D97-AF65-F5344CB8AC3E}">
        <p14:creationId xmlns:p14="http://schemas.microsoft.com/office/powerpoint/2010/main" val="323496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Questions to ask before selecting a format:</a:t>
            </a:r>
            <a:endParaRPr lang="en-US">
              <a:ea typeface="Calibri Light"/>
              <a:cs typeface="Calibri Light"/>
            </a:endParaRPr>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527452"/>
            <a:ext cx="10515600" cy="4624870"/>
          </a:xfrm>
        </p:spPr>
        <p:txBody>
          <a:bodyPr vert="horz" lIns="91440" tIns="45720" rIns="91440" bIns="45720" rtlCol="0" anchor="t">
            <a:normAutofit fontScale="85000" lnSpcReduction="20000"/>
          </a:bodyPr>
          <a:lstStyle/>
          <a:p>
            <a:pPr marL="0" indent="0">
              <a:lnSpc>
                <a:spcPct val="120000"/>
              </a:lnSpc>
              <a:buNone/>
            </a:pPr>
            <a:r>
              <a:rPr lang="en-US">
                <a:ea typeface="+mn-lt"/>
                <a:cs typeface="+mn-lt"/>
              </a:rPr>
              <a:t>Before creating a document, we recommend revisiting and reflecting on these questions:</a:t>
            </a:r>
          </a:p>
          <a:p>
            <a:pPr marL="914400" lvl="1" indent="-457200">
              <a:lnSpc>
                <a:spcPct val="120000"/>
              </a:lnSpc>
              <a:buAutoNum type="arabicPeriod"/>
            </a:pPr>
            <a:r>
              <a:rPr lang="en-US" i="1">
                <a:ea typeface="+mn-lt"/>
                <a:cs typeface="+mn-lt"/>
              </a:rPr>
              <a:t>What is the purpose of this document? </a:t>
            </a:r>
            <a:r>
              <a:rPr lang="en-US">
                <a:ea typeface="+mn-lt"/>
                <a:cs typeface="+mn-lt"/>
              </a:rPr>
              <a:t>For example, to inform, collaborate, act as a resource document, offer one-time steps to a task...</a:t>
            </a:r>
            <a:endParaRPr lang="en-US">
              <a:ea typeface="Calibri"/>
              <a:cs typeface="Calibri"/>
            </a:endParaRPr>
          </a:p>
          <a:p>
            <a:pPr marL="914400" lvl="1" indent="-457200">
              <a:lnSpc>
                <a:spcPct val="120000"/>
              </a:lnSpc>
              <a:buAutoNum type="arabicPeriod"/>
            </a:pPr>
            <a:r>
              <a:rPr lang="en-US" i="1">
                <a:ea typeface="+mn-lt"/>
                <a:cs typeface="+mn-lt"/>
              </a:rPr>
              <a:t>How frequently will I or others modify this document?</a:t>
            </a:r>
          </a:p>
          <a:p>
            <a:pPr marL="914400" lvl="1" indent="-457200">
              <a:lnSpc>
                <a:spcPct val="120000"/>
              </a:lnSpc>
              <a:buAutoNum type="arabicPeriod"/>
            </a:pPr>
            <a:r>
              <a:rPr lang="en-US" i="1">
                <a:ea typeface="+mn-lt"/>
                <a:cs typeface="+mn-lt"/>
              </a:rPr>
              <a:t>How does this document (if it does) link to or exist in relationship with other documents?</a:t>
            </a:r>
            <a:endParaRPr lang="en-US">
              <a:ea typeface="+mn-lt"/>
              <a:cs typeface="+mn-lt"/>
            </a:endParaRPr>
          </a:p>
          <a:p>
            <a:pPr marL="914400" lvl="1" indent="-457200">
              <a:lnSpc>
                <a:spcPct val="120000"/>
              </a:lnSpc>
              <a:buAutoNum type="arabicPeriod"/>
            </a:pPr>
            <a:r>
              <a:rPr lang="en-US" i="1">
                <a:ea typeface="+mn-lt"/>
                <a:cs typeface="+mn-lt"/>
              </a:rPr>
              <a:t>What do I know about the pros/cons of different document formats for different audiences? </a:t>
            </a:r>
            <a:r>
              <a:rPr lang="en-US">
                <a:ea typeface="+mn-lt"/>
                <a:cs typeface="+mn-lt"/>
              </a:rPr>
              <a:t>For example, in Word users can convert size and font, but a Page in Canvas course might be just as useful for a given purpose.</a:t>
            </a:r>
          </a:p>
          <a:p>
            <a:pPr marL="914400" lvl="1" indent="-457200">
              <a:lnSpc>
                <a:spcPct val="120000"/>
              </a:lnSpc>
              <a:buAutoNum type="arabicPeriod"/>
            </a:pPr>
            <a:r>
              <a:rPr lang="en-US" i="1">
                <a:ea typeface="+mn-lt"/>
                <a:cs typeface="+mn-lt"/>
              </a:rPr>
              <a:t>How am I expecting students to engage with my documents? </a:t>
            </a:r>
            <a:endParaRPr lang="en-US">
              <a:ea typeface="+mn-lt"/>
              <a:cs typeface="+mn-lt"/>
            </a:endParaRPr>
          </a:p>
          <a:p>
            <a:pPr marL="914400" lvl="1" indent="-457200">
              <a:lnSpc>
                <a:spcPct val="120000"/>
              </a:lnSpc>
              <a:buAutoNum type="arabicPeriod"/>
            </a:pPr>
            <a:r>
              <a:rPr lang="en-US" i="1">
                <a:ea typeface="+mn-lt"/>
                <a:cs typeface="+mn-lt"/>
              </a:rPr>
              <a:t>Am I creating “multiple means of representation”? If not, what format will students be able to easily use to convert to a format they need? </a:t>
            </a:r>
          </a:p>
          <a:p>
            <a:pPr marL="514350" indent="-285750">
              <a:buFont typeface="Arial"/>
              <a:buChar char="•"/>
            </a:pPr>
            <a:endParaRPr lang="en-US">
              <a:latin typeface="Calibri Light"/>
              <a:ea typeface="Calibri Light"/>
              <a:cs typeface="Calibri"/>
            </a:endParaRPr>
          </a:p>
        </p:txBody>
      </p:sp>
    </p:spTree>
    <p:extLst>
      <p:ext uri="{BB962C8B-B14F-4D97-AF65-F5344CB8AC3E}">
        <p14:creationId xmlns:p14="http://schemas.microsoft.com/office/powerpoint/2010/main" val="1980114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How to create accessible Word documents</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492609"/>
          </a:xfrm>
        </p:spPr>
        <p:txBody>
          <a:bodyPr vert="horz" lIns="91440" tIns="45720" rIns="91440" bIns="45720" rtlCol="0" anchor="t">
            <a:normAutofit fontScale="92500" lnSpcReduction="20000"/>
          </a:bodyPr>
          <a:lstStyle/>
          <a:p>
            <a:pPr marL="0" indent="0">
              <a:buNone/>
            </a:pPr>
            <a:r>
              <a:rPr lang="en-US">
                <a:latin typeface="Calibri Light"/>
                <a:ea typeface="+mn-lt"/>
                <a:cs typeface="Calibri Light"/>
              </a:rPr>
              <a:t>For the next 40 minutes, we will demonstrate and practice using:</a:t>
            </a:r>
          </a:p>
          <a:p>
            <a:pPr marL="457200" indent="-457200">
              <a:buFont typeface="Arial"/>
              <a:buChar char="•"/>
            </a:pPr>
            <a:r>
              <a:rPr lang="en-US">
                <a:latin typeface="Calibri Light"/>
                <a:ea typeface="+mn-lt"/>
                <a:cs typeface="Calibri Light"/>
              </a:rPr>
              <a:t>Headings</a:t>
            </a:r>
            <a:endParaRPr lang="en-US">
              <a:ea typeface="+mn-lt"/>
              <a:cs typeface="+mn-lt"/>
            </a:endParaRPr>
          </a:p>
          <a:p>
            <a:pPr marL="457200" indent="-457200">
              <a:buFont typeface="Arial"/>
              <a:buChar char="•"/>
            </a:pPr>
            <a:r>
              <a:rPr lang="en-US">
                <a:latin typeface="Calibri Light"/>
                <a:ea typeface="+mn-lt"/>
                <a:cs typeface="Calibri Light"/>
              </a:rPr>
              <a:t>Alt-text</a:t>
            </a:r>
            <a:endParaRPr lang="en-US">
              <a:ea typeface="+mn-lt"/>
              <a:cs typeface="+mn-lt"/>
            </a:endParaRPr>
          </a:p>
          <a:p>
            <a:pPr marL="457200" indent="-457200">
              <a:buFont typeface="Arial"/>
              <a:buChar char="•"/>
            </a:pPr>
            <a:r>
              <a:rPr lang="en-US">
                <a:latin typeface="Calibri Light"/>
                <a:ea typeface="+mn-lt"/>
                <a:cs typeface="Calibri Light"/>
              </a:rPr>
              <a:t>Meaningful hyperlinks </a:t>
            </a:r>
            <a:endParaRPr lang="en-US">
              <a:ea typeface="+mn-lt"/>
              <a:cs typeface="+mn-lt"/>
            </a:endParaRPr>
          </a:p>
          <a:p>
            <a:pPr marL="457200" indent="-457200">
              <a:buFont typeface="Arial"/>
              <a:buChar char="•"/>
            </a:pPr>
            <a:r>
              <a:rPr lang="en-US">
                <a:latin typeface="Calibri Light"/>
                <a:ea typeface="+mn-lt"/>
                <a:cs typeface="Calibri Light"/>
              </a:rPr>
              <a:t>Font, color, and contrast effectively</a:t>
            </a:r>
            <a:endParaRPr lang="en-US">
              <a:ea typeface="+mn-lt"/>
              <a:cs typeface="+mn-lt"/>
            </a:endParaRPr>
          </a:p>
          <a:p>
            <a:pPr marL="457200" indent="-457200">
              <a:buFont typeface="Arial"/>
              <a:buChar char="•"/>
            </a:pPr>
            <a:r>
              <a:rPr lang="en-US">
                <a:latin typeface="Calibri Light"/>
                <a:ea typeface="+mn-lt"/>
                <a:cs typeface="Calibri Light"/>
              </a:rPr>
              <a:t>Tables (for data)</a:t>
            </a:r>
            <a:endParaRPr lang="en-US">
              <a:ea typeface="+mn-lt"/>
              <a:cs typeface="+mn-lt"/>
            </a:endParaRPr>
          </a:p>
          <a:p>
            <a:pPr marL="457200" indent="-457200">
              <a:buFont typeface="Arial"/>
              <a:buChar char="•"/>
            </a:pPr>
            <a:r>
              <a:rPr lang="en-US">
                <a:latin typeface="Calibri Light"/>
                <a:ea typeface="+mn-lt"/>
                <a:cs typeface="Calibri Light"/>
              </a:rPr>
              <a:t>Table of Contents</a:t>
            </a:r>
            <a:endParaRPr lang="en-US">
              <a:ea typeface="+mn-lt"/>
              <a:cs typeface="+mn-lt"/>
            </a:endParaRPr>
          </a:p>
          <a:p>
            <a:pPr marL="457200" indent="-457200">
              <a:buFont typeface="Arial"/>
              <a:buChar char="•"/>
            </a:pPr>
            <a:r>
              <a:rPr lang="en-US">
                <a:latin typeface="Calibri Light"/>
                <a:cs typeface="Calibri Light"/>
              </a:rPr>
              <a:t>Accessibility checkers</a:t>
            </a:r>
            <a:endParaRPr lang="en-US">
              <a:latin typeface="Calibri Light"/>
              <a:ea typeface="Calibri Light"/>
              <a:cs typeface="Calibri Light"/>
            </a:endParaRPr>
          </a:p>
        </p:txBody>
      </p:sp>
    </p:spTree>
    <p:extLst>
      <p:ext uri="{BB962C8B-B14F-4D97-AF65-F5344CB8AC3E}">
        <p14:creationId xmlns:p14="http://schemas.microsoft.com/office/powerpoint/2010/main" val="3278105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How to: use heading structure</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1652659"/>
          </a:xfrm>
        </p:spPr>
        <p:txBody>
          <a:bodyPr vert="horz" lIns="91440" tIns="45720" rIns="91440" bIns="45720" rtlCol="0" anchor="t">
            <a:normAutofit/>
          </a:bodyPr>
          <a:lstStyle/>
          <a:p>
            <a:pPr marL="0" indent="0">
              <a:buNone/>
            </a:pPr>
            <a:r>
              <a:rPr lang="en-US" sz="3600">
                <a:latin typeface="Calibri Light"/>
                <a:ea typeface="+mn-lt"/>
                <a:cs typeface="+mn-lt"/>
              </a:rPr>
              <a:t>Use headings</a:t>
            </a:r>
            <a:endParaRPr lang="en-US" sz="3600">
              <a:latin typeface="Calibri Light"/>
              <a:ea typeface="+mn-lt"/>
              <a:cs typeface="Calibri"/>
            </a:endParaRPr>
          </a:p>
          <a:p>
            <a:pPr lvl="1"/>
            <a:r>
              <a:rPr lang="en-US" sz="2800">
                <a:latin typeface="Calibri Light"/>
                <a:cs typeface="Calibri"/>
              </a:rPr>
              <a:t>Heading structure provides hierarchy and helps with organization</a:t>
            </a:r>
          </a:p>
          <a:p>
            <a:pPr lvl="1"/>
            <a:endParaRPr lang="en-US" sz="3600">
              <a:latin typeface="Calibri Light"/>
              <a:cs typeface="Calibri"/>
            </a:endParaRPr>
          </a:p>
        </p:txBody>
      </p:sp>
      <p:pic>
        <p:nvPicPr>
          <p:cNvPr id="4" name="Picture 7" descr="Home menu in Word showing Styles option highlighted">
            <a:extLst>
              <a:ext uri="{FF2B5EF4-FFF2-40B4-BE49-F238E27FC236}">
                <a16:creationId xmlns:a16="http://schemas.microsoft.com/office/drawing/2014/main" id="{7F82B0CA-B0E9-F7E9-575F-A8EF2B0C14F2}"/>
              </a:ext>
            </a:extLst>
          </p:cNvPr>
          <p:cNvPicPr>
            <a:picLocks noChangeAspect="1"/>
          </p:cNvPicPr>
          <p:nvPr/>
        </p:nvPicPr>
        <p:blipFill>
          <a:blip r:embed="rId3"/>
          <a:stretch>
            <a:fillRect/>
          </a:stretch>
        </p:blipFill>
        <p:spPr>
          <a:xfrm>
            <a:off x="1162455" y="3057289"/>
            <a:ext cx="9873541" cy="2368068"/>
          </a:xfrm>
          <a:prstGeom prst="rect">
            <a:avLst/>
          </a:prstGeom>
        </p:spPr>
      </p:pic>
    </p:spTree>
    <p:extLst>
      <p:ext uri="{BB962C8B-B14F-4D97-AF65-F5344CB8AC3E}">
        <p14:creationId xmlns:p14="http://schemas.microsoft.com/office/powerpoint/2010/main" val="370190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How to: alt-text</a:t>
            </a:r>
            <a:endParaRPr lang="en-US"/>
          </a:p>
        </p:txBody>
      </p:sp>
      <p:sp>
        <p:nvSpPr>
          <p:cNvPr id="5" name="Content Placeholder 2">
            <a:extLst>
              <a:ext uri="{FF2B5EF4-FFF2-40B4-BE49-F238E27FC236}">
                <a16:creationId xmlns:a16="http://schemas.microsoft.com/office/drawing/2014/main" id="{050E2D17-5CB9-0B2D-FC51-1566DCBF31B1}"/>
              </a:ext>
            </a:extLst>
          </p:cNvPr>
          <p:cNvSpPr txBox="1">
            <a:spLocks/>
          </p:cNvSpPr>
          <p:nvPr/>
        </p:nvSpPr>
        <p:spPr>
          <a:xfrm>
            <a:off x="834990" y="1530963"/>
            <a:ext cx="10515600" cy="20150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latin typeface="Calibri Light"/>
                <a:cs typeface="Calibri"/>
              </a:rPr>
              <a:t>Provide text alternatives for images and graphics</a:t>
            </a:r>
            <a:endParaRPr lang="en-US"/>
          </a:p>
          <a:p>
            <a:pPr lvl="1"/>
            <a:r>
              <a:rPr lang="en-US" sz="2800">
                <a:latin typeface="Calibri Light"/>
                <a:cs typeface="Calibri"/>
              </a:rPr>
              <a:t>Alt Text should be concise and provide information that those who cannot see the image would benefit from</a:t>
            </a:r>
            <a:endParaRPr lang="en-US" sz="3200">
              <a:latin typeface="Calibri Light"/>
              <a:cs typeface="Calibri"/>
            </a:endParaRPr>
          </a:p>
        </p:txBody>
      </p:sp>
      <p:pic>
        <p:nvPicPr>
          <p:cNvPr id="9" name="Picture 9" descr="Word document with image option menu open and alt text option highlighted">
            <a:extLst>
              <a:ext uri="{FF2B5EF4-FFF2-40B4-BE49-F238E27FC236}">
                <a16:creationId xmlns:a16="http://schemas.microsoft.com/office/drawing/2014/main" id="{A6F1747C-A5D7-9842-DFBB-A5D42F4A576E}"/>
              </a:ext>
            </a:extLst>
          </p:cNvPr>
          <p:cNvPicPr>
            <a:picLocks noChangeAspect="1"/>
          </p:cNvPicPr>
          <p:nvPr/>
        </p:nvPicPr>
        <p:blipFill>
          <a:blip r:embed="rId3"/>
          <a:stretch>
            <a:fillRect/>
          </a:stretch>
        </p:blipFill>
        <p:spPr>
          <a:xfrm>
            <a:off x="4658872" y="2938475"/>
            <a:ext cx="2867890" cy="3345872"/>
          </a:xfrm>
          <a:prstGeom prst="rect">
            <a:avLst/>
          </a:prstGeom>
        </p:spPr>
      </p:pic>
    </p:spTree>
    <p:extLst>
      <p:ext uri="{BB962C8B-B14F-4D97-AF65-F5344CB8AC3E}">
        <p14:creationId xmlns:p14="http://schemas.microsoft.com/office/powerpoint/2010/main" val="364408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Try it out!</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1652659"/>
          </a:xfrm>
        </p:spPr>
        <p:txBody>
          <a:bodyPr vert="horz" lIns="91440" tIns="45720" rIns="91440" bIns="45720" rtlCol="0" anchor="t">
            <a:normAutofit/>
          </a:bodyPr>
          <a:lstStyle/>
          <a:p>
            <a:pPr marL="0" indent="0">
              <a:buNone/>
            </a:pPr>
            <a:r>
              <a:rPr lang="en-US" sz="3600">
                <a:latin typeface="Calibri Light"/>
                <a:ea typeface="+mn-lt"/>
                <a:cs typeface="+mn-lt"/>
              </a:rPr>
              <a:t>Use headings</a:t>
            </a:r>
            <a:endParaRPr lang="en-US" sz="3600">
              <a:latin typeface="Calibri Light"/>
              <a:ea typeface="+mn-lt"/>
              <a:cs typeface="Calibri"/>
            </a:endParaRPr>
          </a:p>
          <a:p>
            <a:pPr lvl="1"/>
            <a:r>
              <a:rPr lang="en-US" sz="2800">
                <a:latin typeface="Calibri Light"/>
                <a:cs typeface="Calibri"/>
              </a:rPr>
              <a:t>Heading structure provides hierarchy and helps with organization</a:t>
            </a:r>
          </a:p>
          <a:p>
            <a:pPr lvl="1"/>
            <a:endParaRPr lang="en-US" sz="3600">
              <a:latin typeface="Calibri Light"/>
              <a:cs typeface="Calibri"/>
            </a:endParaRPr>
          </a:p>
        </p:txBody>
      </p:sp>
      <p:sp>
        <p:nvSpPr>
          <p:cNvPr id="5" name="Content Placeholder 2">
            <a:extLst>
              <a:ext uri="{FF2B5EF4-FFF2-40B4-BE49-F238E27FC236}">
                <a16:creationId xmlns:a16="http://schemas.microsoft.com/office/drawing/2014/main" id="{050E2D17-5CB9-0B2D-FC51-1566DCBF31B1}"/>
              </a:ext>
            </a:extLst>
          </p:cNvPr>
          <p:cNvSpPr txBox="1">
            <a:spLocks/>
          </p:cNvSpPr>
          <p:nvPr/>
        </p:nvSpPr>
        <p:spPr>
          <a:xfrm>
            <a:off x="841917" y="3650708"/>
            <a:ext cx="10515600" cy="20150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latin typeface="Calibri Light"/>
                <a:cs typeface="Calibri"/>
              </a:rPr>
              <a:t>Provide text alternatives for images and graphics</a:t>
            </a:r>
            <a:endParaRPr lang="en-US"/>
          </a:p>
          <a:p>
            <a:pPr lvl="1"/>
            <a:r>
              <a:rPr lang="en-US" sz="2800">
                <a:latin typeface="Calibri Light"/>
                <a:cs typeface="Calibri"/>
              </a:rPr>
              <a:t>Alt Text should be concise and provide information that those who cannot see the image would benefit from</a:t>
            </a:r>
            <a:endParaRPr lang="en-US" sz="3200">
              <a:latin typeface="Calibri Light"/>
              <a:cs typeface="Calibri"/>
            </a:endParaRPr>
          </a:p>
        </p:txBody>
      </p:sp>
    </p:spTree>
    <p:extLst>
      <p:ext uri="{BB962C8B-B14F-4D97-AF65-F5344CB8AC3E}">
        <p14:creationId xmlns:p14="http://schemas.microsoft.com/office/powerpoint/2010/main" val="311831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C83D-2DD6-7F4C-B598-76F4E9582015}"/>
              </a:ext>
            </a:extLst>
          </p:cNvPr>
          <p:cNvSpPr>
            <a:spLocks noGrp="1"/>
          </p:cNvSpPr>
          <p:nvPr>
            <p:ph type="title"/>
          </p:nvPr>
        </p:nvSpPr>
        <p:spPr/>
        <p:txBody>
          <a:bodyPr/>
          <a:lstStyle/>
          <a:p>
            <a:r>
              <a:rPr lang="en-US">
                <a:cs typeface="Calibri Light"/>
              </a:rPr>
              <a:t>Welcome</a:t>
            </a:r>
            <a:endParaRPr lang="en-US"/>
          </a:p>
        </p:txBody>
      </p:sp>
      <p:sp>
        <p:nvSpPr>
          <p:cNvPr id="3" name="Text Placeholder 2">
            <a:extLst>
              <a:ext uri="{FF2B5EF4-FFF2-40B4-BE49-F238E27FC236}">
                <a16:creationId xmlns:a16="http://schemas.microsoft.com/office/drawing/2014/main" id="{098CE212-606F-0A49-B37C-51E439C84E55}"/>
              </a:ext>
            </a:extLst>
          </p:cNvPr>
          <p:cNvSpPr>
            <a:spLocks noGrp="1"/>
          </p:cNvSpPr>
          <p:nvPr>
            <p:ph type="body" idx="1"/>
          </p:nvPr>
        </p:nvSpPr>
        <p:spPr/>
        <p:txBody>
          <a:bodyPr vert="horz" lIns="91440" tIns="45720" rIns="91440" bIns="45720" rtlCol="0" anchor="t">
            <a:normAutofit fontScale="92500" lnSpcReduction="20000"/>
          </a:bodyPr>
          <a:lstStyle/>
          <a:p>
            <a:r>
              <a:rPr lang="en-US">
                <a:solidFill>
                  <a:schemeClr val="tx1"/>
                </a:solidFill>
                <a:latin typeface="Calibri Light"/>
                <a:ea typeface="+mn-lt"/>
                <a:cs typeface="+mn-lt"/>
              </a:rPr>
              <a:t>Our hope for our time together is that you come away with:</a:t>
            </a:r>
          </a:p>
          <a:p>
            <a:pPr marL="285750" indent="-285750">
              <a:buFont typeface="Symbol,Sans-Serif"/>
              <a:buChar char="•"/>
            </a:pPr>
            <a:r>
              <a:rPr lang="en-US">
                <a:solidFill>
                  <a:schemeClr val="tx1"/>
                </a:solidFill>
                <a:latin typeface="Calibri Light"/>
                <a:ea typeface="+mn-lt"/>
                <a:cs typeface="+mn-lt"/>
              </a:rPr>
              <a:t>An understanding of what makes a document accessible</a:t>
            </a:r>
          </a:p>
          <a:p>
            <a:pPr marL="285750" indent="-285750">
              <a:buFont typeface="Symbol,Sans-Serif"/>
              <a:buChar char="•"/>
            </a:pPr>
            <a:r>
              <a:rPr lang="en-US">
                <a:solidFill>
                  <a:schemeClr val="tx1"/>
                </a:solidFill>
                <a:latin typeface="Calibri Light"/>
                <a:ea typeface="+mn-lt"/>
                <a:cs typeface="+mn-lt"/>
              </a:rPr>
              <a:t>A process for creating accessible documents (that you can do on you can do on your own)</a:t>
            </a:r>
            <a:endParaRPr lang="en-US">
              <a:solidFill>
                <a:schemeClr val="tx1"/>
              </a:solidFill>
              <a:latin typeface="Calibri" panose="020F0502020204030204"/>
              <a:ea typeface="Calibri"/>
              <a:cs typeface="Calibri"/>
            </a:endParaRPr>
          </a:p>
          <a:p>
            <a:pPr marL="285750" indent="-285750">
              <a:buFont typeface="Symbol,Sans-Serif"/>
              <a:buChar char="•"/>
            </a:pPr>
            <a:r>
              <a:rPr lang="en-US">
                <a:solidFill>
                  <a:schemeClr val="tx1"/>
                </a:solidFill>
                <a:latin typeface="Calibri Light"/>
                <a:ea typeface="Calibri"/>
                <a:cs typeface="Calibri"/>
              </a:rPr>
              <a:t>The initial process of remediating inaccessible documents</a:t>
            </a:r>
          </a:p>
        </p:txBody>
      </p:sp>
    </p:spTree>
    <p:extLst>
      <p:ext uri="{BB962C8B-B14F-4D97-AF65-F5344CB8AC3E}">
        <p14:creationId xmlns:p14="http://schemas.microsoft.com/office/powerpoint/2010/main" val="968985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ea typeface="+mj-lt"/>
                <a:cs typeface="+mj-lt"/>
              </a:rPr>
              <a:t>How to: make meaningful hyperlinks</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684519"/>
          </a:xfrm>
        </p:spPr>
        <p:txBody>
          <a:bodyPr vert="horz" lIns="91440" tIns="45720" rIns="91440" bIns="45720" rtlCol="0" anchor="t">
            <a:normAutofit/>
          </a:bodyPr>
          <a:lstStyle/>
          <a:p>
            <a:pPr marL="0" indent="0">
              <a:lnSpc>
                <a:spcPct val="120000"/>
              </a:lnSpc>
              <a:spcBef>
                <a:spcPts val="600"/>
              </a:spcBef>
              <a:spcAft>
                <a:spcPts val="600"/>
              </a:spcAft>
              <a:buNone/>
            </a:pPr>
            <a:r>
              <a:rPr lang="en-US" sz="3600">
                <a:solidFill>
                  <a:srgbClr val="000000"/>
                </a:solidFill>
                <a:latin typeface="Calibri Light"/>
                <a:ea typeface="+mn-lt"/>
                <a:cs typeface="+mn-lt"/>
              </a:rPr>
              <a:t>Hyperlinks</a:t>
            </a:r>
          </a:p>
          <a:p>
            <a:pPr marL="0" indent="0">
              <a:lnSpc>
                <a:spcPct val="120000"/>
              </a:lnSpc>
              <a:spcBef>
                <a:spcPts val="600"/>
              </a:spcBef>
              <a:spcAft>
                <a:spcPts val="600"/>
              </a:spcAft>
              <a:buNone/>
            </a:pPr>
            <a:r>
              <a:rPr lang="en-US" sz="2400">
                <a:latin typeface="Calibri Light"/>
                <a:ea typeface="+mn-lt"/>
                <a:cs typeface="+mn-lt"/>
              </a:rPr>
              <a:t>Good link text provides a clear description of what will load when a link is followed. With good link text, users can skim links and make quick, informed decisions about the path to take to accomplish their task. With bad link text, users cannot ascertain the target of the link from the link text alone. "Click here" and "more info" are examples of ineffective link text.</a:t>
            </a:r>
            <a:endParaRPr lang="en-US" sz="2400">
              <a:solidFill>
                <a:srgbClr val="000000"/>
              </a:solidFill>
              <a:latin typeface="Calibri Light"/>
              <a:cs typeface="Calibri" panose="020F0502020204030204"/>
            </a:endParaRPr>
          </a:p>
          <a:p>
            <a:pPr marL="1028700" lvl="1" indent="-342900">
              <a:lnSpc>
                <a:spcPct val="100000"/>
              </a:lnSpc>
              <a:spcBef>
                <a:spcPts val="400"/>
              </a:spcBef>
              <a:spcAft>
                <a:spcPts val="400"/>
              </a:spcAft>
            </a:pPr>
            <a:endParaRPr lang="en-US">
              <a:solidFill>
                <a:srgbClr val="2F5597"/>
              </a:solidFill>
              <a:latin typeface="Calibri Light"/>
              <a:cs typeface="Calibri Light"/>
            </a:endParaRPr>
          </a:p>
        </p:txBody>
      </p:sp>
    </p:spTree>
    <p:extLst>
      <p:ext uri="{BB962C8B-B14F-4D97-AF65-F5344CB8AC3E}">
        <p14:creationId xmlns:p14="http://schemas.microsoft.com/office/powerpoint/2010/main" val="626910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How to: make meaningful hyperlinks</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2046211"/>
          </a:xfrm>
        </p:spPr>
        <p:txBody>
          <a:bodyPr vert="horz" lIns="91440" tIns="45720" rIns="91440" bIns="45720" rtlCol="0" anchor="t">
            <a:normAutofit/>
          </a:bodyPr>
          <a:lstStyle/>
          <a:p>
            <a:pPr marL="0" indent="0">
              <a:lnSpc>
                <a:spcPct val="120000"/>
              </a:lnSpc>
              <a:spcBef>
                <a:spcPts val="600"/>
              </a:spcBef>
              <a:spcAft>
                <a:spcPts val="600"/>
              </a:spcAft>
              <a:buNone/>
            </a:pPr>
            <a:r>
              <a:rPr lang="en-US">
                <a:latin typeface="Calibri Light"/>
                <a:ea typeface="+mn-lt"/>
                <a:cs typeface="+mn-lt"/>
              </a:rPr>
              <a:t>Embed links within a concise string of text instead of using the URL</a:t>
            </a:r>
            <a:endParaRPr lang="en-US">
              <a:latin typeface="Calibri Light"/>
              <a:cs typeface="Calibri Light"/>
            </a:endParaRPr>
          </a:p>
          <a:p>
            <a:pPr marL="1028700" lvl="1" indent="-342900">
              <a:lnSpc>
                <a:spcPct val="100000"/>
              </a:lnSpc>
              <a:spcBef>
                <a:spcPts val="400"/>
              </a:spcBef>
              <a:spcAft>
                <a:spcPts val="400"/>
              </a:spcAft>
            </a:pPr>
            <a:r>
              <a:rPr lang="en-US">
                <a:latin typeface="Calibri Light"/>
                <a:ea typeface="+mn-lt"/>
                <a:cs typeface="+mn-lt"/>
              </a:rPr>
              <a:t>Accessible</a:t>
            </a:r>
            <a:r>
              <a:rPr lang="en-US" b="1">
                <a:latin typeface="Calibri Light"/>
                <a:ea typeface="+mn-lt"/>
                <a:cs typeface="+mn-lt"/>
              </a:rPr>
              <a:t>: </a:t>
            </a:r>
            <a:r>
              <a:rPr lang="en-US" u="sng">
                <a:solidFill>
                  <a:schemeClr val="accent5">
                    <a:lumMod val="75000"/>
                  </a:schemeClr>
                </a:solidFill>
                <a:latin typeface="Calibri Light"/>
                <a:ea typeface="+mn-lt"/>
                <a:cs typeface="+mn-lt"/>
              </a:rPr>
              <a:t>Lesson 2.6: Hyperlinks</a:t>
            </a:r>
            <a:endParaRPr lang="en-US">
              <a:solidFill>
                <a:schemeClr val="accent5">
                  <a:lumMod val="75000"/>
                </a:schemeClr>
              </a:solidFill>
              <a:latin typeface="Calibri Light"/>
              <a:cs typeface="Calibri Light"/>
            </a:endParaRPr>
          </a:p>
          <a:p>
            <a:pPr marL="1028700" lvl="1" indent="-342900">
              <a:lnSpc>
                <a:spcPct val="100000"/>
              </a:lnSpc>
              <a:spcBef>
                <a:spcPts val="400"/>
              </a:spcBef>
              <a:spcAft>
                <a:spcPts val="400"/>
              </a:spcAft>
            </a:pPr>
            <a:r>
              <a:rPr lang="en-US">
                <a:latin typeface="Calibri Light"/>
                <a:ea typeface="+mn-lt"/>
                <a:cs typeface="+mn-lt"/>
              </a:rPr>
              <a:t>Less accessible:</a:t>
            </a:r>
            <a:r>
              <a:rPr lang="en-US" b="1">
                <a:latin typeface="Calibri Light"/>
                <a:ea typeface="+mn-lt"/>
                <a:cs typeface="+mn-lt"/>
              </a:rPr>
              <a:t> </a:t>
            </a:r>
            <a:r>
              <a:rPr lang="en-US" u="sng">
                <a:solidFill>
                  <a:schemeClr val="accent5">
                    <a:lumMod val="75000"/>
                  </a:schemeClr>
                </a:solidFill>
                <a:latin typeface="Calibri Light"/>
                <a:ea typeface="+mn-lt"/>
                <a:cs typeface="+mn-lt"/>
              </a:rPr>
              <a:t>https://classroomaccess.aec.uoregon.edu/simple-wayslesson2/part-6-hyperlinks/</a:t>
            </a:r>
            <a:endParaRPr lang="en-US">
              <a:solidFill>
                <a:schemeClr val="accent5">
                  <a:lumMod val="75000"/>
                </a:schemeClr>
              </a:solidFill>
              <a:latin typeface="Calibri Light"/>
              <a:ea typeface="+mn-lt"/>
              <a:cs typeface="+mn-lt"/>
            </a:endParaRPr>
          </a:p>
          <a:p>
            <a:pPr marL="1028700" lvl="1" indent="-342900">
              <a:lnSpc>
                <a:spcPct val="100000"/>
              </a:lnSpc>
              <a:spcBef>
                <a:spcPts val="400"/>
              </a:spcBef>
              <a:spcAft>
                <a:spcPts val="400"/>
              </a:spcAft>
            </a:pPr>
            <a:endParaRPr lang="en-US">
              <a:solidFill>
                <a:schemeClr val="accent5">
                  <a:lumMod val="75000"/>
                </a:schemeClr>
              </a:solidFill>
              <a:latin typeface="Calibri Light"/>
              <a:cs typeface="Calibri Light"/>
            </a:endParaRPr>
          </a:p>
        </p:txBody>
      </p:sp>
      <p:sp>
        <p:nvSpPr>
          <p:cNvPr id="7" name="Content Placeholder 2">
            <a:extLst>
              <a:ext uri="{FF2B5EF4-FFF2-40B4-BE49-F238E27FC236}">
                <a16:creationId xmlns:a16="http://schemas.microsoft.com/office/drawing/2014/main" id="{62B4A0FD-27C4-E452-A1C2-6129F9EF5C67}"/>
              </a:ext>
            </a:extLst>
          </p:cNvPr>
          <p:cNvSpPr txBox="1">
            <a:spLocks/>
          </p:cNvSpPr>
          <p:nvPr/>
        </p:nvSpPr>
        <p:spPr>
          <a:xfrm>
            <a:off x="837019" y="3868258"/>
            <a:ext cx="10515600" cy="19989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None/>
            </a:pPr>
            <a:r>
              <a:rPr lang="en-US">
                <a:latin typeface="Calibri Light"/>
                <a:ea typeface="+mn-lt"/>
                <a:cs typeface="+mn-lt"/>
              </a:rPr>
              <a:t>Use concise hyperlinks</a:t>
            </a:r>
            <a:endParaRPr lang="en-US">
              <a:latin typeface="Calibri Light"/>
              <a:ea typeface="+mn-lt"/>
              <a:cs typeface="Calibri Light"/>
            </a:endParaRPr>
          </a:p>
          <a:p>
            <a:pPr marL="1028700" lvl="1" indent="-342900">
              <a:lnSpc>
                <a:spcPct val="100000"/>
              </a:lnSpc>
              <a:spcBef>
                <a:spcPts val="400"/>
              </a:spcBef>
              <a:spcAft>
                <a:spcPts val="400"/>
              </a:spcAft>
            </a:pPr>
            <a:r>
              <a:rPr lang="en-US">
                <a:latin typeface="Calibri Light"/>
                <a:ea typeface="+mn-lt"/>
                <a:cs typeface="+mn-lt"/>
              </a:rPr>
              <a:t>Concise:</a:t>
            </a:r>
            <a:r>
              <a:rPr lang="en-US" b="1">
                <a:latin typeface="Calibri Light"/>
                <a:ea typeface="+mn-lt"/>
                <a:cs typeface="+mn-lt"/>
              </a:rPr>
              <a:t> </a:t>
            </a:r>
            <a:r>
              <a:rPr lang="en-US" u="sng">
                <a:solidFill>
                  <a:schemeClr val="accent5">
                    <a:lumMod val="75000"/>
                  </a:schemeClr>
                </a:solidFill>
                <a:latin typeface="Calibri Light"/>
                <a:ea typeface="+mn-lt"/>
                <a:cs typeface="+mn-lt"/>
              </a:rPr>
              <a:t>Creating accessible hyperlinks</a:t>
            </a:r>
            <a:endParaRPr lang="en-US">
              <a:solidFill>
                <a:schemeClr val="accent5">
                  <a:lumMod val="75000"/>
                </a:schemeClr>
              </a:solidFill>
              <a:latin typeface="Calibri Light"/>
              <a:cs typeface="Calibri" panose="020F0502020204030204"/>
            </a:endParaRPr>
          </a:p>
          <a:p>
            <a:pPr marL="1028700" lvl="1" indent="-342900">
              <a:lnSpc>
                <a:spcPct val="100000"/>
              </a:lnSpc>
              <a:spcBef>
                <a:spcPts val="400"/>
              </a:spcBef>
              <a:spcAft>
                <a:spcPts val="400"/>
              </a:spcAft>
            </a:pPr>
            <a:r>
              <a:rPr lang="en-US">
                <a:latin typeface="Calibri Light"/>
                <a:ea typeface="+mn-lt"/>
                <a:cs typeface="+mn-lt"/>
              </a:rPr>
              <a:t>Less concise:</a:t>
            </a:r>
            <a:r>
              <a:rPr lang="en-US" b="1">
                <a:latin typeface="Calibri Light"/>
                <a:ea typeface="+mn-lt"/>
                <a:cs typeface="+mn-lt"/>
              </a:rPr>
              <a:t> </a:t>
            </a:r>
            <a:r>
              <a:rPr lang="en-US" u="sng">
                <a:solidFill>
                  <a:schemeClr val="accent5">
                    <a:lumMod val="75000"/>
                  </a:schemeClr>
                </a:solidFill>
                <a:latin typeface="Calibri Light"/>
                <a:ea typeface="+mn-lt"/>
                <a:cs typeface="+mn-lt"/>
              </a:rPr>
              <a:t>This page lists ways in which accessible hyperlinks can benefit screen reader users</a:t>
            </a:r>
            <a:endParaRPr lang="en-US">
              <a:solidFill>
                <a:schemeClr val="accent5">
                  <a:lumMod val="75000"/>
                </a:schemeClr>
              </a:solidFill>
              <a:latin typeface="Calibri Light"/>
              <a:cs typeface="Calibri Light"/>
            </a:endParaRPr>
          </a:p>
          <a:p>
            <a:pPr lvl="1"/>
            <a:endParaRPr lang="en-US" sz="3600">
              <a:solidFill>
                <a:srgbClr val="000000"/>
              </a:solidFill>
              <a:latin typeface="Calibri Light"/>
              <a:cs typeface="Calibri" panose="020F0502020204030204"/>
            </a:endParaRPr>
          </a:p>
        </p:txBody>
      </p:sp>
    </p:spTree>
    <p:extLst>
      <p:ext uri="{BB962C8B-B14F-4D97-AF65-F5344CB8AC3E}">
        <p14:creationId xmlns:p14="http://schemas.microsoft.com/office/powerpoint/2010/main" val="217279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How to: make meaningful hyperlinks</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2223420"/>
          </a:xfrm>
        </p:spPr>
        <p:txBody>
          <a:bodyPr vert="horz" lIns="91440" tIns="45720" rIns="91440" bIns="45720" rtlCol="0" anchor="t">
            <a:normAutofit lnSpcReduction="10000"/>
          </a:bodyPr>
          <a:lstStyle/>
          <a:p>
            <a:pPr marL="0" indent="0">
              <a:lnSpc>
                <a:spcPct val="120000"/>
              </a:lnSpc>
              <a:spcBef>
                <a:spcPts val="600"/>
              </a:spcBef>
              <a:spcAft>
                <a:spcPts val="600"/>
              </a:spcAft>
              <a:buNone/>
            </a:pPr>
            <a:r>
              <a:rPr lang="en-US">
                <a:latin typeface="Calibri Light"/>
                <a:ea typeface="+mn-lt"/>
                <a:cs typeface="+mn-lt"/>
              </a:rPr>
              <a:t>Use descriptive hyperlinks to clearly explain what information is being linked to</a:t>
            </a:r>
            <a:endParaRPr lang="en-US">
              <a:latin typeface="Calibri Light"/>
              <a:cs typeface="Calibri Light"/>
            </a:endParaRPr>
          </a:p>
          <a:p>
            <a:pPr marL="971550" lvl="1" indent="-285750">
              <a:lnSpc>
                <a:spcPct val="120000"/>
              </a:lnSpc>
              <a:spcBef>
                <a:spcPts val="600"/>
              </a:spcBef>
              <a:spcAft>
                <a:spcPts val="600"/>
              </a:spcAft>
              <a:buFont typeface="Arial"/>
              <a:buChar char="•"/>
            </a:pPr>
            <a:r>
              <a:rPr lang="en-US">
                <a:latin typeface="Calibri Light"/>
                <a:ea typeface="+mn-lt"/>
                <a:cs typeface="+mn-lt"/>
              </a:rPr>
              <a:t>Descriptive:</a:t>
            </a:r>
            <a:r>
              <a:rPr lang="en-US" b="1">
                <a:latin typeface="Calibri Light"/>
                <a:ea typeface="+mn-lt"/>
                <a:cs typeface="+mn-lt"/>
              </a:rPr>
              <a:t> </a:t>
            </a:r>
            <a:r>
              <a:rPr lang="en-US" u="sng">
                <a:solidFill>
                  <a:schemeClr val="accent5">
                    <a:lumMod val="75000"/>
                  </a:schemeClr>
                </a:solidFill>
                <a:latin typeface="Calibri Light"/>
                <a:ea typeface="+mn-lt"/>
                <a:cs typeface="+mn-lt"/>
              </a:rPr>
              <a:t>Benefits of accessible hyperlinks</a:t>
            </a:r>
            <a:endParaRPr lang="en-US">
              <a:solidFill>
                <a:schemeClr val="accent5">
                  <a:lumMod val="75000"/>
                </a:schemeClr>
              </a:solidFill>
              <a:latin typeface="Calibri Light"/>
              <a:cs typeface="Calibri Light"/>
            </a:endParaRPr>
          </a:p>
          <a:p>
            <a:pPr marL="971550" lvl="1" indent="-285750">
              <a:lnSpc>
                <a:spcPct val="120000"/>
              </a:lnSpc>
              <a:spcBef>
                <a:spcPts val="600"/>
              </a:spcBef>
              <a:spcAft>
                <a:spcPts val="600"/>
              </a:spcAft>
              <a:buFont typeface="Arial"/>
              <a:buChar char="•"/>
            </a:pPr>
            <a:r>
              <a:rPr lang="en-US">
                <a:latin typeface="Calibri Light"/>
                <a:ea typeface="+mn-lt"/>
                <a:cs typeface="+mn-lt"/>
              </a:rPr>
              <a:t>Less descriptive: </a:t>
            </a:r>
            <a:r>
              <a:rPr lang="en-US" u="sng">
                <a:solidFill>
                  <a:schemeClr val="accent5">
                    <a:lumMod val="75000"/>
                  </a:schemeClr>
                </a:solidFill>
                <a:latin typeface="Calibri Light"/>
                <a:ea typeface="+mn-lt"/>
                <a:cs typeface="+mn-lt"/>
              </a:rPr>
              <a:t>Benefits</a:t>
            </a:r>
            <a:endParaRPr lang="en-US" u="sng">
              <a:solidFill>
                <a:schemeClr val="accent5">
                  <a:lumMod val="75000"/>
                </a:schemeClr>
              </a:solidFill>
              <a:latin typeface="Calibri Light"/>
              <a:cs typeface="Calibri" panose="020F0502020204030204"/>
            </a:endParaRPr>
          </a:p>
          <a:p>
            <a:pPr lvl="1"/>
            <a:endParaRPr lang="en-US" sz="3600">
              <a:solidFill>
                <a:srgbClr val="000000"/>
              </a:solidFill>
              <a:latin typeface="Calibri Light"/>
              <a:cs typeface="Calibri"/>
            </a:endParaRPr>
          </a:p>
        </p:txBody>
      </p:sp>
      <p:sp>
        <p:nvSpPr>
          <p:cNvPr id="5" name="Content Placeholder 2">
            <a:extLst>
              <a:ext uri="{FF2B5EF4-FFF2-40B4-BE49-F238E27FC236}">
                <a16:creationId xmlns:a16="http://schemas.microsoft.com/office/drawing/2014/main" id="{D8AF5687-58D2-A571-2F6D-064DC00ADA10}"/>
              </a:ext>
            </a:extLst>
          </p:cNvPr>
          <p:cNvSpPr txBox="1">
            <a:spLocks/>
          </p:cNvSpPr>
          <p:nvPr/>
        </p:nvSpPr>
        <p:spPr>
          <a:xfrm>
            <a:off x="837018" y="4293560"/>
            <a:ext cx="10515600" cy="199895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None/>
            </a:pPr>
            <a:r>
              <a:rPr lang="en-US">
                <a:latin typeface="Calibri Light"/>
                <a:ea typeface="+mn-lt"/>
                <a:cs typeface="+mn-lt"/>
              </a:rPr>
              <a:t>Use full email addresses</a:t>
            </a:r>
            <a:endParaRPr lang="en-US">
              <a:cs typeface="Calibri" panose="020F0502020204030204"/>
            </a:endParaRPr>
          </a:p>
          <a:p>
            <a:pPr marL="971550" lvl="1" indent="-285750">
              <a:lnSpc>
                <a:spcPct val="120000"/>
              </a:lnSpc>
              <a:spcBef>
                <a:spcPts val="600"/>
              </a:spcBef>
              <a:spcAft>
                <a:spcPts val="600"/>
              </a:spcAft>
              <a:buFont typeface="Arial"/>
              <a:buChar char="•"/>
            </a:pPr>
            <a:r>
              <a:rPr lang="en-US">
                <a:latin typeface="Calibri Light"/>
                <a:ea typeface="+mn-lt"/>
                <a:cs typeface="+mn-lt"/>
              </a:rPr>
              <a:t>Accessible: </a:t>
            </a:r>
            <a:r>
              <a:rPr lang="en-US" u="sng">
                <a:solidFill>
                  <a:schemeClr val="accent5">
                    <a:lumMod val="75000"/>
                  </a:schemeClr>
                </a:solidFill>
                <a:latin typeface="Calibri Light"/>
                <a:ea typeface="+mn-lt"/>
                <a:cs typeface="+mn-lt"/>
              </a:rPr>
              <a:t>aec@uoregon.edu</a:t>
            </a:r>
            <a:endParaRPr lang="en-US">
              <a:solidFill>
                <a:schemeClr val="accent5">
                  <a:lumMod val="75000"/>
                </a:schemeClr>
              </a:solidFill>
              <a:latin typeface="Calibri Light"/>
              <a:ea typeface="+mn-lt"/>
              <a:cs typeface="+mn-lt"/>
            </a:endParaRPr>
          </a:p>
          <a:p>
            <a:pPr marL="971550" lvl="1" indent="-285750">
              <a:lnSpc>
                <a:spcPct val="120000"/>
              </a:lnSpc>
              <a:spcBef>
                <a:spcPts val="600"/>
              </a:spcBef>
              <a:spcAft>
                <a:spcPts val="600"/>
              </a:spcAft>
              <a:buFont typeface="Arial,Sans-Serif"/>
              <a:buChar char="•"/>
            </a:pPr>
            <a:r>
              <a:rPr lang="en-US">
                <a:latin typeface="Calibri Light"/>
                <a:ea typeface="+mn-lt"/>
                <a:cs typeface="+mn-lt"/>
              </a:rPr>
              <a:t>Less accessible: </a:t>
            </a:r>
            <a:r>
              <a:rPr lang="en-US" u="sng">
                <a:solidFill>
                  <a:schemeClr val="accent5">
                    <a:lumMod val="75000"/>
                  </a:schemeClr>
                </a:solidFill>
                <a:latin typeface="Calibri Light"/>
                <a:ea typeface="+mn-lt"/>
                <a:cs typeface="+mn-lt"/>
              </a:rPr>
              <a:t>Accessibility Help</a:t>
            </a:r>
            <a:endParaRPr lang="en-US">
              <a:solidFill>
                <a:schemeClr val="accent5">
                  <a:lumMod val="75000"/>
                </a:schemeClr>
              </a:solidFill>
              <a:latin typeface="Calibri Light"/>
            </a:endParaRPr>
          </a:p>
          <a:p>
            <a:pPr lvl="1"/>
            <a:endParaRPr lang="en-US" sz="3600">
              <a:latin typeface="Calibri Light"/>
              <a:cs typeface="Calibri" panose="020F0502020204030204"/>
            </a:endParaRPr>
          </a:p>
        </p:txBody>
      </p:sp>
    </p:spTree>
    <p:extLst>
      <p:ext uri="{BB962C8B-B14F-4D97-AF65-F5344CB8AC3E}">
        <p14:creationId xmlns:p14="http://schemas.microsoft.com/office/powerpoint/2010/main" val="267529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ea typeface="+mj-lt"/>
                <a:cs typeface="+mj-lt"/>
              </a:rPr>
              <a:t>How to: make meaningful hyperlinks</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1372816"/>
          </a:xfrm>
        </p:spPr>
        <p:txBody>
          <a:bodyPr vert="horz" lIns="91440" tIns="45720" rIns="91440" bIns="45720" rtlCol="0" anchor="t">
            <a:normAutofit/>
          </a:bodyPr>
          <a:lstStyle/>
          <a:p>
            <a:pPr marL="0" indent="0">
              <a:lnSpc>
                <a:spcPct val="120000"/>
              </a:lnSpc>
              <a:spcBef>
                <a:spcPts val="600"/>
              </a:spcBef>
              <a:spcAft>
                <a:spcPts val="600"/>
              </a:spcAft>
              <a:buNone/>
            </a:pPr>
            <a:r>
              <a:rPr lang="en-US">
                <a:latin typeface="Calibri Light"/>
                <a:ea typeface="+mn-lt"/>
                <a:cs typeface="+mn-lt"/>
              </a:rPr>
              <a:t>If a hyperlink downloads a file, be sure to indicate that</a:t>
            </a:r>
            <a:endParaRPr lang="en-US">
              <a:latin typeface="Calibri Light"/>
              <a:cs typeface="Calibri Light"/>
            </a:endParaRPr>
          </a:p>
          <a:p>
            <a:pPr marL="971550" lvl="1" indent="-285750">
              <a:lnSpc>
                <a:spcPct val="120000"/>
              </a:lnSpc>
              <a:spcBef>
                <a:spcPts val="600"/>
              </a:spcBef>
              <a:spcAft>
                <a:spcPts val="600"/>
              </a:spcAft>
              <a:buFont typeface="Arial"/>
              <a:buChar char="•"/>
            </a:pPr>
            <a:r>
              <a:rPr lang="en-US" u="sng">
                <a:solidFill>
                  <a:schemeClr val="accent5">
                    <a:lumMod val="75000"/>
                  </a:schemeClr>
                </a:solidFill>
                <a:latin typeface="Calibri Light"/>
                <a:ea typeface="+mn-lt"/>
                <a:cs typeface="+mn-lt"/>
              </a:rPr>
              <a:t>Campus Map (PDF, 3.28 MB)</a:t>
            </a:r>
            <a:endParaRPr lang="en-US">
              <a:solidFill>
                <a:schemeClr val="accent5">
                  <a:lumMod val="75000"/>
                </a:schemeClr>
              </a:solidFill>
              <a:latin typeface="Calibri Light"/>
              <a:cs typeface="Calibri Light"/>
            </a:endParaRPr>
          </a:p>
          <a:p>
            <a:pPr marL="0" indent="0">
              <a:buNone/>
            </a:pPr>
            <a:endParaRPr lang="en-US" sz="3600">
              <a:latin typeface="Calibri Light"/>
              <a:cs typeface="Calibri"/>
            </a:endParaRPr>
          </a:p>
          <a:p>
            <a:pPr lvl="1"/>
            <a:endParaRPr lang="en-US" sz="3600">
              <a:latin typeface="Calibri Light"/>
              <a:cs typeface="Calibri"/>
            </a:endParaRPr>
          </a:p>
        </p:txBody>
      </p:sp>
      <p:sp>
        <p:nvSpPr>
          <p:cNvPr id="7" name="Content Placeholder 2">
            <a:extLst>
              <a:ext uri="{FF2B5EF4-FFF2-40B4-BE49-F238E27FC236}">
                <a16:creationId xmlns:a16="http://schemas.microsoft.com/office/drawing/2014/main" id="{8D3173B7-5C05-641E-6FF1-89EF1D8D5E85}"/>
              </a:ext>
            </a:extLst>
          </p:cNvPr>
          <p:cNvSpPr txBox="1">
            <a:spLocks/>
          </p:cNvSpPr>
          <p:nvPr/>
        </p:nvSpPr>
        <p:spPr>
          <a:xfrm>
            <a:off x="837019" y="3431141"/>
            <a:ext cx="10515600" cy="23120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spcAft>
                <a:spcPts val="600"/>
              </a:spcAft>
              <a:buNone/>
            </a:pPr>
            <a:r>
              <a:rPr lang="en-US">
                <a:latin typeface="Calibri Light"/>
                <a:ea typeface="+mn-lt"/>
                <a:cs typeface="+mn-lt"/>
              </a:rPr>
              <a:t>If a hyperlink opens in a new browser window, indicate that</a:t>
            </a:r>
            <a:endParaRPr lang="en-US">
              <a:latin typeface="Calibri Light"/>
              <a:cs typeface="Calibri Light"/>
            </a:endParaRPr>
          </a:p>
          <a:p>
            <a:pPr marL="971550" lvl="1" indent="-285750">
              <a:lnSpc>
                <a:spcPct val="120000"/>
              </a:lnSpc>
              <a:spcBef>
                <a:spcPts val="600"/>
              </a:spcBef>
              <a:spcAft>
                <a:spcPts val="600"/>
              </a:spcAft>
              <a:buFont typeface="Arial"/>
              <a:buChar char="•"/>
            </a:pPr>
            <a:r>
              <a:rPr lang="en-US" i="1">
                <a:latin typeface="Calibri Light"/>
                <a:ea typeface="+mn-lt"/>
                <a:cs typeface="+mn-lt"/>
              </a:rPr>
              <a:t>Carefully consider the user's context, task at hand, and next steps when deciding to open links and external sites in a new browser tab.</a:t>
            </a:r>
            <a:endParaRPr lang="en-US">
              <a:latin typeface="Calibri Light"/>
              <a:cs typeface="Calibri Light"/>
            </a:endParaRPr>
          </a:p>
          <a:p>
            <a:pPr marL="971550" lvl="1" indent="-285750">
              <a:lnSpc>
                <a:spcPct val="120000"/>
              </a:lnSpc>
              <a:spcBef>
                <a:spcPts val="600"/>
              </a:spcBef>
              <a:spcAft>
                <a:spcPts val="600"/>
              </a:spcAft>
              <a:buFont typeface="Arial"/>
              <a:buChar char="•"/>
            </a:pPr>
            <a:r>
              <a:rPr lang="en-US" u="sng">
                <a:solidFill>
                  <a:schemeClr val="accent5">
                    <a:lumMod val="75000"/>
                  </a:schemeClr>
                </a:solidFill>
                <a:latin typeface="Calibri Light"/>
                <a:ea typeface="+mn-lt"/>
                <a:cs typeface="+mn-lt"/>
              </a:rPr>
              <a:t>UO Accessible Education Center Help Form (opens in a new window)</a:t>
            </a:r>
            <a:endParaRPr lang="en-US">
              <a:solidFill>
                <a:schemeClr val="accent5">
                  <a:lumMod val="75000"/>
                </a:schemeClr>
              </a:solidFill>
              <a:latin typeface="Calibri Light"/>
              <a:cs typeface="Calibri Light"/>
            </a:endParaRPr>
          </a:p>
          <a:p>
            <a:pPr lvl="1"/>
            <a:endParaRPr lang="en-US" sz="3600">
              <a:latin typeface="Calibri Light"/>
              <a:cs typeface="Calibri"/>
            </a:endParaRPr>
          </a:p>
        </p:txBody>
      </p:sp>
    </p:spTree>
    <p:extLst>
      <p:ext uri="{BB962C8B-B14F-4D97-AF65-F5344CB8AC3E}">
        <p14:creationId xmlns:p14="http://schemas.microsoft.com/office/powerpoint/2010/main" val="414434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Your Turn</a:t>
            </a:r>
            <a:endParaRPr lang="en-US"/>
          </a:p>
        </p:txBody>
      </p:sp>
      <p:sp>
        <p:nvSpPr>
          <p:cNvPr id="5" name="Content Placeholder 2">
            <a:extLst>
              <a:ext uri="{FF2B5EF4-FFF2-40B4-BE49-F238E27FC236}">
                <a16:creationId xmlns:a16="http://schemas.microsoft.com/office/drawing/2014/main" id="{050E2D17-5CB9-0B2D-FC51-1566DCBF31B1}"/>
              </a:ext>
            </a:extLst>
          </p:cNvPr>
          <p:cNvSpPr txBox="1">
            <a:spLocks/>
          </p:cNvSpPr>
          <p:nvPr/>
        </p:nvSpPr>
        <p:spPr>
          <a:xfrm>
            <a:off x="835964" y="1714173"/>
            <a:ext cx="10778395" cy="6511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latin typeface="Calibri Light"/>
                <a:cs typeface="Calibri Light"/>
              </a:rPr>
              <a:t>Which option best improves the hyperlink?</a:t>
            </a:r>
            <a:endParaRPr lang="en-US">
              <a:cs typeface="Calibri Light"/>
            </a:endParaRPr>
          </a:p>
        </p:txBody>
      </p:sp>
      <p:sp>
        <p:nvSpPr>
          <p:cNvPr id="6" name="Content Placeholder 2">
            <a:extLst>
              <a:ext uri="{FF2B5EF4-FFF2-40B4-BE49-F238E27FC236}">
                <a16:creationId xmlns:a16="http://schemas.microsoft.com/office/drawing/2014/main" id="{AF423ECF-D389-E451-2AE7-BAFF2C082A63}"/>
              </a:ext>
            </a:extLst>
          </p:cNvPr>
          <p:cNvSpPr txBox="1">
            <a:spLocks/>
          </p:cNvSpPr>
          <p:nvPr/>
        </p:nvSpPr>
        <p:spPr>
          <a:xfrm>
            <a:off x="835964" y="2523428"/>
            <a:ext cx="10778395" cy="6511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Calibri Light"/>
                <a:ea typeface="+mn-lt"/>
                <a:cs typeface="+mn-lt"/>
              </a:rPr>
              <a:t>For more Spring course information </a:t>
            </a:r>
            <a:r>
              <a:rPr lang="en-US" sz="3200" u="sng">
                <a:solidFill>
                  <a:schemeClr val="accent5">
                    <a:lumMod val="75000"/>
                  </a:schemeClr>
                </a:solidFill>
                <a:latin typeface="Calibri Light"/>
                <a:ea typeface="+mn-lt"/>
                <a:cs typeface="+mn-lt"/>
              </a:rPr>
              <a:t>click here</a:t>
            </a:r>
            <a:endParaRPr lang="en-US" sz="3200" u="sng">
              <a:solidFill>
                <a:schemeClr val="accent5">
                  <a:lumMod val="75000"/>
                </a:schemeClr>
              </a:solidFill>
              <a:latin typeface="Calibri Light"/>
              <a:ea typeface="+mn-lt"/>
              <a:cs typeface="Calibri Light"/>
            </a:endParaRPr>
          </a:p>
        </p:txBody>
      </p:sp>
      <p:sp>
        <p:nvSpPr>
          <p:cNvPr id="7" name="Content Placeholder 2">
            <a:extLst>
              <a:ext uri="{FF2B5EF4-FFF2-40B4-BE49-F238E27FC236}">
                <a16:creationId xmlns:a16="http://schemas.microsoft.com/office/drawing/2014/main" id="{587789BD-4E79-E3DB-EA43-B19099A2B0A7}"/>
              </a:ext>
            </a:extLst>
          </p:cNvPr>
          <p:cNvSpPr txBox="1">
            <a:spLocks/>
          </p:cNvSpPr>
          <p:nvPr/>
        </p:nvSpPr>
        <p:spPr>
          <a:xfrm>
            <a:off x="1096486" y="3388061"/>
            <a:ext cx="10258581" cy="12536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Calibri Light"/>
                <a:cs typeface="Calibri"/>
              </a:rPr>
              <a:t>a) Get information on </a:t>
            </a:r>
            <a:r>
              <a:rPr lang="en-US" sz="3200" u="sng">
                <a:solidFill>
                  <a:schemeClr val="accent5">
                    <a:lumMod val="75000"/>
                  </a:schemeClr>
                </a:solidFill>
                <a:latin typeface="Calibri Light"/>
                <a:cs typeface="Calibri"/>
              </a:rPr>
              <a:t>Spring Term courses</a:t>
            </a:r>
            <a:endParaRPr lang="en-US">
              <a:solidFill>
                <a:schemeClr val="accent5">
                  <a:lumMod val="75000"/>
                </a:schemeClr>
              </a:solidFill>
              <a:ea typeface="Calibri"/>
              <a:cs typeface="Calibri"/>
            </a:endParaRPr>
          </a:p>
          <a:p>
            <a:pPr marL="0" indent="0">
              <a:buNone/>
            </a:pPr>
            <a:r>
              <a:rPr lang="en-US" sz="3200">
                <a:latin typeface="Calibri Light"/>
                <a:cs typeface="Calibri"/>
              </a:rPr>
              <a:t>b)</a:t>
            </a:r>
            <a:r>
              <a:rPr lang="en-US" sz="3200">
                <a:solidFill>
                  <a:srgbClr val="000000"/>
                </a:solidFill>
                <a:latin typeface="Calibri Light"/>
                <a:cs typeface="Calibri"/>
              </a:rPr>
              <a:t> </a:t>
            </a:r>
            <a:r>
              <a:rPr lang="en-US" sz="3200" u="sng">
                <a:solidFill>
                  <a:srgbClr val="2F5597"/>
                </a:solidFill>
                <a:latin typeface="Calibri Light"/>
                <a:cs typeface="Calibri"/>
              </a:rPr>
              <a:t>Spring Term course information</a:t>
            </a:r>
            <a:r>
              <a:rPr lang="en-US" sz="3200">
                <a:latin typeface="Calibri Light"/>
                <a:cs typeface="Calibri"/>
              </a:rPr>
              <a:t> is availabl</a:t>
            </a:r>
            <a:r>
              <a:rPr lang="en-US" sz="3200">
                <a:solidFill>
                  <a:schemeClr val="tx1">
                    <a:lumMod val="95000"/>
                    <a:lumOff val="5000"/>
                  </a:schemeClr>
                </a:solidFill>
                <a:latin typeface="Calibri Light"/>
                <a:cs typeface="Calibri"/>
              </a:rPr>
              <a:t>e online</a:t>
            </a:r>
            <a:endParaRPr lang="en-US" sz="3200">
              <a:solidFill>
                <a:schemeClr val="tx1">
                  <a:lumMod val="95000"/>
                  <a:lumOff val="5000"/>
                </a:schemeClr>
              </a:solidFill>
              <a:latin typeface="Calibri Light"/>
              <a:ea typeface="Calibri Light"/>
              <a:cs typeface="Calibri"/>
            </a:endParaRPr>
          </a:p>
          <a:p>
            <a:endParaRPr lang="en-US" sz="3200" u="sng">
              <a:solidFill>
                <a:schemeClr val="accent5">
                  <a:lumMod val="75000"/>
                </a:schemeClr>
              </a:solidFill>
              <a:latin typeface="Calibri Light"/>
              <a:cs typeface="Calibri"/>
            </a:endParaRPr>
          </a:p>
        </p:txBody>
      </p:sp>
    </p:spTree>
    <p:extLst>
      <p:ext uri="{BB962C8B-B14F-4D97-AF65-F5344CB8AC3E}">
        <p14:creationId xmlns:p14="http://schemas.microsoft.com/office/powerpoint/2010/main" val="128934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Link Lists</a:t>
            </a:r>
            <a:endParaRPr lang="en-US"/>
          </a:p>
        </p:txBody>
      </p:sp>
      <p:sp>
        <p:nvSpPr>
          <p:cNvPr id="3" name="Content Placeholder 2">
            <a:extLst>
              <a:ext uri="{FF2B5EF4-FFF2-40B4-BE49-F238E27FC236}">
                <a16:creationId xmlns:a16="http://schemas.microsoft.com/office/drawing/2014/main" id="{8E8B7112-D9FA-3F5E-F8C6-C006EF8CB2C5}"/>
              </a:ext>
            </a:extLst>
          </p:cNvPr>
          <p:cNvSpPr txBox="1">
            <a:spLocks/>
          </p:cNvSpPr>
          <p:nvPr/>
        </p:nvSpPr>
        <p:spPr>
          <a:xfrm>
            <a:off x="835964" y="1693392"/>
            <a:ext cx="3042439" cy="43226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a:solidFill>
                  <a:srgbClr val="2F5597"/>
                </a:solidFill>
                <a:latin typeface="Calibri Light"/>
                <a:cs typeface="Calibri Light"/>
              </a:rPr>
              <a:t>Click here</a:t>
            </a:r>
          </a:p>
          <a:p>
            <a:pPr marL="0" indent="0">
              <a:buNone/>
            </a:pPr>
            <a:r>
              <a:rPr lang="en-US" sz="2400" u="sng">
                <a:solidFill>
                  <a:srgbClr val="2F5597"/>
                </a:solidFill>
                <a:latin typeface="Calibri Light"/>
                <a:cs typeface="Calibri Light"/>
              </a:rPr>
              <a:t>Click here</a:t>
            </a:r>
          </a:p>
          <a:p>
            <a:pPr marL="0" indent="0">
              <a:buNone/>
            </a:pPr>
            <a:r>
              <a:rPr lang="en-US" sz="2400" u="sng">
                <a:solidFill>
                  <a:srgbClr val="2F5597"/>
                </a:solidFill>
                <a:latin typeface="Calibri Light"/>
                <a:cs typeface="Calibri Light"/>
              </a:rPr>
              <a:t>Here</a:t>
            </a:r>
          </a:p>
          <a:p>
            <a:pPr marL="0" indent="0">
              <a:buNone/>
            </a:pPr>
            <a:r>
              <a:rPr lang="en-US" sz="2400" u="sng">
                <a:solidFill>
                  <a:srgbClr val="2F5597"/>
                </a:solidFill>
                <a:latin typeface="Calibri Light"/>
                <a:cs typeface="Calibri Light"/>
              </a:rPr>
              <a:t>More information</a:t>
            </a:r>
          </a:p>
          <a:p>
            <a:pPr marL="0" indent="0">
              <a:buNone/>
            </a:pPr>
            <a:r>
              <a:rPr lang="en-US" sz="2400" u="sng">
                <a:solidFill>
                  <a:srgbClr val="2F5597"/>
                </a:solidFill>
                <a:latin typeface="Calibri Light"/>
                <a:cs typeface="Calibri Light"/>
              </a:rPr>
              <a:t>More</a:t>
            </a:r>
          </a:p>
          <a:p>
            <a:pPr marL="0" indent="0">
              <a:buNone/>
            </a:pPr>
            <a:r>
              <a:rPr lang="en-US" sz="2400" u="sng">
                <a:solidFill>
                  <a:srgbClr val="2F5597"/>
                </a:solidFill>
                <a:latin typeface="Calibri Light"/>
                <a:cs typeface="Calibri Light"/>
              </a:rPr>
              <a:t>Read more</a:t>
            </a:r>
          </a:p>
          <a:p>
            <a:pPr marL="0" indent="0">
              <a:buNone/>
            </a:pPr>
            <a:endParaRPr lang="en-US" sz="3600" u="sng">
              <a:solidFill>
                <a:srgbClr val="2F5597"/>
              </a:solidFill>
              <a:latin typeface="Calibri Light"/>
              <a:cs typeface="Calibri Light"/>
            </a:endParaRPr>
          </a:p>
        </p:txBody>
      </p:sp>
      <p:sp>
        <p:nvSpPr>
          <p:cNvPr id="9" name="Content Placeholder 2">
            <a:extLst>
              <a:ext uri="{FF2B5EF4-FFF2-40B4-BE49-F238E27FC236}">
                <a16:creationId xmlns:a16="http://schemas.microsoft.com/office/drawing/2014/main" id="{4688CE72-48EC-0884-99A3-43A025349E52}"/>
              </a:ext>
            </a:extLst>
          </p:cNvPr>
          <p:cNvSpPr txBox="1">
            <a:spLocks/>
          </p:cNvSpPr>
          <p:nvPr/>
        </p:nvSpPr>
        <p:spPr>
          <a:xfrm>
            <a:off x="4530409" y="1693391"/>
            <a:ext cx="6980040" cy="43226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alibri Light"/>
                <a:cs typeface="Calibri Light"/>
              </a:rPr>
              <a:t>All about </a:t>
            </a:r>
            <a:r>
              <a:rPr lang="en-US" sz="2400" u="sng">
                <a:solidFill>
                  <a:srgbClr val="2F5597"/>
                </a:solidFill>
                <a:latin typeface="Calibri Light"/>
                <a:cs typeface="Calibri Light"/>
              </a:rPr>
              <a:t>bear hibernation</a:t>
            </a:r>
          </a:p>
          <a:p>
            <a:pPr marL="0" indent="0">
              <a:buNone/>
            </a:pPr>
            <a:endParaRPr lang="en-US" sz="2400">
              <a:latin typeface="Calibri Light"/>
              <a:cs typeface="Calibri Light"/>
            </a:endParaRPr>
          </a:p>
          <a:p>
            <a:pPr marL="0" indent="0">
              <a:buNone/>
            </a:pPr>
            <a:r>
              <a:rPr lang="en-US" sz="2400">
                <a:latin typeface="Calibri Light"/>
                <a:cs typeface="Calibri Light"/>
              </a:rPr>
              <a:t>Read more about </a:t>
            </a:r>
            <a:r>
              <a:rPr lang="en-US" sz="2400" u="sng">
                <a:solidFill>
                  <a:srgbClr val="2F5597"/>
                </a:solidFill>
                <a:latin typeface="Calibri Light"/>
                <a:cs typeface="Calibri Light"/>
              </a:rPr>
              <a:t>squirrel-proof birdhouses</a:t>
            </a:r>
            <a:endParaRPr lang="en-US"/>
          </a:p>
          <a:p>
            <a:pPr marL="0" indent="0">
              <a:buNone/>
            </a:pPr>
            <a:endParaRPr lang="en-US" sz="2400">
              <a:latin typeface="Calibri Light"/>
              <a:ea typeface="+mn-lt"/>
              <a:cs typeface="+mn-lt"/>
            </a:endParaRPr>
          </a:p>
          <a:p>
            <a:pPr marL="0" indent="0">
              <a:buNone/>
            </a:pPr>
            <a:r>
              <a:rPr lang="en-US" sz="2400">
                <a:latin typeface="Calibri Light"/>
                <a:ea typeface="+mn-lt"/>
                <a:cs typeface="+mn-lt"/>
              </a:rPr>
              <a:t>Writing useful, or meaningful, link text is good accessibility best practice. It’s part of the </a:t>
            </a:r>
            <a:r>
              <a:rPr lang="en-US" sz="2400" u="sng">
                <a:latin typeface="Calibri Light"/>
                <a:ea typeface="+mn-lt"/>
                <a:cs typeface="+mn-lt"/>
                <a:hlinkClick r:id="rId3"/>
              </a:rPr>
              <a:t>Web Content Accessibility Guidelines (WCAG).</a:t>
            </a:r>
            <a:r>
              <a:rPr lang="en-US" sz="2400">
                <a:latin typeface="Calibri Light"/>
                <a:ea typeface="+mn-lt"/>
                <a:cs typeface="+mn-lt"/>
              </a:rPr>
              <a:t> </a:t>
            </a:r>
            <a:endParaRPr lang="en-US">
              <a:latin typeface="Calibri Light"/>
              <a:cs typeface="Calibri Light"/>
            </a:endParaRPr>
          </a:p>
        </p:txBody>
      </p:sp>
    </p:spTree>
    <p:extLst>
      <p:ext uri="{BB962C8B-B14F-4D97-AF65-F5344CB8AC3E}">
        <p14:creationId xmlns:p14="http://schemas.microsoft.com/office/powerpoint/2010/main" val="114570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How to: consider fonts, colors and contrast</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43492" y="3651250"/>
            <a:ext cx="10515600" cy="2308752"/>
          </a:xfrm>
        </p:spPr>
        <p:txBody>
          <a:bodyPr vert="horz" lIns="91440" tIns="45720" rIns="91440" bIns="45720" rtlCol="0" anchor="t">
            <a:normAutofit/>
          </a:bodyPr>
          <a:lstStyle/>
          <a:p>
            <a:pPr marL="0" indent="0">
              <a:buNone/>
            </a:pPr>
            <a:r>
              <a:rPr lang="en-US" sz="3200">
                <a:latin typeface="Calibri Light"/>
                <a:cs typeface="Calibri"/>
              </a:rPr>
              <a:t>Colors and Contrast</a:t>
            </a:r>
            <a:endParaRPr lang="en-US"/>
          </a:p>
          <a:p>
            <a:pPr lvl="1"/>
            <a:r>
              <a:rPr lang="en-US" sz="2800">
                <a:latin typeface="Calibri Light"/>
                <a:cs typeface="Calibri"/>
              </a:rPr>
              <a:t>Avoid using colors to highlight important information. </a:t>
            </a:r>
            <a:r>
              <a:rPr lang="en-US" sz="2400" err="1">
                <a:latin typeface="Calibri Light"/>
                <a:cs typeface="Calibri"/>
              </a:rPr>
              <a:t>Opt</a:t>
            </a:r>
            <a:r>
              <a:rPr lang="en-US" sz="2400">
                <a:latin typeface="Calibri Light"/>
                <a:cs typeface="Calibri"/>
              </a:rPr>
              <a:t> for </a:t>
            </a:r>
            <a:r>
              <a:rPr lang="en-US" sz="2400" b="1">
                <a:latin typeface="Calibri Light"/>
                <a:cs typeface="Calibri"/>
              </a:rPr>
              <a:t>bold </a:t>
            </a:r>
            <a:r>
              <a:rPr lang="en-US" sz="2400">
                <a:latin typeface="Calibri Light"/>
                <a:cs typeface="Calibri"/>
              </a:rPr>
              <a:t>text or icons</a:t>
            </a:r>
          </a:p>
          <a:p>
            <a:pPr lvl="2"/>
            <a:r>
              <a:rPr lang="en-US" sz="2400">
                <a:ea typeface="+mn-lt"/>
                <a:cs typeface="+mn-lt"/>
              </a:rPr>
              <a:t>👉 </a:t>
            </a:r>
            <a:r>
              <a:rPr lang="en-US" sz="2400">
                <a:latin typeface="Calibri Light"/>
                <a:ea typeface="+mn-lt"/>
                <a:cs typeface="+mn-lt"/>
              </a:rPr>
              <a:t>Remember this is </a:t>
            </a:r>
            <a:r>
              <a:rPr lang="en-US" sz="2400" b="1">
                <a:latin typeface="Calibri Light"/>
                <a:ea typeface="+mn-lt"/>
                <a:cs typeface="+mn-lt"/>
              </a:rPr>
              <a:t>time sensitive!</a:t>
            </a:r>
            <a:endParaRPr lang="en-US" sz="2400" b="1">
              <a:latin typeface="Calibri Light"/>
              <a:cs typeface="Calibri"/>
            </a:endParaRPr>
          </a:p>
          <a:p>
            <a:pPr lvl="2"/>
            <a:r>
              <a:rPr lang="en-US" sz="2400">
                <a:latin typeface="Calibri Light"/>
                <a:cs typeface="Calibri"/>
              </a:rPr>
              <a:t>Ensure there is enough contrast between</a:t>
            </a:r>
            <a:r>
              <a:rPr lang="en-US" sz="2400">
                <a:solidFill>
                  <a:schemeClr val="accent4">
                    <a:lumMod val="40000"/>
                    <a:lumOff val="60000"/>
                  </a:schemeClr>
                </a:solidFill>
                <a:latin typeface="Calibri Light"/>
                <a:cs typeface="Calibri"/>
              </a:rPr>
              <a:t> </a:t>
            </a:r>
            <a:r>
              <a:rPr lang="en-US" sz="2400">
                <a:solidFill>
                  <a:schemeClr val="accent2">
                    <a:lumMod val="40000"/>
                    <a:lumOff val="60000"/>
                  </a:schemeClr>
                </a:solidFill>
                <a:latin typeface="Calibri Light"/>
                <a:cs typeface="Calibri"/>
              </a:rPr>
              <a:t>text and background</a:t>
            </a:r>
          </a:p>
          <a:p>
            <a:pPr lvl="2"/>
            <a:endParaRPr lang="en-US" sz="2400">
              <a:latin typeface="Calibri Light"/>
              <a:cs typeface="Calibri"/>
            </a:endParaRPr>
          </a:p>
          <a:p>
            <a:pPr lvl="1"/>
            <a:endParaRPr lang="en-US" sz="3600">
              <a:latin typeface="Calibri Light"/>
              <a:cs typeface="Calibri"/>
            </a:endParaRPr>
          </a:p>
        </p:txBody>
      </p:sp>
      <p:sp>
        <p:nvSpPr>
          <p:cNvPr id="5" name="Content Placeholder 2">
            <a:extLst>
              <a:ext uri="{FF2B5EF4-FFF2-40B4-BE49-F238E27FC236}">
                <a16:creationId xmlns:a16="http://schemas.microsoft.com/office/drawing/2014/main" id="{201B1443-2747-D1A0-5ED7-7C13016EB9BE}"/>
              </a:ext>
            </a:extLst>
          </p:cNvPr>
          <p:cNvSpPr txBox="1">
            <a:spLocks/>
          </p:cNvSpPr>
          <p:nvPr/>
        </p:nvSpPr>
        <p:spPr>
          <a:xfrm>
            <a:off x="842433" y="1824567"/>
            <a:ext cx="10515600" cy="153616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a:latin typeface="Calibri Light"/>
                <a:ea typeface="+mn-lt"/>
                <a:cs typeface="+mn-lt"/>
              </a:rPr>
              <a:t>Fonts</a:t>
            </a:r>
            <a:endParaRPr lang="en-US">
              <a:latin typeface="Calibri Light"/>
              <a:ea typeface="+mn-lt"/>
              <a:cs typeface="+mn-lt"/>
            </a:endParaRPr>
          </a:p>
          <a:p>
            <a:pPr lvl="1"/>
            <a:r>
              <a:rPr lang="en-US">
                <a:latin typeface="Calibri Light"/>
                <a:ea typeface="+mn-lt"/>
                <a:cs typeface="+mn-lt"/>
              </a:rPr>
              <a:t>Accessible</a:t>
            </a:r>
            <a:r>
              <a:rPr lang="en-US">
                <a:latin typeface="Calibri Light"/>
                <a:cs typeface="Calibri"/>
              </a:rPr>
              <a:t> Fonts: </a:t>
            </a:r>
            <a:r>
              <a:rPr lang="en-US">
                <a:latin typeface="Tahoma"/>
                <a:ea typeface="+mn-lt"/>
                <a:cs typeface="+mn-lt"/>
              </a:rPr>
              <a:t>Tahoma</a:t>
            </a:r>
            <a:r>
              <a:rPr lang="en-US">
                <a:latin typeface="Calibri Light"/>
                <a:ea typeface="+mn-lt"/>
                <a:cs typeface="+mn-lt"/>
              </a:rPr>
              <a:t>, </a:t>
            </a:r>
            <a:r>
              <a:rPr lang="en-US">
                <a:latin typeface="Calibri"/>
                <a:ea typeface="+mn-lt"/>
                <a:cs typeface="+mn-lt"/>
              </a:rPr>
              <a:t>Calibri</a:t>
            </a:r>
            <a:r>
              <a:rPr lang="en-US">
                <a:latin typeface="Calibri Light"/>
                <a:ea typeface="+mn-lt"/>
                <a:cs typeface="+mn-lt"/>
              </a:rPr>
              <a:t>, </a:t>
            </a:r>
            <a:r>
              <a:rPr lang="en-US">
                <a:latin typeface="Helvetica"/>
                <a:ea typeface="+mn-lt"/>
                <a:cs typeface="+mn-lt"/>
              </a:rPr>
              <a:t>Helvetica</a:t>
            </a:r>
            <a:r>
              <a:rPr lang="en-US">
                <a:latin typeface="Calibri Light"/>
                <a:ea typeface="+mn-lt"/>
                <a:cs typeface="+mn-lt"/>
              </a:rPr>
              <a:t>, </a:t>
            </a:r>
            <a:r>
              <a:rPr lang="en-US">
                <a:latin typeface="Arial"/>
                <a:ea typeface="+mn-lt"/>
                <a:cs typeface="+mn-lt"/>
              </a:rPr>
              <a:t>Arial</a:t>
            </a:r>
            <a:r>
              <a:rPr lang="en-US">
                <a:latin typeface="Calibri Light"/>
                <a:ea typeface="+mn-lt"/>
                <a:cs typeface="+mn-lt"/>
              </a:rPr>
              <a:t>, </a:t>
            </a:r>
            <a:r>
              <a:rPr lang="en-US">
                <a:latin typeface="Verdana"/>
                <a:ea typeface="+mn-lt"/>
                <a:cs typeface="+mn-lt"/>
              </a:rPr>
              <a:t>Verdana</a:t>
            </a:r>
            <a:r>
              <a:rPr lang="en-US">
                <a:latin typeface="Calibri Light"/>
                <a:ea typeface="+mn-lt"/>
                <a:cs typeface="+mn-lt"/>
              </a:rPr>
              <a:t>, and </a:t>
            </a:r>
            <a:r>
              <a:rPr lang="en-US">
                <a:latin typeface="Times New Roman"/>
                <a:ea typeface="+mn-lt"/>
                <a:cs typeface="+mn-lt"/>
              </a:rPr>
              <a:t>Times New Roman</a:t>
            </a:r>
            <a:r>
              <a:rPr lang="en-US">
                <a:latin typeface="Calibri Light"/>
                <a:ea typeface="+mn-lt"/>
                <a:cs typeface="+mn-lt"/>
              </a:rPr>
              <a:t>.</a:t>
            </a:r>
            <a:endParaRPr lang="en-US">
              <a:latin typeface="Calibri Light"/>
              <a:cs typeface="Calibri"/>
            </a:endParaRPr>
          </a:p>
          <a:p>
            <a:pPr lvl="1"/>
            <a:r>
              <a:rPr lang="en-US" sz="2800">
                <a:latin typeface="Calibri Light"/>
                <a:cs typeface="Calibri"/>
              </a:rPr>
              <a:t>Use </a:t>
            </a:r>
            <a:r>
              <a:rPr lang="en-US" sz="2800">
                <a:latin typeface="Dreaming Outloud Script Pro"/>
                <a:cs typeface="Calibri"/>
              </a:rPr>
              <a:t>decorative </a:t>
            </a:r>
            <a:r>
              <a:rPr lang="en-US" sz="2800">
                <a:latin typeface="Calibri Light"/>
                <a:cs typeface="Calibri"/>
              </a:rPr>
              <a:t>fonts sparingly</a:t>
            </a:r>
            <a:endParaRPr lang="en-US" sz="2800">
              <a:latin typeface="Times New Roman"/>
              <a:cs typeface="Calibri"/>
            </a:endParaRPr>
          </a:p>
          <a:p>
            <a:pPr lvl="2">
              <a:buFont typeface="Arial" panose="020B0604020202020204" pitchFamily="34" charset="0"/>
              <a:buChar char="•"/>
            </a:pPr>
            <a:endParaRPr lang="en-US" sz="2400">
              <a:latin typeface="Calibri Light"/>
              <a:cs typeface="Calibri"/>
            </a:endParaRPr>
          </a:p>
          <a:p>
            <a:pPr lvl="1"/>
            <a:endParaRPr lang="en-US" sz="3600">
              <a:latin typeface="Calibri Light"/>
              <a:cs typeface="Calibri"/>
            </a:endParaRPr>
          </a:p>
        </p:txBody>
      </p:sp>
    </p:spTree>
    <p:extLst>
      <p:ext uri="{BB962C8B-B14F-4D97-AF65-F5344CB8AC3E}">
        <p14:creationId xmlns:p14="http://schemas.microsoft.com/office/powerpoint/2010/main" val="34292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How to: use tables accessibly</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4144960"/>
          </a:xfrm>
        </p:spPr>
        <p:txBody>
          <a:bodyPr vert="horz" lIns="91440" tIns="45720" rIns="91440" bIns="45720" rtlCol="0" anchor="t">
            <a:normAutofit/>
          </a:bodyPr>
          <a:lstStyle/>
          <a:p>
            <a:pPr marL="0" indent="0">
              <a:buNone/>
            </a:pPr>
            <a:r>
              <a:rPr lang="en-US" sz="3600">
                <a:latin typeface="Calibri Light"/>
                <a:ea typeface="+mn-lt"/>
                <a:cs typeface="+mn-lt"/>
              </a:rPr>
              <a:t>Tables</a:t>
            </a:r>
            <a:endParaRPr lang="en-US">
              <a:latin typeface="Calibri Light"/>
              <a:ea typeface="+mn-lt"/>
              <a:cs typeface="+mn-lt"/>
            </a:endParaRPr>
          </a:p>
          <a:p>
            <a:pPr lvl="1"/>
            <a:r>
              <a:rPr lang="en-US" sz="3200">
                <a:latin typeface="Calibri Light"/>
                <a:cs typeface="Calibri"/>
              </a:rPr>
              <a:t>Use tables only for data, not for formatting</a:t>
            </a:r>
          </a:p>
          <a:p>
            <a:pPr lvl="1"/>
            <a:r>
              <a:rPr lang="en-US" sz="3200">
                <a:latin typeface="Calibri Light"/>
                <a:cs typeface="Calibri"/>
              </a:rPr>
              <a:t>Determine if the data can be presented in text rather than a table</a:t>
            </a:r>
          </a:p>
          <a:p>
            <a:pPr lvl="1"/>
            <a:endParaRPr lang="en-US"/>
          </a:p>
        </p:txBody>
      </p:sp>
    </p:spTree>
    <p:extLst>
      <p:ext uri="{BB962C8B-B14F-4D97-AF65-F5344CB8AC3E}">
        <p14:creationId xmlns:p14="http://schemas.microsoft.com/office/powerpoint/2010/main" val="3771601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ea typeface="+mj-lt"/>
                <a:cs typeface="+mj-lt"/>
              </a:rPr>
              <a:t>How to: use tables accessibly</a:t>
            </a:r>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969960"/>
          </a:xfrm>
        </p:spPr>
        <p:txBody>
          <a:bodyPr vert="horz" lIns="91440" tIns="45720" rIns="91440" bIns="45720" rtlCol="0" anchor="t">
            <a:normAutofit lnSpcReduction="10000"/>
          </a:bodyPr>
          <a:lstStyle/>
          <a:p>
            <a:pPr marL="0" indent="0">
              <a:buNone/>
            </a:pPr>
            <a:r>
              <a:rPr lang="en-US" sz="3600">
                <a:latin typeface="Calibri Light"/>
                <a:ea typeface="+mn-lt"/>
                <a:cs typeface="+mn-lt"/>
              </a:rPr>
              <a:t>Tables</a:t>
            </a:r>
            <a:endParaRPr lang="en-US">
              <a:latin typeface="Calibri Light"/>
              <a:ea typeface="+mn-lt"/>
              <a:cs typeface="+mn-lt"/>
            </a:endParaRPr>
          </a:p>
          <a:p>
            <a:pPr marL="0" indent="0">
              <a:buNone/>
            </a:pPr>
            <a:r>
              <a:rPr lang="en-US" sz="2000" i="1">
                <a:latin typeface="Calibri Light"/>
                <a:ea typeface="+mn-lt"/>
                <a:cs typeface="+mn-lt"/>
              </a:rPr>
              <a:t>Reference: National Center for Accessible Media (NCAM) at WGBH </a:t>
            </a:r>
            <a:r>
              <a:rPr lang="en-US" sz="2000" i="1">
                <a:solidFill>
                  <a:srgbClr val="0563C1"/>
                </a:solidFill>
                <a:latin typeface="Calibri Light"/>
                <a:ea typeface="+mn-lt"/>
                <a:cs typeface="+mn-lt"/>
                <a:hlinkClick r:id="rId3"/>
              </a:rPr>
              <a:t>Accessible Data Tables</a:t>
            </a:r>
            <a:endParaRPr lang="en-US" sz="2000" i="1">
              <a:latin typeface="Calibri Light"/>
              <a:ea typeface="Calibri Light"/>
              <a:cs typeface="Calibri"/>
            </a:endParaRPr>
          </a:p>
          <a:p>
            <a:endParaRPr lang="en-US" sz="3600">
              <a:latin typeface="Calibri Light"/>
              <a:cs typeface="Calibri"/>
            </a:endParaRPr>
          </a:p>
          <a:p>
            <a:endParaRPr lang="en-US" sz="3600">
              <a:latin typeface="Calibri Light"/>
              <a:cs typeface="Calibri"/>
            </a:endParaRPr>
          </a:p>
          <a:p>
            <a:endParaRPr lang="en-US" sz="3200">
              <a:latin typeface="Calibri Light"/>
              <a:cs typeface="Calibri"/>
            </a:endParaRPr>
          </a:p>
        </p:txBody>
      </p:sp>
      <p:graphicFrame>
        <p:nvGraphicFramePr>
          <p:cNvPr id="5" name="Table 4">
            <a:extLst>
              <a:ext uri="{FF2B5EF4-FFF2-40B4-BE49-F238E27FC236}">
                <a16:creationId xmlns:a16="http://schemas.microsoft.com/office/drawing/2014/main" id="{FE24A3C8-5040-8DFB-655A-707191B296A8}"/>
              </a:ext>
            </a:extLst>
          </p:cNvPr>
          <p:cNvGraphicFramePr>
            <a:graphicFrameLocks noGrp="1"/>
          </p:cNvGraphicFramePr>
          <p:nvPr>
            <p:extLst>
              <p:ext uri="{D42A27DB-BD31-4B8C-83A1-F6EECF244321}">
                <p14:modId xmlns:p14="http://schemas.microsoft.com/office/powerpoint/2010/main" val="1523107803"/>
              </p:ext>
            </p:extLst>
          </p:nvPr>
        </p:nvGraphicFramePr>
        <p:xfrm>
          <a:off x="984250" y="3111500"/>
          <a:ext cx="3723069" cy="2551749"/>
        </p:xfrm>
        <a:graphic>
          <a:graphicData uri="http://schemas.openxmlformats.org/drawingml/2006/table">
            <a:tbl>
              <a:tblPr firstRow="1" bandRow="1">
                <a:tableStyleId>{2D5ABB26-0587-4C30-8999-92F81FD0307C}</a:tableStyleId>
              </a:tblPr>
              <a:tblGrid>
                <a:gridCol w="1794509">
                  <a:extLst>
                    <a:ext uri="{9D8B030D-6E8A-4147-A177-3AD203B41FA5}">
                      <a16:colId xmlns:a16="http://schemas.microsoft.com/office/drawing/2014/main" val="2254631928"/>
                    </a:ext>
                  </a:extLst>
                </a:gridCol>
                <a:gridCol w="1928560">
                  <a:extLst>
                    <a:ext uri="{9D8B030D-6E8A-4147-A177-3AD203B41FA5}">
                      <a16:colId xmlns:a16="http://schemas.microsoft.com/office/drawing/2014/main" val="1351158929"/>
                    </a:ext>
                  </a:extLst>
                </a:gridCol>
              </a:tblGrid>
              <a:tr h="379304">
                <a:tc>
                  <a:txBody>
                    <a:bodyPr/>
                    <a:lstStyle/>
                    <a:p>
                      <a:pPr marL="0" marR="0">
                        <a:spcBef>
                          <a:spcPts val="0"/>
                        </a:spcBef>
                        <a:spcAft>
                          <a:spcPts val="0"/>
                        </a:spcAft>
                      </a:pPr>
                      <a:r>
                        <a:rPr lang="en-US" sz="2400" b="1">
                          <a:effectLst/>
                        </a:rPr>
                        <a:t>Substance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spcBef>
                          <a:spcPts val="0"/>
                        </a:spcBef>
                        <a:spcAft>
                          <a:spcPts val="0"/>
                        </a:spcAft>
                      </a:pPr>
                      <a:r>
                        <a:rPr lang="en-US" sz="2400" b="1">
                          <a:effectLst/>
                        </a:rPr>
                        <a:t>Density</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14354657"/>
                  </a:ext>
                </a:extLst>
              </a:tr>
              <a:tr h="339377">
                <a:tc>
                  <a:txBody>
                    <a:bodyPr/>
                    <a:lstStyle/>
                    <a:p>
                      <a:pPr marL="0" marR="0">
                        <a:spcBef>
                          <a:spcPts val="0"/>
                        </a:spcBef>
                        <a:spcAft>
                          <a:spcPts val="0"/>
                        </a:spcAft>
                      </a:pPr>
                      <a:r>
                        <a:rPr lang="en-US" sz="2400">
                          <a:effectLst/>
                        </a:rPr>
                        <a:t>Oil</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spcBef>
                          <a:spcPts val="0"/>
                        </a:spcBef>
                        <a:spcAft>
                          <a:spcPts val="0"/>
                        </a:spcAft>
                      </a:pPr>
                      <a:r>
                        <a:rPr lang="en-US" sz="2400">
                          <a:effectLst/>
                        </a:rPr>
                        <a:t>.8 g/mL</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5087756"/>
                  </a:ext>
                </a:extLst>
              </a:tr>
              <a:tr h="439194">
                <a:tc>
                  <a:txBody>
                    <a:bodyPr/>
                    <a:lstStyle/>
                    <a:p>
                      <a:pPr marL="0" marR="0">
                        <a:spcBef>
                          <a:spcPts val="0"/>
                        </a:spcBef>
                        <a:spcAft>
                          <a:spcPts val="0"/>
                        </a:spcAft>
                      </a:pPr>
                      <a:r>
                        <a:rPr lang="en-US" sz="2400">
                          <a:effectLst/>
                        </a:rPr>
                        <a:t>Water</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spcBef>
                          <a:spcPts val="0"/>
                        </a:spcBef>
                        <a:spcAft>
                          <a:spcPts val="0"/>
                        </a:spcAft>
                      </a:pPr>
                      <a:r>
                        <a:rPr lang="en-US" sz="2400">
                          <a:effectLst/>
                        </a:rPr>
                        <a:t>1.0 g/mL</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33678034"/>
                  </a:ext>
                </a:extLst>
              </a:tr>
              <a:tr h="399268">
                <a:tc>
                  <a:txBody>
                    <a:bodyPr/>
                    <a:lstStyle/>
                    <a:p>
                      <a:pPr marL="0" marR="0">
                        <a:spcBef>
                          <a:spcPts val="0"/>
                        </a:spcBef>
                        <a:spcAft>
                          <a:spcPts val="0"/>
                        </a:spcAft>
                      </a:pPr>
                      <a:r>
                        <a:rPr lang="en-US" sz="2400">
                          <a:effectLst/>
                        </a:rPr>
                        <a:t>Plastic</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spcBef>
                          <a:spcPts val="0"/>
                        </a:spcBef>
                        <a:spcAft>
                          <a:spcPts val="0"/>
                        </a:spcAft>
                      </a:pPr>
                      <a:r>
                        <a:rPr lang="en-US" sz="2400">
                          <a:effectLst/>
                        </a:rPr>
                        <a:t>.9 g/cm</a:t>
                      </a:r>
                      <a:r>
                        <a:rPr lang="en-US" sz="2400" baseline="30000">
                          <a:effectLst/>
                        </a:rPr>
                        <a:t>3</a:t>
                      </a:r>
                      <a:endParaRPr lang="en-US"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6177137"/>
                  </a:ext>
                </a:extLst>
              </a:tr>
              <a:tr h="449176">
                <a:tc>
                  <a:txBody>
                    <a:bodyPr/>
                    <a:lstStyle/>
                    <a:p>
                      <a:pPr marL="0" marR="0">
                        <a:spcBef>
                          <a:spcPts val="0"/>
                        </a:spcBef>
                        <a:spcAft>
                          <a:spcPts val="0"/>
                        </a:spcAft>
                      </a:pPr>
                      <a:r>
                        <a:rPr lang="en-US" sz="2400">
                          <a:effectLst/>
                        </a:rPr>
                        <a:t>Rock</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spcBef>
                          <a:spcPts val="0"/>
                        </a:spcBef>
                        <a:spcAft>
                          <a:spcPts val="0"/>
                        </a:spcAft>
                      </a:pPr>
                      <a:r>
                        <a:rPr lang="en-US" sz="2400">
                          <a:effectLst/>
                        </a:rPr>
                        <a:t>4.2 g/cm</a:t>
                      </a:r>
                      <a:r>
                        <a:rPr lang="en-US" sz="2400" baseline="30000">
                          <a:effectLst/>
                        </a:rPr>
                        <a:t>3</a:t>
                      </a:r>
                      <a:endParaRPr lang="en-US"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81396313"/>
                  </a:ext>
                </a:extLst>
              </a:tr>
              <a:tr h="519047">
                <a:tc>
                  <a:txBody>
                    <a:bodyPr/>
                    <a:lstStyle/>
                    <a:p>
                      <a:pPr marL="0" marR="0">
                        <a:spcBef>
                          <a:spcPts val="0"/>
                        </a:spcBef>
                        <a:spcAft>
                          <a:spcPts val="0"/>
                        </a:spcAft>
                      </a:pPr>
                      <a:r>
                        <a:rPr lang="en-US" sz="2400">
                          <a:effectLst/>
                        </a:rPr>
                        <a:t>Aluminum</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a:spcBef>
                          <a:spcPts val="0"/>
                        </a:spcBef>
                        <a:spcAft>
                          <a:spcPts val="0"/>
                        </a:spcAft>
                      </a:pPr>
                      <a:r>
                        <a:rPr lang="en-US" sz="2400">
                          <a:effectLst/>
                        </a:rPr>
                        <a:t>2.3 g/cm</a:t>
                      </a:r>
                      <a:r>
                        <a:rPr lang="en-US" sz="2400" baseline="30000">
                          <a:effectLst/>
                        </a:rPr>
                        <a:t>3</a:t>
                      </a:r>
                      <a:endParaRPr lang="en-US" sz="2400">
                        <a:effectLst/>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366665365"/>
                  </a:ext>
                </a:extLst>
              </a:tr>
            </a:tbl>
          </a:graphicData>
        </a:graphic>
      </p:graphicFrame>
      <p:sp>
        <p:nvSpPr>
          <p:cNvPr id="6" name="TextBox 5">
            <a:extLst>
              <a:ext uri="{FF2B5EF4-FFF2-40B4-BE49-F238E27FC236}">
                <a16:creationId xmlns:a16="http://schemas.microsoft.com/office/drawing/2014/main" id="{ABD7831C-A966-7ABF-924D-032F68D980AF}"/>
              </a:ext>
            </a:extLst>
          </p:cNvPr>
          <p:cNvSpPr txBox="1"/>
          <p:nvPr/>
        </p:nvSpPr>
        <p:spPr>
          <a:xfrm>
            <a:off x="5734050" y="2933700"/>
            <a:ext cx="5835650"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libri Light"/>
                <a:cs typeface="Calibri"/>
              </a:rPr>
              <a:t>A table listing five substances and the density of each one.</a:t>
            </a:r>
          </a:p>
          <a:p>
            <a:pPr lvl="1"/>
            <a:r>
              <a:rPr lang="en-US" sz="2800">
                <a:latin typeface="Calibri Light"/>
                <a:cs typeface="Calibri"/>
              </a:rPr>
              <a:t>Oil .8g/mL</a:t>
            </a:r>
          </a:p>
          <a:p>
            <a:pPr lvl="1"/>
            <a:r>
              <a:rPr lang="en-US" sz="2800">
                <a:latin typeface="Calibri Light"/>
                <a:cs typeface="Calibri"/>
              </a:rPr>
              <a:t>Water 1.0g/mL</a:t>
            </a:r>
          </a:p>
          <a:p>
            <a:pPr lvl="1"/>
            <a:r>
              <a:rPr lang="en-US" sz="2800">
                <a:latin typeface="Calibri Light"/>
                <a:cs typeface="Calibri"/>
              </a:rPr>
              <a:t>Plastic .9g/cm</a:t>
            </a:r>
            <a:r>
              <a:rPr lang="en-US" sz="2800" baseline="30000">
                <a:latin typeface="Calibri Light"/>
                <a:cs typeface="Calibri"/>
              </a:rPr>
              <a:t>3</a:t>
            </a:r>
          </a:p>
          <a:p>
            <a:pPr lvl="1"/>
            <a:r>
              <a:rPr lang="en-US" sz="2800">
                <a:latin typeface="Calibri Light"/>
                <a:cs typeface="Calibri"/>
              </a:rPr>
              <a:t>Rock 4.2g/cm</a:t>
            </a:r>
            <a:r>
              <a:rPr lang="en-US" sz="2800" baseline="30000">
                <a:latin typeface="Calibri Light"/>
                <a:cs typeface="Calibri"/>
              </a:rPr>
              <a:t>3</a:t>
            </a:r>
          </a:p>
          <a:p>
            <a:pPr lvl="1"/>
            <a:r>
              <a:rPr lang="en-US" sz="2800">
                <a:latin typeface="Calibri Light"/>
                <a:cs typeface="Calibri"/>
              </a:rPr>
              <a:t>Aluminum 2.3g/cm</a:t>
            </a:r>
            <a:r>
              <a:rPr lang="en-US" sz="2800" baseline="30000">
                <a:latin typeface="Calibri Light"/>
                <a:cs typeface="Calibri"/>
              </a:rPr>
              <a:t>3</a:t>
            </a:r>
          </a:p>
          <a:p>
            <a:endParaRPr lang="en-US"/>
          </a:p>
        </p:txBody>
      </p:sp>
      <p:sp>
        <p:nvSpPr>
          <p:cNvPr id="7" name="Arrow: Right 6" descr="green arrow pointing right" title="green arrow pointing right">
            <a:extLst>
              <a:ext uri="{FF2B5EF4-FFF2-40B4-BE49-F238E27FC236}">
                <a16:creationId xmlns:a16="http://schemas.microsoft.com/office/drawing/2014/main" id="{A5A25AF4-0190-2E8C-9041-D1329EAF83B1}"/>
              </a:ext>
            </a:extLst>
          </p:cNvPr>
          <p:cNvSpPr/>
          <p:nvPr/>
        </p:nvSpPr>
        <p:spPr>
          <a:xfrm>
            <a:off x="4882896" y="4145533"/>
            <a:ext cx="977900" cy="482600"/>
          </a:xfrm>
          <a:prstGeom prst="rightArrow">
            <a:avLst/>
          </a:prstGeom>
          <a:solidFill>
            <a:srgbClr val="124734"/>
          </a:solidFill>
          <a:ln>
            <a:solidFill>
              <a:srgbClr val="1247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43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ea typeface="+mj-lt"/>
                <a:cs typeface="+mj-lt"/>
              </a:rPr>
              <a:t>How to: use tables accessibly</a:t>
            </a:r>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969960"/>
          </a:xfrm>
        </p:spPr>
        <p:txBody>
          <a:bodyPr vert="horz" lIns="91440" tIns="45720" rIns="91440" bIns="45720" rtlCol="0" anchor="t">
            <a:normAutofit lnSpcReduction="10000"/>
          </a:bodyPr>
          <a:lstStyle/>
          <a:p>
            <a:pPr marL="0" indent="0">
              <a:buNone/>
            </a:pPr>
            <a:r>
              <a:rPr lang="en-US" sz="3600">
                <a:latin typeface="Calibri Light"/>
                <a:ea typeface="+mn-lt"/>
                <a:cs typeface="+mn-lt"/>
              </a:rPr>
              <a:t>Tables</a:t>
            </a:r>
            <a:endParaRPr lang="en-US">
              <a:latin typeface="Calibri Light"/>
              <a:ea typeface="+mn-lt"/>
              <a:cs typeface="+mn-lt"/>
            </a:endParaRPr>
          </a:p>
          <a:p>
            <a:pPr marL="0" indent="0">
              <a:buNone/>
            </a:pPr>
            <a:r>
              <a:rPr lang="en-US" sz="2000" i="1">
                <a:latin typeface="Calibri Light"/>
                <a:ea typeface="+mn-lt"/>
                <a:cs typeface="+mn-lt"/>
              </a:rPr>
              <a:t>Reference: National Center for Accessible Media (NCAM) at WGBH </a:t>
            </a:r>
            <a:r>
              <a:rPr lang="en-US" sz="2000" i="1">
                <a:solidFill>
                  <a:srgbClr val="0563C1"/>
                </a:solidFill>
                <a:latin typeface="Calibri Light"/>
                <a:ea typeface="+mn-lt"/>
                <a:cs typeface="+mn-lt"/>
                <a:hlinkClick r:id="rId3"/>
              </a:rPr>
              <a:t>Accessible Data Tables</a:t>
            </a:r>
            <a:endParaRPr lang="en-US" sz="2000" i="1">
              <a:latin typeface="Calibri Light"/>
              <a:ea typeface="Calibri Light"/>
              <a:cs typeface="Calibri"/>
            </a:endParaRPr>
          </a:p>
          <a:p>
            <a:endParaRPr lang="en-US" sz="3600">
              <a:latin typeface="Calibri Light"/>
              <a:cs typeface="Calibri"/>
            </a:endParaRPr>
          </a:p>
          <a:p>
            <a:endParaRPr lang="en-US" sz="3600">
              <a:latin typeface="Calibri Light"/>
              <a:cs typeface="Calibri"/>
            </a:endParaRPr>
          </a:p>
          <a:p>
            <a:endParaRPr lang="en-US" sz="3200">
              <a:latin typeface="Calibri Light"/>
              <a:cs typeface="Calibri"/>
            </a:endParaRPr>
          </a:p>
        </p:txBody>
      </p:sp>
      <p:graphicFrame>
        <p:nvGraphicFramePr>
          <p:cNvPr id="5" name="Table 4">
            <a:extLst>
              <a:ext uri="{FF2B5EF4-FFF2-40B4-BE49-F238E27FC236}">
                <a16:creationId xmlns:a16="http://schemas.microsoft.com/office/drawing/2014/main" id="{FE24A3C8-5040-8DFB-655A-707191B296A8}"/>
              </a:ext>
            </a:extLst>
          </p:cNvPr>
          <p:cNvGraphicFramePr>
            <a:graphicFrameLocks noGrp="1"/>
          </p:cNvGraphicFramePr>
          <p:nvPr>
            <p:extLst>
              <p:ext uri="{D42A27DB-BD31-4B8C-83A1-F6EECF244321}">
                <p14:modId xmlns:p14="http://schemas.microsoft.com/office/powerpoint/2010/main" val="4091163576"/>
              </p:ext>
            </p:extLst>
          </p:nvPr>
        </p:nvGraphicFramePr>
        <p:xfrm>
          <a:off x="1521825" y="3090623"/>
          <a:ext cx="8736895" cy="2032702"/>
        </p:xfrm>
        <a:graphic>
          <a:graphicData uri="http://schemas.openxmlformats.org/drawingml/2006/table">
            <a:tbl>
              <a:tblPr firstRow="1">
                <a:tableStyleId>{2D5ABB26-0587-4C30-8999-92F81FD0307C}</a:tableStyleId>
              </a:tblPr>
              <a:tblGrid>
                <a:gridCol w="1117944">
                  <a:extLst>
                    <a:ext uri="{9D8B030D-6E8A-4147-A177-3AD203B41FA5}">
                      <a16:colId xmlns:a16="http://schemas.microsoft.com/office/drawing/2014/main" val="2254631928"/>
                    </a:ext>
                  </a:extLst>
                </a:gridCol>
                <a:gridCol w="1700405">
                  <a:extLst>
                    <a:ext uri="{9D8B030D-6E8A-4147-A177-3AD203B41FA5}">
                      <a16:colId xmlns:a16="http://schemas.microsoft.com/office/drawing/2014/main" val="1351158929"/>
                    </a:ext>
                  </a:extLst>
                </a:gridCol>
                <a:gridCol w="2057400">
                  <a:extLst>
                    <a:ext uri="{9D8B030D-6E8A-4147-A177-3AD203B41FA5}">
                      <a16:colId xmlns:a16="http://schemas.microsoft.com/office/drawing/2014/main" val="531370808"/>
                    </a:ext>
                  </a:extLst>
                </a:gridCol>
                <a:gridCol w="1841325">
                  <a:extLst>
                    <a:ext uri="{9D8B030D-6E8A-4147-A177-3AD203B41FA5}">
                      <a16:colId xmlns:a16="http://schemas.microsoft.com/office/drawing/2014/main" val="1000826387"/>
                    </a:ext>
                  </a:extLst>
                </a:gridCol>
                <a:gridCol w="2019821">
                  <a:extLst>
                    <a:ext uri="{9D8B030D-6E8A-4147-A177-3AD203B41FA5}">
                      <a16:colId xmlns:a16="http://schemas.microsoft.com/office/drawing/2014/main" val="3251007528"/>
                    </a:ext>
                  </a:extLst>
                </a:gridCol>
              </a:tblGrid>
              <a:tr h="379304">
                <a:tc>
                  <a:txBody>
                    <a:bodyPr/>
                    <a:lstStyle/>
                    <a:p>
                      <a:pPr marL="0" marR="0" lvl="0">
                        <a:spcBef>
                          <a:spcPts val="0"/>
                        </a:spcBef>
                        <a:spcAft>
                          <a:spcPts val="0"/>
                        </a:spcAft>
                        <a:buNone/>
                      </a:pPr>
                      <a:r>
                        <a:rPr lang="en-US" sz="2400" b="1">
                          <a:effectLst/>
                        </a:rPr>
                        <a:t>Plastic</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a:spcBef>
                          <a:spcPts val="0"/>
                        </a:spcBef>
                        <a:spcAft>
                          <a:spcPts val="0"/>
                        </a:spcAft>
                        <a:buNone/>
                      </a:pPr>
                      <a:r>
                        <a:rPr lang="en-US" sz="2400" b="1">
                          <a:effectLst/>
                        </a:rPr>
                        <a:t>Acetone</a:t>
                      </a:r>
                    </a:p>
                  </a:txBody>
                  <a:tcPr marL="68580" marR="6858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marL="0" lvl="0">
                        <a:spcBef>
                          <a:spcPts val="0"/>
                        </a:spcBef>
                        <a:spcAft>
                          <a:spcPts val="0"/>
                        </a:spcAft>
                        <a:buNone/>
                      </a:pPr>
                      <a:r>
                        <a:rPr lang="en-US" sz="2400" b="1">
                          <a:effectLst/>
                        </a:rPr>
                        <a:t>Flame Test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a:spcBef>
                          <a:spcPts val="0"/>
                        </a:spcBef>
                        <a:spcAft>
                          <a:spcPts val="0"/>
                        </a:spcAft>
                        <a:buNone/>
                      </a:pPr>
                      <a:r>
                        <a:rPr lang="en-US" sz="2400" b="1">
                          <a:effectLst/>
                        </a:rPr>
                        <a:t>Heat</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a:spcBef>
                          <a:spcPts val="0"/>
                        </a:spcBef>
                        <a:spcAft>
                          <a:spcPts val="0"/>
                        </a:spcAft>
                        <a:buNone/>
                      </a:pPr>
                      <a:r>
                        <a:rPr lang="en-US" sz="2400" b="1">
                          <a:effectLst/>
                        </a:rPr>
                        <a:t>Crease Color</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14354657"/>
                  </a:ext>
                </a:extLst>
              </a:tr>
              <a:tr h="339377">
                <a:tc>
                  <a:txBody>
                    <a:bodyPr/>
                    <a:lstStyle/>
                    <a:p>
                      <a:pPr marL="0" marR="0" lvl="0">
                        <a:spcBef>
                          <a:spcPts val="0"/>
                        </a:spcBef>
                        <a:spcAft>
                          <a:spcPts val="0"/>
                        </a:spcAft>
                        <a:buNone/>
                      </a:pPr>
                      <a:r>
                        <a:rPr lang="en-US" sz="2400">
                          <a:effectLst/>
                        </a:rPr>
                        <a:t>1</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a:spcBef>
                          <a:spcPts val="0"/>
                        </a:spcBef>
                        <a:spcAft>
                          <a:spcPts val="0"/>
                        </a:spcAft>
                        <a:buNone/>
                      </a:pPr>
                      <a:r>
                        <a:rPr lang="en-US" sz="2400">
                          <a:effectLst/>
                        </a:rPr>
                        <a:t>No effect</a:t>
                      </a:r>
                    </a:p>
                  </a:txBody>
                  <a:tcPr marL="68580" marR="6858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marL="0" lvl="0">
                        <a:spcBef>
                          <a:spcPts val="0"/>
                        </a:spcBef>
                        <a:spcAft>
                          <a:spcPts val="0"/>
                        </a:spcAft>
                        <a:buNone/>
                      </a:pPr>
                      <a:r>
                        <a:rPr lang="en-US" sz="2400">
                          <a:effectLst/>
                        </a:rPr>
                        <a:t>Green color</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a:spcBef>
                          <a:spcPts val="0"/>
                        </a:spcBef>
                        <a:spcAft>
                          <a:spcPts val="0"/>
                        </a:spcAft>
                        <a:buNone/>
                      </a:pPr>
                      <a:r>
                        <a:rPr lang="en-US" sz="2400">
                          <a:effectLst/>
                        </a:rPr>
                        <a:t>Softens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a:spcBef>
                          <a:spcPts val="0"/>
                        </a:spcBef>
                        <a:spcAft>
                          <a:spcPts val="0"/>
                        </a:spcAft>
                        <a:buNone/>
                      </a:pPr>
                      <a:r>
                        <a:rPr lang="en-US" sz="2400">
                          <a:effectLst/>
                        </a:rPr>
                        <a:t>None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5087756"/>
                  </a:ext>
                </a:extLst>
              </a:tr>
              <a:tr h="439194">
                <a:tc>
                  <a:txBody>
                    <a:bodyPr/>
                    <a:lstStyle/>
                    <a:p>
                      <a:pPr marL="0" marR="0" lvl="0">
                        <a:spcBef>
                          <a:spcPts val="0"/>
                        </a:spcBef>
                        <a:spcAft>
                          <a:spcPts val="0"/>
                        </a:spcAft>
                        <a:buNone/>
                      </a:pPr>
                      <a:r>
                        <a:rPr lang="en-US" sz="2400">
                          <a:effectLst/>
                        </a:rPr>
                        <a:t>2</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a:spcBef>
                          <a:spcPts val="0"/>
                        </a:spcBef>
                        <a:spcAft>
                          <a:spcPts val="0"/>
                        </a:spcAft>
                        <a:buNone/>
                      </a:pPr>
                      <a:r>
                        <a:rPr lang="en-US" sz="2400">
                          <a:effectLst/>
                        </a:rPr>
                        <a:t>Softened</a:t>
                      </a:r>
                    </a:p>
                  </a:txBody>
                  <a:tcPr marL="68580" marR="6858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marL="0" lvl="0">
                        <a:spcBef>
                          <a:spcPts val="0"/>
                        </a:spcBef>
                        <a:spcAft>
                          <a:spcPts val="0"/>
                        </a:spcAft>
                        <a:buNone/>
                      </a:pPr>
                      <a:r>
                        <a:rPr lang="en-US" sz="2400">
                          <a:effectLst/>
                        </a:rPr>
                        <a:t>No change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a:spcBef>
                          <a:spcPts val="0"/>
                        </a:spcBef>
                        <a:spcAft>
                          <a:spcPts val="0"/>
                        </a:spcAft>
                        <a:buNone/>
                      </a:pPr>
                      <a:r>
                        <a:rPr lang="en-US" sz="2400">
                          <a:effectLst/>
                        </a:rPr>
                        <a:t>No change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a:spcBef>
                          <a:spcPts val="0"/>
                        </a:spcBef>
                        <a:spcAft>
                          <a:spcPts val="0"/>
                        </a:spcAft>
                        <a:buNone/>
                      </a:pPr>
                      <a:r>
                        <a:rPr lang="en-US" sz="2400">
                          <a:effectLst/>
                        </a:rPr>
                        <a:t>White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33678034"/>
                  </a:ext>
                </a:extLst>
              </a:tr>
              <a:tr h="399268">
                <a:tc>
                  <a:txBody>
                    <a:bodyPr/>
                    <a:lstStyle/>
                    <a:p>
                      <a:pPr marL="0" marR="0" lvl="0">
                        <a:spcBef>
                          <a:spcPts val="0"/>
                        </a:spcBef>
                        <a:spcAft>
                          <a:spcPts val="0"/>
                        </a:spcAft>
                        <a:buNone/>
                      </a:pPr>
                      <a:r>
                        <a:rPr lang="en-US" sz="2400">
                          <a:effectLst/>
                        </a:rPr>
                        <a:t>3</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a:spcBef>
                          <a:spcPts val="0"/>
                        </a:spcBef>
                        <a:spcAft>
                          <a:spcPts val="0"/>
                        </a:spcAft>
                        <a:buNone/>
                      </a:pPr>
                      <a:r>
                        <a:rPr lang="en-US" sz="2400">
                          <a:effectLst/>
                        </a:rPr>
                        <a:t>No effect</a:t>
                      </a:r>
                    </a:p>
                  </a:txBody>
                  <a:tcPr marL="68580" marR="6858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marL="0" lvl="0">
                        <a:spcBef>
                          <a:spcPts val="0"/>
                        </a:spcBef>
                        <a:spcAft>
                          <a:spcPts val="0"/>
                        </a:spcAft>
                        <a:buNone/>
                      </a:pPr>
                      <a:r>
                        <a:rPr lang="en-US" sz="2400" b="0" i="0" u="none" strike="noStrike" baseline="0" noProof="0">
                          <a:effectLst/>
                          <a:latin typeface="Calibri"/>
                        </a:rPr>
                        <a:t>Red color</a:t>
                      </a:r>
                      <a:endParaRPr lang="en-US" baseline="0"/>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a:spcBef>
                          <a:spcPts val="0"/>
                        </a:spcBef>
                        <a:spcAft>
                          <a:spcPts val="0"/>
                        </a:spcAft>
                        <a:buNone/>
                      </a:pPr>
                      <a:r>
                        <a:rPr lang="en-US" sz="2400" baseline="0">
                          <a:effectLst/>
                        </a:rPr>
                        <a:t>Softens</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a:spcBef>
                          <a:spcPts val="0"/>
                        </a:spcBef>
                        <a:spcAft>
                          <a:spcPts val="0"/>
                        </a:spcAft>
                        <a:buNone/>
                      </a:pPr>
                      <a:r>
                        <a:rPr lang="en-US" sz="2400" baseline="0">
                          <a:effectLst/>
                        </a:rPr>
                        <a:t>None</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6177137"/>
                  </a:ext>
                </a:extLst>
              </a:tr>
              <a:tr h="449176">
                <a:tc>
                  <a:txBody>
                    <a:bodyPr/>
                    <a:lstStyle/>
                    <a:p>
                      <a:pPr marL="0" marR="0" lvl="0">
                        <a:spcBef>
                          <a:spcPts val="0"/>
                        </a:spcBef>
                        <a:spcAft>
                          <a:spcPts val="0"/>
                        </a:spcAft>
                        <a:buNone/>
                      </a:pPr>
                      <a:r>
                        <a:rPr lang="en-US" sz="2400">
                          <a:effectLst/>
                        </a:rPr>
                        <a:t>4</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a:spcBef>
                          <a:spcPts val="0"/>
                        </a:spcBef>
                        <a:spcAft>
                          <a:spcPts val="0"/>
                        </a:spcAft>
                        <a:buNone/>
                      </a:pPr>
                      <a:r>
                        <a:rPr lang="en-US" sz="2400">
                          <a:effectLst/>
                        </a:rPr>
                        <a:t>No effect</a:t>
                      </a:r>
                      <a:endParaRPr lang="en-US"/>
                    </a:p>
                  </a:txBody>
                  <a:tcPr marL="68580" marR="6858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marL="0" lvl="0">
                        <a:spcBef>
                          <a:spcPts val="0"/>
                        </a:spcBef>
                        <a:spcAft>
                          <a:spcPts val="0"/>
                        </a:spcAft>
                        <a:buNone/>
                      </a:pPr>
                      <a:r>
                        <a:rPr lang="en-US" sz="2400" baseline="0">
                          <a:effectLst/>
                        </a:rPr>
                        <a:t>Green color</a:t>
                      </a: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a:spcBef>
                          <a:spcPts val="0"/>
                        </a:spcBef>
                        <a:spcAft>
                          <a:spcPts val="0"/>
                        </a:spcAft>
                        <a:buNone/>
                      </a:pPr>
                      <a:r>
                        <a:rPr lang="en-US" sz="2400" baseline="0">
                          <a:effectLst/>
                        </a:rPr>
                        <a:t>Softens</a:t>
                      </a:r>
                      <a:endParaRPr lang="en-US"/>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a:spcBef>
                          <a:spcPts val="0"/>
                        </a:spcBef>
                        <a:spcAft>
                          <a:spcPts val="0"/>
                        </a:spcAft>
                        <a:buNone/>
                      </a:pPr>
                      <a:r>
                        <a:rPr lang="en-US" sz="2400" baseline="0">
                          <a:effectLst/>
                        </a:rPr>
                        <a:t>None</a:t>
                      </a:r>
                      <a:endParaRPr lang="en-US"/>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81396313"/>
                  </a:ext>
                </a:extLst>
              </a:tr>
            </a:tbl>
          </a:graphicData>
        </a:graphic>
      </p:graphicFrame>
    </p:spTree>
    <p:extLst>
      <p:ext uri="{BB962C8B-B14F-4D97-AF65-F5344CB8AC3E}">
        <p14:creationId xmlns:p14="http://schemas.microsoft.com/office/powerpoint/2010/main" val="261964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Session agenda</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4358814"/>
          </a:xfrm>
        </p:spPr>
        <p:txBody>
          <a:bodyPr vert="horz" lIns="91440" tIns="45720" rIns="91440" bIns="45720" rtlCol="0" anchor="t">
            <a:normAutofit/>
          </a:bodyPr>
          <a:lstStyle/>
          <a:p>
            <a:pPr>
              <a:lnSpc>
                <a:spcPct val="120000"/>
              </a:lnSpc>
              <a:spcBef>
                <a:spcPts val="600"/>
              </a:spcBef>
              <a:spcAft>
                <a:spcPts val="600"/>
              </a:spcAft>
            </a:pPr>
            <a:r>
              <a:rPr lang="en-US">
                <a:latin typeface="Calibri Light"/>
                <a:ea typeface="+mn-lt"/>
                <a:cs typeface="+mn-lt"/>
              </a:rPr>
              <a:t>(3 min) Intro: opening question, definition</a:t>
            </a:r>
            <a:endParaRPr lang="en-US"/>
          </a:p>
          <a:p>
            <a:pPr>
              <a:lnSpc>
                <a:spcPct val="120000"/>
              </a:lnSpc>
              <a:spcBef>
                <a:spcPts val="600"/>
              </a:spcBef>
              <a:spcAft>
                <a:spcPts val="600"/>
              </a:spcAft>
            </a:pPr>
            <a:r>
              <a:rPr lang="en-US">
                <a:latin typeface="Calibri Light"/>
                <a:ea typeface="+mn-lt"/>
                <a:cs typeface="+mn-lt"/>
              </a:rPr>
              <a:t>(4 min) Why we want to create them accessibly</a:t>
            </a:r>
          </a:p>
          <a:p>
            <a:pPr>
              <a:lnSpc>
                <a:spcPct val="120000"/>
              </a:lnSpc>
              <a:spcBef>
                <a:spcPts val="600"/>
              </a:spcBef>
              <a:spcAft>
                <a:spcPts val="600"/>
              </a:spcAft>
            </a:pPr>
            <a:r>
              <a:rPr lang="en-US">
                <a:latin typeface="Calibri Light"/>
                <a:ea typeface="+mn-lt"/>
                <a:cs typeface="+mn-lt"/>
              </a:rPr>
              <a:t>(2 min) Questions to ask before selecting a format</a:t>
            </a:r>
          </a:p>
          <a:p>
            <a:pPr>
              <a:lnSpc>
                <a:spcPct val="120000"/>
              </a:lnSpc>
              <a:spcBef>
                <a:spcPts val="600"/>
              </a:spcBef>
              <a:spcAft>
                <a:spcPts val="600"/>
              </a:spcAft>
            </a:pPr>
            <a:r>
              <a:rPr lang="en-US">
                <a:latin typeface="Calibri Light"/>
                <a:ea typeface="+mn-lt"/>
                <a:cs typeface="+mn-lt"/>
              </a:rPr>
              <a:t>(40 min) How to create accessible Word documents</a:t>
            </a:r>
          </a:p>
          <a:p>
            <a:pPr>
              <a:lnSpc>
                <a:spcPct val="120000"/>
              </a:lnSpc>
              <a:spcBef>
                <a:spcPts val="600"/>
              </a:spcBef>
              <a:spcAft>
                <a:spcPts val="600"/>
              </a:spcAft>
            </a:pPr>
            <a:r>
              <a:rPr lang="en-US">
                <a:latin typeface="Calibri Light"/>
                <a:ea typeface="+mn-lt"/>
                <a:cs typeface="+mn-lt"/>
              </a:rPr>
              <a:t>(5 min) Identify where you can apply: your next steps</a:t>
            </a:r>
          </a:p>
          <a:p>
            <a:pPr>
              <a:lnSpc>
                <a:spcPct val="120000"/>
              </a:lnSpc>
              <a:spcBef>
                <a:spcPts val="600"/>
              </a:spcBef>
              <a:spcAft>
                <a:spcPts val="600"/>
              </a:spcAft>
            </a:pPr>
            <a:r>
              <a:rPr lang="en-US">
                <a:latin typeface="Calibri Light"/>
                <a:ea typeface="+mn-lt"/>
                <a:cs typeface="+mn-lt"/>
              </a:rPr>
              <a:t>(5 min) Upcoming faculty opportunity &amp; feedback for us</a:t>
            </a:r>
            <a:endParaRPr lang="en-US">
              <a:latin typeface="Calibri Light"/>
              <a:ea typeface="Calibri Light"/>
              <a:cs typeface="Calibri Light"/>
            </a:endParaRPr>
          </a:p>
        </p:txBody>
      </p:sp>
    </p:spTree>
    <p:extLst>
      <p:ext uri="{BB962C8B-B14F-4D97-AF65-F5344CB8AC3E}">
        <p14:creationId xmlns:p14="http://schemas.microsoft.com/office/powerpoint/2010/main" val="607407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ea typeface="+mj-lt"/>
                <a:cs typeface="+mj-lt"/>
              </a:rPr>
              <a:t>How to: use a table of contents</a:t>
            </a:r>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4144960"/>
          </a:xfrm>
        </p:spPr>
        <p:txBody>
          <a:bodyPr vert="horz" lIns="91440" tIns="45720" rIns="91440" bIns="45720" rtlCol="0" anchor="t">
            <a:noAutofit/>
          </a:bodyPr>
          <a:lstStyle/>
          <a:p>
            <a:pPr marL="0" indent="0">
              <a:lnSpc>
                <a:spcPct val="150000"/>
              </a:lnSpc>
              <a:buNone/>
            </a:pPr>
            <a:r>
              <a:rPr lang="en-US" sz="2400" dirty="0">
                <a:latin typeface="Calibri"/>
                <a:cs typeface="Calibri"/>
              </a:rPr>
              <a:t>Use tables of contents to reveal your heading structure (which also makes organization more visible, supporting learning!) and allow readers to skim and jump to points of interest.</a:t>
            </a:r>
            <a:r>
              <a:rPr lang="en-US" sz="2400" dirty="0">
                <a:ea typeface="+mn-lt"/>
                <a:cs typeface="+mn-lt"/>
              </a:rPr>
              <a:t> </a:t>
            </a:r>
            <a:r>
              <a:rPr lang="en-US" sz="2400" i="1" dirty="0">
                <a:ea typeface="+mn-lt"/>
                <a:cs typeface="+mn-lt"/>
              </a:rPr>
              <a:t>To insert a table of contents:</a:t>
            </a:r>
            <a:endParaRPr lang="en-US" sz="2400" dirty="0">
              <a:cs typeface="Calibri" panose="020F0502020204030204"/>
            </a:endParaRPr>
          </a:p>
          <a:p>
            <a:pPr>
              <a:lnSpc>
                <a:spcPct val="150000"/>
              </a:lnSpc>
            </a:pPr>
            <a:r>
              <a:rPr lang="en-US" sz="1800" dirty="0">
                <a:ea typeface="+mn-lt"/>
                <a:cs typeface="+mn-lt"/>
              </a:rPr>
              <a:t>Place the cursor in your document where you want to create the table of contents.</a:t>
            </a:r>
            <a:endParaRPr lang="en-US" sz="1800" dirty="0">
              <a:cs typeface="Calibri" panose="020F0502020204030204"/>
            </a:endParaRPr>
          </a:p>
          <a:p>
            <a:pPr>
              <a:lnSpc>
                <a:spcPct val="150000"/>
              </a:lnSpc>
            </a:pPr>
            <a:r>
              <a:rPr lang="en-US" sz="1800" dirty="0">
                <a:ea typeface="+mn-lt"/>
                <a:cs typeface="+mn-lt"/>
              </a:rPr>
              <a:t>Go to menu item: </a:t>
            </a:r>
            <a:r>
              <a:rPr lang="en-US" sz="1800" b="1" dirty="0">
                <a:ea typeface="+mn-lt"/>
                <a:cs typeface="+mn-lt"/>
              </a:rPr>
              <a:t>References</a:t>
            </a:r>
            <a:r>
              <a:rPr lang="en-US" sz="1800" dirty="0">
                <a:ea typeface="+mn-lt"/>
                <a:cs typeface="+mn-lt"/>
              </a:rPr>
              <a:t>.</a:t>
            </a:r>
            <a:endParaRPr lang="en-US" sz="1800" dirty="0">
              <a:cs typeface="Calibri" panose="020F0502020204030204"/>
            </a:endParaRPr>
          </a:p>
          <a:p>
            <a:pPr>
              <a:lnSpc>
                <a:spcPct val="150000"/>
              </a:lnSpc>
            </a:pPr>
            <a:r>
              <a:rPr lang="en-US" sz="1800" dirty="0">
                <a:ea typeface="+mn-lt"/>
                <a:cs typeface="+mn-lt"/>
              </a:rPr>
              <a:t>In the </a:t>
            </a:r>
            <a:r>
              <a:rPr lang="en-US" sz="1800" b="1" dirty="0">
                <a:ea typeface="+mn-lt"/>
                <a:cs typeface="+mn-lt"/>
              </a:rPr>
              <a:t>Table of Contents</a:t>
            </a:r>
            <a:r>
              <a:rPr lang="en-US" sz="1800" dirty="0">
                <a:ea typeface="+mn-lt"/>
                <a:cs typeface="+mn-lt"/>
              </a:rPr>
              <a:t> section, select </a:t>
            </a:r>
            <a:r>
              <a:rPr lang="en-US" sz="1800" b="1" dirty="0">
                <a:ea typeface="+mn-lt"/>
                <a:cs typeface="+mn-lt"/>
              </a:rPr>
              <a:t>Table of Contents</a:t>
            </a:r>
            <a:r>
              <a:rPr lang="en-US" sz="1800" dirty="0">
                <a:ea typeface="+mn-lt"/>
                <a:cs typeface="+mn-lt"/>
              </a:rPr>
              <a:t>.</a:t>
            </a:r>
            <a:endParaRPr lang="en-US" sz="1800" dirty="0">
              <a:cs typeface="Calibri" panose="020F0502020204030204"/>
            </a:endParaRPr>
          </a:p>
          <a:p>
            <a:pPr>
              <a:lnSpc>
                <a:spcPct val="150000"/>
              </a:lnSpc>
            </a:pPr>
            <a:r>
              <a:rPr lang="en-US" sz="1800" dirty="0">
                <a:ea typeface="+mn-lt"/>
                <a:cs typeface="+mn-lt"/>
              </a:rPr>
              <a:t>Select the style that you want to use.</a:t>
            </a:r>
            <a:endParaRPr lang="en-US" sz="1800" dirty="0">
              <a:cs typeface="Calibri" panose="020F0502020204030204"/>
            </a:endParaRPr>
          </a:p>
          <a:p>
            <a:pPr lvl="1"/>
            <a:endParaRPr lang="en-US" sz="1800" dirty="0">
              <a:latin typeface="Calibri Light"/>
              <a:cs typeface="Calibri"/>
            </a:endParaRPr>
          </a:p>
          <a:p>
            <a:pPr lvl="1"/>
            <a:endParaRPr lang="en-US" sz="1800" dirty="0">
              <a:latin typeface="Calibri Light"/>
              <a:cs typeface="Calibri"/>
            </a:endParaRPr>
          </a:p>
          <a:p>
            <a:pPr marL="457200" lvl="1" indent="0">
              <a:buNone/>
            </a:pPr>
            <a:endParaRPr lang="en-US" sz="1800" dirty="0">
              <a:latin typeface="Calibri Light"/>
              <a:cs typeface="Calibri" panose="020F0502020204030204"/>
            </a:endParaRPr>
          </a:p>
          <a:p>
            <a:pPr marL="457200" lvl="1" indent="0">
              <a:buNone/>
            </a:pPr>
            <a:endParaRPr lang="en-US" sz="1800" dirty="0">
              <a:latin typeface="Calibri Light"/>
              <a:cs typeface="Calibri" panose="020F0502020204030204"/>
            </a:endParaRPr>
          </a:p>
          <a:p>
            <a:pPr lvl="1"/>
            <a:endParaRPr lang="en-US" sz="1800" dirty="0">
              <a:cs typeface="Calibri" panose="020F0502020204030204"/>
            </a:endParaRPr>
          </a:p>
        </p:txBody>
      </p:sp>
    </p:spTree>
    <p:extLst>
      <p:ext uri="{BB962C8B-B14F-4D97-AF65-F5344CB8AC3E}">
        <p14:creationId xmlns:p14="http://schemas.microsoft.com/office/powerpoint/2010/main" val="3479020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How to: double-check accessibility</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4144960"/>
          </a:xfrm>
        </p:spPr>
        <p:txBody>
          <a:bodyPr vert="horz" lIns="91440" tIns="45720" rIns="91440" bIns="45720" rtlCol="0" anchor="t">
            <a:normAutofit/>
          </a:bodyPr>
          <a:lstStyle/>
          <a:p>
            <a:pPr marL="0" indent="0">
              <a:buNone/>
            </a:pPr>
            <a:r>
              <a:rPr lang="en-US" sz="3600">
                <a:latin typeface="Calibri Light"/>
                <a:ea typeface="+mn-lt"/>
                <a:cs typeface="+mn-lt"/>
              </a:rPr>
              <a:t>Look at the "UO Remote Syllabus Starter" in the chat or as we screenshare. </a:t>
            </a:r>
          </a:p>
          <a:p>
            <a:pPr marL="0" indent="0">
              <a:buNone/>
            </a:pPr>
            <a:r>
              <a:rPr lang="en-US" sz="3600">
                <a:latin typeface="Calibri Light"/>
                <a:ea typeface="+mn-lt"/>
                <a:cs typeface="+mn-lt"/>
              </a:rPr>
              <a:t>What—just from skimming this doc—would you need to check? What do you suspect might </a:t>
            </a:r>
            <a:r>
              <a:rPr lang="en-US" sz="3600" i="1">
                <a:latin typeface="Calibri Light"/>
                <a:ea typeface="+mn-lt"/>
                <a:cs typeface="+mn-lt"/>
              </a:rPr>
              <a:t>not</a:t>
            </a:r>
            <a:r>
              <a:rPr lang="en-US" sz="3600">
                <a:latin typeface="Calibri Light"/>
                <a:ea typeface="+mn-lt"/>
                <a:cs typeface="+mn-lt"/>
              </a:rPr>
              <a:t> be accessible?</a:t>
            </a:r>
            <a:endParaRPr lang="en-US"/>
          </a:p>
          <a:p>
            <a:pPr marL="0" indent="0">
              <a:buNone/>
            </a:pPr>
            <a:endParaRPr lang="en-US" sz="3600">
              <a:latin typeface="Calibri Light"/>
              <a:ea typeface="Calibri Light"/>
              <a:cs typeface="Calibri"/>
            </a:endParaRPr>
          </a:p>
          <a:p>
            <a:pPr marL="0" indent="0">
              <a:buNone/>
            </a:pPr>
            <a:endParaRPr lang="en-US" sz="3600">
              <a:latin typeface="Calibri Light"/>
              <a:cs typeface="Calibri"/>
            </a:endParaRPr>
          </a:p>
          <a:p>
            <a:pPr lvl="1"/>
            <a:endParaRPr lang="en-US">
              <a:latin typeface="Calibri" panose="020F0502020204030204"/>
              <a:ea typeface="Calibri" panose="020F0502020204030204"/>
              <a:cs typeface="Calibri"/>
            </a:endParaRPr>
          </a:p>
        </p:txBody>
      </p:sp>
    </p:spTree>
    <p:extLst>
      <p:ext uri="{BB962C8B-B14F-4D97-AF65-F5344CB8AC3E}">
        <p14:creationId xmlns:p14="http://schemas.microsoft.com/office/powerpoint/2010/main" val="2388575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How to: double-check accessibility</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692460"/>
            <a:ext cx="10515600" cy="4278125"/>
          </a:xfrm>
        </p:spPr>
        <p:txBody>
          <a:bodyPr vert="horz" lIns="91440" tIns="45720" rIns="91440" bIns="45720" rtlCol="0" anchor="t">
            <a:normAutofit fontScale="62500" lnSpcReduction="20000"/>
          </a:bodyPr>
          <a:lstStyle/>
          <a:p>
            <a:pPr marL="0" indent="0">
              <a:buNone/>
            </a:pPr>
            <a:r>
              <a:rPr lang="en-US" sz="3600">
                <a:latin typeface="Calibri Light"/>
                <a:ea typeface="Calibri Light"/>
                <a:cs typeface="Calibri"/>
              </a:rPr>
              <a:t>For this document to be accessible, someone had to:</a:t>
            </a:r>
          </a:p>
          <a:p>
            <a:pPr>
              <a:lnSpc>
                <a:spcPct val="120000"/>
              </a:lnSpc>
              <a:buFont typeface="Arial"/>
              <a:buChar char="•"/>
            </a:pPr>
            <a:r>
              <a:rPr lang="en-US" sz="3600">
                <a:latin typeface="Calibri Light"/>
                <a:ea typeface="+mn-lt"/>
                <a:cs typeface="+mn-lt"/>
              </a:rPr>
              <a:t>add alt-text to the letterhead image</a:t>
            </a:r>
            <a:endParaRPr lang="en-US">
              <a:latin typeface="Calibri Light"/>
              <a:ea typeface="Calibri Light"/>
              <a:cs typeface="Calibri Light"/>
            </a:endParaRPr>
          </a:p>
          <a:p>
            <a:pPr>
              <a:lnSpc>
                <a:spcPct val="120000"/>
              </a:lnSpc>
              <a:buFont typeface="Arial"/>
              <a:buChar char="•"/>
            </a:pPr>
            <a:r>
              <a:rPr lang="en-US" sz="3600">
                <a:latin typeface="Calibri Light"/>
                <a:ea typeface="+mn-lt"/>
                <a:cs typeface="+mn-lt"/>
              </a:rPr>
              <a:t>apply headings</a:t>
            </a:r>
            <a:endParaRPr lang="en-US">
              <a:latin typeface="Calibri Light"/>
              <a:ea typeface="Calibri Light"/>
              <a:cs typeface="Calibri Light"/>
            </a:endParaRPr>
          </a:p>
          <a:p>
            <a:pPr>
              <a:lnSpc>
                <a:spcPct val="120000"/>
              </a:lnSpc>
              <a:buFont typeface="Arial"/>
              <a:buChar char="•"/>
            </a:pPr>
            <a:r>
              <a:rPr lang="en-US" sz="3600">
                <a:latin typeface="Calibri Light"/>
                <a:ea typeface="+mn-lt"/>
                <a:cs typeface="+mn-lt"/>
              </a:rPr>
              <a:t>make all links descriptive (describing what they are rather than pasting the </a:t>
            </a:r>
            <a:r>
              <a:rPr lang="en-US" sz="3600" err="1">
                <a:latin typeface="Calibri Light"/>
                <a:ea typeface="+mn-lt"/>
                <a:cs typeface="+mn-lt"/>
              </a:rPr>
              <a:t>url</a:t>
            </a:r>
            <a:r>
              <a:rPr lang="en-US" sz="3600">
                <a:latin typeface="Calibri Light"/>
                <a:ea typeface="+mn-lt"/>
                <a:cs typeface="+mn-lt"/>
              </a:rPr>
              <a:t> on its own)</a:t>
            </a:r>
            <a:endParaRPr lang="en-US" sz="3600">
              <a:latin typeface="Calibri"/>
              <a:ea typeface="Calibri Light"/>
              <a:cs typeface="Calibri Light"/>
            </a:endParaRPr>
          </a:p>
          <a:p>
            <a:pPr>
              <a:lnSpc>
                <a:spcPct val="120000"/>
              </a:lnSpc>
              <a:buFont typeface="Arial"/>
              <a:buChar char="•"/>
            </a:pPr>
            <a:r>
              <a:rPr lang="en-US" sz="3600">
                <a:latin typeface="Calibri Light"/>
                <a:ea typeface="+mn-lt"/>
                <a:cs typeface="+mn-lt"/>
              </a:rPr>
              <a:t>change the green text to a WCAG suggested color for green on white background</a:t>
            </a:r>
            <a:endParaRPr lang="en-US">
              <a:latin typeface="Calibri Light"/>
              <a:ea typeface="Calibri Light"/>
              <a:cs typeface="Calibri Light"/>
            </a:endParaRPr>
          </a:p>
          <a:p>
            <a:pPr>
              <a:lnSpc>
                <a:spcPct val="120000"/>
              </a:lnSpc>
              <a:buFont typeface="Arial"/>
              <a:buChar char="•"/>
            </a:pPr>
            <a:r>
              <a:rPr lang="en-US" sz="3600">
                <a:latin typeface="Calibri Light"/>
                <a:ea typeface="+mn-lt"/>
                <a:cs typeface="+mn-lt"/>
              </a:rPr>
              <a:t>add quotation marks around the start and end of all example text, rather than relying on the green alone to indicate meaning</a:t>
            </a:r>
            <a:endParaRPr lang="en-US">
              <a:latin typeface="Calibri Light"/>
              <a:ea typeface="Calibri Light"/>
              <a:cs typeface="Calibri Light"/>
            </a:endParaRPr>
          </a:p>
          <a:p>
            <a:pPr marL="0" indent="0">
              <a:lnSpc>
                <a:spcPct val="120000"/>
              </a:lnSpc>
              <a:buNone/>
            </a:pPr>
            <a:r>
              <a:rPr lang="en-US" i="1">
                <a:latin typeface="Calibri Light"/>
                <a:ea typeface="Calibri"/>
                <a:cs typeface="Calibri"/>
              </a:rPr>
              <a:t>Explanation from Dr. Veronica Vold's email, describing what she changed</a:t>
            </a:r>
            <a:endParaRPr lang="en-US" i="1">
              <a:latin typeface="Calibri"/>
              <a:ea typeface="Calibri"/>
              <a:cs typeface="Calibri"/>
            </a:endParaRPr>
          </a:p>
          <a:p>
            <a:pPr lvl="1"/>
            <a:endParaRPr lang="en-US">
              <a:latin typeface="Calibri" panose="020F0502020204030204"/>
              <a:ea typeface="Calibri" panose="020F0502020204030204"/>
              <a:cs typeface="Calibri"/>
            </a:endParaRPr>
          </a:p>
        </p:txBody>
      </p:sp>
    </p:spTree>
    <p:extLst>
      <p:ext uri="{BB962C8B-B14F-4D97-AF65-F5344CB8AC3E}">
        <p14:creationId xmlns:p14="http://schemas.microsoft.com/office/powerpoint/2010/main" val="4082193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ea typeface="+mj-lt"/>
                <a:cs typeface="+mj-lt"/>
              </a:rPr>
              <a:t>How to: double-check accessibility</a:t>
            </a:r>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463122"/>
            <a:ext cx="10515600" cy="4507463"/>
          </a:xfrm>
        </p:spPr>
        <p:txBody>
          <a:bodyPr vert="horz" lIns="91440" tIns="45720" rIns="91440" bIns="45720" rtlCol="0" anchor="t">
            <a:normAutofit/>
          </a:bodyPr>
          <a:lstStyle/>
          <a:p>
            <a:pPr marL="0" indent="0">
              <a:buNone/>
            </a:pPr>
            <a:r>
              <a:rPr lang="en-US" sz="3600">
                <a:latin typeface="Calibri Light"/>
                <a:ea typeface="+mn-lt"/>
                <a:cs typeface="+mn-lt"/>
              </a:rPr>
              <a:t>Run the accessibility checker</a:t>
            </a:r>
          </a:p>
          <a:p>
            <a:pPr marL="0" indent="0">
              <a:buNone/>
            </a:pPr>
            <a:endParaRPr lang="en-US" sz="3600">
              <a:latin typeface="Calibri Light"/>
              <a:cs typeface="Calibri"/>
            </a:endParaRPr>
          </a:p>
          <a:p>
            <a:pPr marL="0" indent="0">
              <a:buNone/>
            </a:pPr>
            <a:endParaRPr lang="en-US" sz="3600">
              <a:latin typeface="Calibri Light"/>
              <a:cs typeface="Calibri"/>
            </a:endParaRPr>
          </a:p>
          <a:p>
            <a:pPr lvl="1"/>
            <a:endParaRPr lang="en-US">
              <a:latin typeface="Calibri" panose="020F0502020204030204"/>
              <a:cs typeface="Calibri"/>
            </a:endParaRPr>
          </a:p>
        </p:txBody>
      </p:sp>
      <p:pic>
        <p:nvPicPr>
          <p:cNvPr id="5" name="Picture 5" descr="Word Review menu with Check Accessibility option highlighted">
            <a:extLst>
              <a:ext uri="{FF2B5EF4-FFF2-40B4-BE49-F238E27FC236}">
                <a16:creationId xmlns:a16="http://schemas.microsoft.com/office/drawing/2014/main" id="{B2C883FF-8073-52D3-3A03-9CB8572CC35B}"/>
              </a:ext>
            </a:extLst>
          </p:cNvPr>
          <p:cNvPicPr>
            <a:picLocks noChangeAspect="1"/>
          </p:cNvPicPr>
          <p:nvPr/>
        </p:nvPicPr>
        <p:blipFill>
          <a:blip r:embed="rId3"/>
          <a:stretch>
            <a:fillRect/>
          </a:stretch>
        </p:blipFill>
        <p:spPr>
          <a:xfrm>
            <a:off x="948871" y="2484721"/>
            <a:ext cx="6775450" cy="1140379"/>
          </a:xfrm>
          <a:prstGeom prst="rect">
            <a:avLst/>
          </a:prstGeom>
        </p:spPr>
      </p:pic>
      <p:pic>
        <p:nvPicPr>
          <p:cNvPr id="6" name="Picture 6" descr="Word document accessibility checker showing errors for missing alt text and no header row in table. Also showing warning of hard to read text contrast.">
            <a:extLst>
              <a:ext uri="{FF2B5EF4-FFF2-40B4-BE49-F238E27FC236}">
                <a16:creationId xmlns:a16="http://schemas.microsoft.com/office/drawing/2014/main" id="{B7CDE96E-1D9B-7A26-2D38-50B970D80BE6}"/>
              </a:ext>
            </a:extLst>
          </p:cNvPr>
          <p:cNvPicPr>
            <a:picLocks noChangeAspect="1"/>
          </p:cNvPicPr>
          <p:nvPr/>
        </p:nvPicPr>
        <p:blipFill>
          <a:blip r:embed="rId4"/>
          <a:stretch>
            <a:fillRect/>
          </a:stretch>
        </p:blipFill>
        <p:spPr>
          <a:xfrm>
            <a:off x="4656364" y="3143766"/>
            <a:ext cx="5035550" cy="2760311"/>
          </a:xfrm>
          <a:prstGeom prst="rect">
            <a:avLst/>
          </a:prstGeom>
        </p:spPr>
      </p:pic>
    </p:spTree>
    <p:extLst>
      <p:ext uri="{BB962C8B-B14F-4D97-AF65-F5344CB8AC3E}">
        <p14:creationId xmlns:p14="http://schemas.microsoft.com/office/powerpoint/2010/main" val="581687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Your turn: running the accessibility checker</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492609"/>
          </a:xfrm>
        </p:spPr>
        <p:txBody>
          <a:bodyPr vert="horz" lIns="91440" tIns="45720" rIns="91440" bIns="45720" rtlCol="0" anchor="t">
            <a:normAutofit/>
          </a:bodyPr>
          <a:lstStyle/>
          <a:p>
            <a:pPr marL="0" indent="0">
              <a:buNone/>
            </a:pPr>
            <a:r>
              <a:rPr lang="en-US">
                <a:latin typeface="Calibri Light"/>
                <a:cs typeface="Calibri"/>
              </a:rPr>
              <a:t>Run the Accessibility Checker on either one of your documents or the document from the chat. What did it flag?</a:t>
            </a:r>
          </a:p>
        </p:txBody>
      </p:sp>
    </p:spTree>
    <p:extLst>
      <p:ext uri="{BB962C8B-B14F-4D97-AF65-F5344CB8AC3E}">
        <p14:creationId xmlns:p14="http://schemas.microsoft.com/office/powerpoint/2010/main" val="2088468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Your turn: identify where you can apply</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492609"/>
          </a:xfrm>
        </p:spPr>
        <p:txBody>
          <a:bodyPr vert="horz" lIns="91440" tIns="45720" rIns="91440" bIns="45720" rtlCol="0" anchor="t">
            <a:normAutofit/>
          </a:bodyPr>
          <a:lstStyle/>
          <a:p>
            <a:pPr marL="0" indent="0">
              <a:buNone/>
            </a:pPr>
            <a:r>
              <a:rPr lang="en-US" i="1">
                <a:latin typeface="Calibri Light"/>
                <a:cs typeface="Calibri"/>
              </a:rPr>
              <a:t>What 1-2 changes will you increase the accessibility of your documents this week (using headings, alt text, hyperlinks, etc.)? What types of documents (meeting minutes in Word, Excel, Google Slides, or even Canvas) will you use them on?</a:t>
            </a:r>
          </a:p>
        </p:txBody>
      </p:sp>
    </p:spTree>
    <p:extLst>
      <p:ext uri="{BB962C8B-B14F-4D97-AF65-F5344CB8AC3E}">
        <p14:creationId xmlns:p14="http://schemas.microsoft.com/office/powerpoint/2010/main" val="2587354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6CC26B1-9FD1-C915-2EF6-4D69AD2BF0D3}"/>
              </a:ext>
            </a:extLst>
          </p:cNvPr>
          <p:cNvSpPr>
            <a:spLocks noGrp="1"/>
          </p:cNvSpPr>
          <p:nvPr/>
        </p:nvSpPr>
        <p:spPr>
          <a:xfrm>
            <a:off x="970667" y="1602528"/>
            <a:ext cx="10654148" cy="4671372"/>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atin typeface="Calibri Light"/>
                <a:ea typeface="+mn-lt"/>
                <a:cs typeface="+mn-lt"/>
              </a:rPr>
              <a:t>Find the resources for this session on our </a:t>
            </a:r>
            <a:r>
              <a:rPr lang="en-US">
                <a:latin typeface="Calibri Light"/>
                <a:ea typeface="+mn-lt"/>
                <a:cs typeface="+mn-lt"/>
                <a:hlinkClick r:id="rId3"/>
              </a:rPr>
              <a:t>Accessible and Inclusive Design webpage. </a:t>
            </a:r>
            <a:r>
              <a:rPr lang="en-US">
                <a:latin typeface="Calibri Light"/>
                <a:ea typeface="+mn-lt"/>
                <a:cs typeface="+mn-lt"/>
              </a:rPr>
              <a:t>Contact TEP or UO Online on for any pedagogy-related support around accessible documents with </a:t>
            </a:r>
            <a:r>
              <a:rPr lang="en-US">
                <a:latin typeface="Calibri Light"/>
                <a:ea typeface="+mn-lt"/>
                <a:cs typeface="+mn-lt"/>
                <a:hlinkClick r:id="rId4"/>
              </a:rPr>
              <a:t>our "Contact" form.</a:t>
            </a:r>
            <a:br>
              <a:rPr lang="en-US">
                <a:latin typeface="Calibri Light"/>
                <a:cs typeface="Calibri"/>
              </a:rPr>
            </a:br>
            <a:br>
              <a:rPr lang="en-US">
                <a:latin typeface="Calibri Light"/>
                <a:cs typeface="Calibri"/>
              </a:rPr>
            </a:br>
            <a:r>
              <a:rPr lang="en-US">
                <a:latin typeface="Calibri Light"/>
                <a:cs typeface="Calibri Light"/>
              </a:rPr>
              <a:t>If you have questions about accessible documents within the context of providing student accommodations, contact the Accessible Education Center at </a:t>
            </a:r>
            <a:r>
              <a:rPr lang="en-US" u="sng">
                <a:latin typeface="Calibri Light"/>
                <a:ea typeface="+mn-lt"/>
                <a:cs typeface="+mn-lt"/>
                <a:hlinkClick r:id="rId5"/>
              </a:rPr>
              <a:t>uoaec@uoregon.edu.</a:t>
            </a:r>
            <a:br>
              <a:rPr lang="en-US" u="sng">
                <a:latin typeface="Calibri Light"/>
                <a:cs typeface="Calibri"/>
              </a:rPr>
            </a:br>
            <a:br>
              <a:rPr lang="en-US" u="sng">
                <a:latin typeface="Calibri"/>
                <a:cs typeface="Calibri"/>
              </a:rPr>
            </a:br>
            <a:r>
              <a:rPr lang="en-US">
                <a:latin typeface="Calibri Light"/>
                <a:cs typeface="Calibri Light"/>
              </a:rPr>
              <a:t>Canvas Support is available Monday – Friday, 8am – 5pm</a:t>
            </a:r>
          </a:p>
          <a:p>
            <a:pPr marL="914400" lvl="1" indent="-457200">
              <a:lnSpc>
                <a:spcPct val="120000"/>
              </a:lnSpc>
            </a:pPr>
            <a:r>
              <a:rPr lang="en-US" sz="2800">
                <a:latin typeface="Calibri Light"/>
                <a:cs typeface="Calibri Light"/>
              </a:rPr>
              <a:t>In person @ PLC 68</a:t>
            </a:r>
            <a:endParaRPr lang="en-US" sz="2800">
              <a:latin typeface="Calibri Light"/>
              <a:ea typeface="Calibri Light"/>
              <a:cs typeface="Calibri Light"/>
            </a:endParaRPr>
          </a:p>
          <a:p>
            <a:pPr marL="914400" lvl="1" indent="-457200">
              <a:lnSpc>
                <a:spcPct val="120000"/>
              </a:lnSpc>
            </a:pPr>
            <a:r>
              <a:rPr lang="en-US" sz="2800">
                <a:latin typeface="Calibri Light"/>
                <a:cs typeface="Calibri Light"/>
              </a:rPr>
              <a:t>By phone @ (541) 346-1942</a:t>
            </a:r>
            <a:endParaRPr lang="en-US" sz="2800">
              <a:latin typeface="Calibri Light"/>
              <a:ea typeface="Calibri Light"/>
              <a:cs typeface="Calibri Light"/>
            </a:endParaRPr>
          </a:p>
          <a:p>
            <a:pPr marL="914400" lvl="1" indent="-457200">
              <a:lnSpc>
                <a:spcPct val="120000"/>
              </a:lnSpc>
            </a:pPr>
            <a:r>
              <a:rPr lang="en-US" sz="2800">
                <a:latin typeface="Calibri Light"/>
                <a:cs typeface="Calibri Light"/>
              </a:rPr>
              <a:t>By email @ uoonline@uoregon.edu</a:t>
            </a:r>
            <a:endParaRPr lang="en-US" sz="2800">
              <a:latin typeface="Calibri Light"/>
              <a:ea typeface="Calibri Light"/>
              <a:cs typeface="Calibri Light"/>
            </a:endParaRPr>
          </a:p>
          <a:p>
            <a:pPr marL="914400" lvl="1" indent="-457200">
              <a:lnSpc>
                <a:spcPct val="120000"/>
              </a:lnSpc>
            </a:pPr>
            <a:r>
              <a:rPr lang="en-US" sz="2800">
                <a:latin typeface="Calibri Light"/>
                <a:cs typeface="Calibri Light"/>
              </a:rPr>
              <a:t>By live chat @ livehelp.uoregon.edu</a:t>
            </a:r>
            <a:endParaRPr lang="en-US" sz="2800">
              <a:latin typeface="Calibri Light"/>
              <a:ea typeface="Calibri Light"/>
              <a:cs typeface="Calibri Light"/>
            </a:endParaRPr>
          </a:p>
          <a:p>
            <a:pPr marL="457200" indent="-457200"/>
            <a:endParaRPr lang="en-US">
              <a:latin typeface="Calibri Light"/>
              <a:cs typeface="Calibri Light"/>
            </a:endParaRPr>
          </a:p>
          <a:p>
            <a:pPr marL="0" indent="0">
              <a:buNone/>
            </a:pPr>
            <a:endParaRPr lang="en-US">
              <a:latin typeface="Calibri Light"/>
              <a:cs typeface="Calibri Light"/>
            </a:endParaRPr>
          </a:p>
        </p:txBody>
      </p:sp>
      <p:sp>
        <p:nvSpPr>
          <p:cNvPr id="2" name="Title 1">
            <a:extLst>
              <a:ext uri="{FF2B5EF4-FFF2-40B4-BE49-F238E27FC236}">
                <a16:creationId xmlns:a16="http://schemas.microsoft.com/office/drawing/2014/main" id="{3D43C2A1-42DF-9BFE-3A2F-4D50B2CB25D3}"/>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a:cs typeface="Calibri Light"/>
              </a:rPr>
              <a:t>Resources for questions and support</a:t>
            </a:r>
            <a:endParaRPr lang="en-US"/>
          </a:p>
        </p:txBody>
      </p:sp>
    </p:spTree>
    <p:extLst>
      <p:ext uri="{BB962C8B-B14F-4D97-AF65-F5344CB8AC3E}">
        <p14:creationId xmlns:p14="http://schemas.microsoft.com/office/powerpoint/2010/main" val="3921630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6CC26B1-9FD1-C915-2EF6-4D69AD2BF0D3}"/>
              </a:ext>
            </a:extLst>
          </p:cNvPr>
          <p:cNvSpPr>
            <a:spLocks noGrp="1"/>
          </p:cNvSpPr>
          <p:nvPr/>
        </p:nvSpPr>
        <p:spPr>
          <a:xfrm>
            <a:off x="1276769" y="1602528"/>
            <a:ext cx="9846559" cy="43652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atin typeface="Calibri Light"/>
                <a:cs typeface="Calibri Light"/>
              </a:rPr>
              <a:t>The Accessible Education Center invites nominations for the annual University of Oregon Faculty Excellence in Universal Design Award!</a:t>
            </a:r>
          </a:p>
          <a:p>
            <a:pPr>
              <a:buNone/>
            </a:pPr>
            <a:r>
              <a:rPr lang="en-US">
                <a:latin typeface="Calibri Light"/>
                <a:ea typeface="+mn-lt"/>
                <a:cs typeface="+mn-lt"/>
              </a:rPr>
              <a:t>Excellence in Universal Design involves the development of flexible curriculum and instruction to ensure equity and access for all learners. The award recipient will receive $1,000.</a:t>
            </a:r>
          </a:p>
          <a:p>
            <a:pPr>
              <a:buNone/>
            </a:pPr>
            <a:r>
              <a:rPr lang="en-US">
                <a:latin typeface="Calibri Light"/>
                <a:ea typeface="+mn-lt"/>
                <a:cs typeface="+mn-lt"/>
              </a:rPr>
              <a:t>Faculty, students, staff, and officers of administration are welcome to nominate instructors of record who exemplify excellence in the execution of universal design principles in the classroom</a:t>
            </a:r>
            <a:r>
              <a:rPr lang="en-US" sz="2800">
                <a:latin typeface="Calibri Light"/>
                <a:ea typeface="+mn-lt"/>
                <a:cs typeface="+mn-lt"/>
              </a:rPr>
              <a:t>.</a:t>
            </a:r>
            <a:endParaRPr lang="en-US">
              <a:latin typeface="Calibri Light"/>
              <a:ea typeface="+mn-lt"/>
              <a:cs typeface="+mn-lt"/>
            </a:endParaRPr>
          </a:p>
          <a:p>
            <a:pPr algn="ctr">
              <a:buNone/>
            </a:pPr>
            <a:r>
              <a:rPr lang="en-US">
                <a:latin typeface="Calibri Light"/>
                <a:cs typeface="Calibri"/>
                <a:hlinkClick r:id="rId3"/>
              </a:rPr>
              <a:t>See their website for more information!</a:t>
            </a:r>
            <a:endParaRPr lang="en-US" sz="2800">
              <a:latin typeface="Calibri Light"/>
              <a:cs typeface="Calibri"/>
            </a:endParaRPr>
          </a:p>
          <a:p>
            <a:pPr marL="0" indent="0">
              <a:lnSpc>
                <a:spcPct val="120000"/>
              </a:lnSpc>
              <a:buNone/>
            </a:pPr>
            <a:endParaRPr lang="en-US">
              <a:latin typeface="Calibri Light"/>
              <a:cs typeface="Calibri Light"/>
            </a:endParaRPr>
          </a:p>
          <a:p>
            <a:pPr marL="457200" indent="-457200"/>
            <a:endParaRPr lang="en-US">
              <a:latin typeface="Calibri Light"/>
              <a:cs typeface="Calibri Light"/>
            </a:endParaRPr>
          </a:p>
          <a:p>
            <a:pPr marL="0" indent="0">
              <a:buNone/>
            </a:pPr>
            <a:endParaRPr lang="en-US">
              <a:latin typeface="Calibri Light"/>
              <a:cs typeface="Calibri Light"/>
            </a:endParaRPr>
          </a:p>
        </p:txBody>
      </p:sp>
      <p:sp>
        <p:nvSpPr>
          <p:cNvPr id="2" name="Title 1">
            <a:extLst>
              <a:ext uri="{FF2B5EF4-FFF2-40B4-BE49-F238E27FC236}">
                <a16:creationId xmlns:a16="http://schemas.microsoft.com/office/drawing/2014/main" id="{788F36D6-93F8-59EB-F18E-712E3915EDA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cs typeface="Calibri Light"/>
              </a:rPr>
              <a:t>Upcoming faculty opportunities</a:t>
            </a:r>
            <a:endParaRPr lang="en-US"/>
          </a:p>
        </p:txBody>
      </p:sp>
    </p:spTree>
    <p:extLst>
      <p:ext uri="{BB962C8B-B14F-4D97-AF65-F5344CB8AC3E}">
        <p14:creationId xmlns:p14="http://schemas.microsoft.com/office/powerpoint/2010/main" val="1138634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6CC26B1-9FD1-C915-2EF6-4D69AD2BF0D3}"/>
              </a:ext>
            </a:extLst>
          </p:cNvPr>
          <p:cNvSpPr>
            <a:spLocks noGrp="1"/>
          </p:cNvSpPr>
          <p:nvPr/>
        </p:nvSpPr>
        <p:spPr>
          <a:xfrm>
            <a:off x="1276769" y="1602528"/>
            <a:ext cx="9846559" cy="43652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atin typeface="Calibri Light"/>
                <a:cs typeface="Calibri Light"/>
              </a:rPr>
              <a:t>We consider this series to be a "beta version" of programming we would like to continue our own learning around and offer to others. We'd value your feedback as we continue this work.</a:t>
            </a:r>
          </a:p>
          <a:p>
            <a:pPr marL="0" indent="0">
              <a:lnSpc>
                <a:spcPct val="120000"/>
              </a:lnSpc>
              <a:buNone/>
            </a:pPr>
            <a:endParaRPr lang="en-US">
              <a:latin typeface="Calibri Light"/>
              <a:cs typeface="Calibri Light"/>
            </a:endParaRPr>
          </a:p>
          <a:p>
            <a:pPr marL="0" indent="0">
              <a:lnSpc>
                <a:spcPct val="120000"/>
              </a:lnSpc>
              <a:buNone/>
            </a:pPr>
            <a:r>
              <a:rPr lang="en-US">
                <a:latin typeface="Calibri Light"/>
                <a:cs typeface="Calibri Light"/>
              </a:rPr>
              <a:t>Please take a few minutes to </a:t>
            </a:r>
            <a:r>
              <a:rPr lang="en-US">
                <a:latin typeface="Calibri Light"/>
                <a:cs typeface="Calibri Light"/>
                <a:hlinkClick r:id="rId3"/>
              </a:rPr>
              <a:t>share your feedback on this survey in Forms.</a:t>
            </a:r>
            <a:endParaRPr lang="en-US">
              <a:latin typeface="Calibri Light"/>
              <a:ea typeface="Calibri Light"/>
              <a:cs typeface="Calibri Light"/>
            </a:endParaRPr>
          </a:p>
          <a:p>
            <a:pPr marL="0" indent="0">
              <a:lnSpc>
                <a:spcPct val="120000"/>
              </a:lnSpc>
              <a:buNone/>
            </a:pPr>
            <a:endParaRPr lang="en-US">
              <a:latin typeface="Calibri Light"/>
              <a:cs typeface="Calibri Light"/>
            </a:endParaRPr>
          </a:p>
          <a:p>
            <a:pPr marL="457200" indent="-457200"/>
            <a:endParaRPr lang="en-US">
              <a:latin typeface="Calibri Light"/>
              <a:cs typeface="Calibri Light"/>
            </a:endParaRPr>
          </a:p>
          <a:p>
            <a:pPr marL="0" indent="0">
              <a:buNone/>
            </a:pPr>
            <a:endParaRPr lang="en-US">
              <a:latin typeface="Calibri Light"/>
              <a:cs typeface="Calibri Light"/>
            </a:endParaRPr>
          </a:p>
        </p:txBody>
      </p:sp>
      <p:sp>
        <p:nvSpPr>
          <p:cNvPr id="2" name="Title 1">
            <a:extLst>
              <a:ext uri="{FF2B5EF4-FFF2-40B4-BE49-F238E27FC236}">
                <a16:creationId xmlns:a16="http://schemas.microsoft.com/office/drawing/2014/main" id="{A7175E2C-3173-BA2E-0D56-8CC5F659F40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cs typeface="Calibri Light"/>
              </a:rPr>
              <a:t>Feedback for us</a:t>
            </a:r>
            <a:endParaRPr lang="en-US"/>
          </a:p>
        </p:txBody>
      </p:sp>
    </p:spTree>
    <p:extLst>
      <p:ext uri="{BB962C8B-B14F-4D97-AF65-F5344CB8AC3E}">
        <p14:creationId xmlns:p14="http://schemas.microsoft.com/office/powerpoint/2010/main" val="1628053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E507-4456-E443-8329-3320F00553B6}"/>
              </a:ext>
            </a:extLst>
          </p:cNvPr>
          <p:cNvSpPr>
            <a:spLocks noGrp="1"/>
          </p:cNvSpPr>
          <p:nvPr>
            <p:ph type="ctrTitle"/>
          </p:nvPr>
        </p:nvSpPr>
        <p:spPr/>
        <p:txBody>
          <a:bodyPr/>
          <a:lstStyle/>
          <a:p>
            <a:r>
              <a:rPr lang="en-US">
                <a:cs typeface="Calibri Light"/>
              </a:rPr>
              <a:t>Thank you!</a:t>
            </a:r>
          </a:p>
        </p:txBody>
      </p:sp>
    </p:spTree>
    <p:extLst>
      <p:ext uri="{BB962C8B-B14F-4D97-AF65-F5344CB8AC3E}">
        <p14:creationId xmlns:p14="http://schemas.microsoft.com/office/powerpoint/2010/main" val="136951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ea typeface="+mj-lt"/>
                <a:cs typeface="+mj-lt"/>
              </a:rPr>
              <a:t>Opening question &amp; definition</a:t>
            </a:r>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492609"/>
          </a:xfrm>
        </p:spPr>
        <p:txBody>
          <a:bodyPr vert="horz" lIns="91440" tIns="45720" rIns="91440" bIns="45720" rtlCol="0" anchor="t">
            <a:normAutofit/>
          </a:bodyPr>
          <a:lstStyle/>
          <a:p>
            <a:pPr marL="0" indent="0">
              <a:lnSpc>
                <a:spcPct val="110000"/>
              </a:lnSpc>
              <a:spcBef>
                <a:spcPts val="600"/>
              </a:spcBef>
              <a:spcAft>
                <a:spcPts val="600"/>
              </a:spcAft>
              <a:buNone/>
            </a:pPr>
            <a:r>
              <a:rPr lang="en-US">
                <a:ea typeface="+mn-lt"/>
                <a:cs typeface="+mn-lt"/>
              </a:rPr>
              <a:t>Which takes the most time and/or effort:</a:t>
            </a:r>
            <a:endParaRPr lang="en-US"/>
          </a:p>
          <a:p>
            <a:pPr marL="457200" indent="-457200">
              <a:lnSpc>
                <a:spcPct val="110000"/>
              </a:lnSpc>
              <a:spcBef>
                <a:spcPts val="600"/>
              </a:spcBef>
              <a:spcAft>
                <a:spcPts val="600"/>
              </a:spcAft>
            </a:pPr>
            <a:r>
              <a:rPr lang="en-US">
                <a:latin typeface="Calibri Light"/>
                <a:ea typeface="+mn-lt"/>
                <a:cs typeface="+mn-lt"/>
              </a:rPr>
              <a:t>Creating an accessible document from scratch</a:t>
            </a:r>
            <a:endParaRPr lang="en-US">
              <a:latin typeface="Calibri Light"/>
              <a:ea typeface="Calibri Light"/>
              <a:cs typeface="Calibri" panose="020F0502020204030204"/>
            </a:endParaRPr>
          </a:p>
          <a:p>
            <a:pPr marL="457200" indent="-457200">
              <a:lnSpc>
                <a:spcPct val="110000"/>
              </a:lnSpc>
              <a:spcBef>
                <a:spcPts val="600"/>
              </a:spcBef>
              <a:spcAft>
                <a:spcPts val="600"/>
              </a:spcAft>
            </a:pPr>
            <a:endParaRPr lang="en-US">
              <a:latin typeface="Calibri Light"/>
              <a:ea typeface="Calibri"/>
              <a:cs typeface="Calibri"/>
            </a:endParaRPr>
          </a:p>
        </p:txBody>
      </p:sp>
    </p:spTree>
    <p:extLst>
      <p:ext uri="{BB962C8B-B14F-4D97-AF65-F5344CB8AC3E}">
        <p14:creationId xmlns:p14="http://schemas.microsoft.com/office/powerpoint/2010/main" val="3802391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E507-4456-E443-8329-3320F00553B6}"/>
              </a:ext>
            </a:extLst>
          </p:cNvPr>
          <p:cNvSpPr>
            <a:spLocks noGrp="1"/>
          </p:cNvSpPr>
          <p:nvPr>
            <p:ph type="ctrTitle"/>
          </p:nvPr>
        </p:nvSpPr>
        <p:spPr>
          <a:xfrm>
            <a:off x="443346" y="1122363"/>
            <a:ext cx="11314544" cy="2387600"/>
          </a:xfrm>
        </p:spPr>
        <p:txBody>
          <a:bodyPr/>
          <a:lstStyle/>
          <a:p>
            <a:r>
              <a:rPr lang="en-US" sz="4800">
                <a:cs typeface="Calibri Light" panose="020F0302020204030204"/>
              </a:rPr>
              <a:t>Accessible Documents</a:t>
            </a:r>
            <a:endParaRPr lang="en-US">
              <a:cs typeface="Calibri Light" panose="020F0302020204030204"/>
            </a:endParaRPr>
          </a:p>
        </p:txBody>
      </p:sp>
      <p:sp>
        <p:nvSpPr>
          <p:cNvPr id="3" name="Subtitle 2">
            <a:extLst>
              <a:ext uri="{FF2B5EF4-FFF2-40B4-BE49-F238E27FC236}">
                <a16:creationId xmlns:a16="http://schemas.microsoft.com/office/drawing/2014/main" id="{66CA5DED-3BB2-DF45-8E8B-CF06BF9CD7BC}"/>
              </a:ext>
            </a:extLst>
          </p:cNvPr>
          <p:cNvSpPr>
            <a:spLocks noGrp="1"/>
          </p:cNvSpPr>
          <p:nvPr>
            <p:ph type="subTitle" idx="1"/>
          </p:nvPr>
        </p:nvSpPr>
        <p:spPr>
          <a:xfrm>
            <a:off x="443346" y="3602038"/>
            <a:ext cx="11314544" cy="1655762"/>
          </a:xfrm>
        </p:spPr>
        <p:txBody>
          <a:bodyPr vert="horz" lIns="91440" tIns="45720" rIns="91440" bIns="45720" rtlCol="0" anchor="t">
            <a:normAutofit/>
          </a:bodyPr>
          <a:lstStyle/>
          <a:p>
            <a:r>
              <a:rPr lang="en-US">
                <a:cs typeface="Calibri"/>
              </a:rPr>
              <a:t>Part 2</a:t>
            </a:r>
          </a:p>
          <a:p>
            <a:r>
              <a:rPr lang="en-US">
                <a:cs typeface="Calibri"/>
              </a:rPr>
              <a:t>13 April 2022</a:t>
            </a:r>
          </a:p>
          <a:p>
            <a:r>
              <a:rPr lang="en-US">
                <a:cs typeface="Calibri"/>
              </a:rPr>
              <a:t>Sheen Hua (AEC) &amp; Marla </a:t>
            </a:r>
            <a:r>
              <a:rPr lang="en-US" err="1">
                <a:cs typeface="Calibri"/>
              </a:rPr>
              <a:t>Wirrick</a:t>
            </a:r>
            <a:r>
              <a:rPr lang="en-US">
                <a:cs typeface="Calibri"/>
              </a:rPr>
              <a:t> (UOO)</a:t>
            </a:r>
            <a:endParaRPr lang="en-US"/>
          </a:p>
        </p:txBody>
      </p:sp>
    </p:spTree>
    <p:extLst>
      <p:ext uri="{BB962C8B-B14F-4D97-AF65-F5344CB8AC3E}">
        <p14:creationId xmlns:p14="http://schemas.microsoft.com/office/powerpoint/2010/main" val="2813769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Learning Objectives</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492609"/>
          </a:xfrm>
        </p:spPr>
        <p:txBody>
          <a:bodyPr vert="horz" lIns="91440" tIns="45720" rIns="91440" bIns="45720" rtlCol="0" anchor="t">
            <a:normAutofit/>
          </a:bodyPr>
          <a:lstStyle/>
          <a:p>
            <a:r>
              <a:rPr lang="en-US">
                <a:latin typeface="Calibri Light"/>
                <a:cs typeface="Calibri"/>
              </a:rPr>
              <a:t>Know questions to ask when encountering inaccessible documents</a:t>
            </a:r>
          </a:p>
          <a:p>
            <a:r>
              <a:rPr lang="en-US">
                <a:latin typeface="Calibri Light"/>
                <a:cs typeface="Calibri"/>
              </a:rPr>
              <a:t>Understand how to use Adobe Acrobat to remediate inaccessible documents</a:t>
            </a:r>
            <a:endParaRPr lang="en-US">
              <a:latin typeface="Calibri Light"/>
            </a:endParaRPr>
          </a:p>
          <a:p>
            <a:r>
              <a:rPr lang="en-US">
                <a:latin typeface="Calibri Light"/>
                <a:ea typeface="Calibri Light"/>
                <a:cs typeface="Calibri Light"/>
              </a:rPr>
              <a:t>Know how to make a higher-quality image to remediate when necessary</a:t>
            </a:r>
            <a:endParaRPr lang="en-US">
              <a:latin typeface="Calibri Light"/>
              <a:ea typeface="Calibri Light"/>
              <a:cs typeface="Calibri"/>
            </a:endParaRPr>
          </a:p>
          <a:p>
            <a:endParaRPr lang="en-US">
              <a:latin typeface="Calibri Light"/>
              <a:ea typeface="Calibri Light"/>
              <a:cs typeface="Calibri"/>
            </a:endParaRPr>
          </a:p>
          <a:p>
            <a:endParaRPr lang="en-US">
              <a:ea typeface="Calibri" panose="020F0502020204030204"/>
              <a:cs typeface="Calibri"/>
            </a:endParaRPr>
          </a:p>
        </p:txBody>
      </p:sp>
    </p:spTree>
    <p:extLst>
      <p:ext uri="{BB962C8B-B14F-4D97-AF65-F5344CB8AC3E}">
        <p14:creationId xmlns:p14="http://schemas.microsoft.com/office/powerpoint/2010/main" val="2748062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Why do faculty frequently use PDFs?</a:t>
            </a:r>
            <a:endParaRPr lang="en-US"/>
          </a:p>
        </p:txBody>
      </p:sp>
      <p:sp>
        <p:nvSpPr>
          <p:cNvPr id="4" name="TextBox 3">
            <a:extLst>
              <a:ext uri="{FF2B5EF4-FFF2-40B4-BE49-F238E27FC236}">
                <a16:creationId xmlns:a16="http://schemas.microsoft.com/office/drawing/2014/main" id="{60346EA3-214C-2FC3-02F8-CA2C733E6E3C}"/>
              </a:ext>
            </a:extLst>
          </p:cNvPr>
          <p:cNvSpPr txBox="1"/>
          <p:nvPr/>
        </p:nvSpPr>
        <p:spPr>
          <a:xfrm>
            <a:off x="1831760" y="2112886"/>
            <a:ext cx="82473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What role do PDFs have when you create or share content with students? Why do you use them, if you do?</a:t>
            </a:r>
          </a:p>
        </p:txBody>
      </p:sp>
    </p:spTree>
    <p:extLst>
      <p:ext uri="{BB962C8B-B14F-4D97-AF65-F5344CB8AC3E}">
        <p14:creationId xmlns:p14="http://schemas.microsoft.com/office/powerpoint/2010/main" val="345469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Definitions</a:t>
            </a:r>
            <a:endParaRPr lang="en-US"/>
          </a:p>
        </p:txBody>
      </p:sp>
      <p:sp>
        <p:nvSpPr>
          <p:cNvPr id="6" name="Content Placeholder 2">
            <a:extLst>
              <a:ext uri="{FF2B5EF4-FFF2-40B4-BE49-F238E27FC236}">
                <a16:creationId xmlns:a16="http://schemas.microsoft.com/office/drawing/2014/main" id="{CE4A694B-B8CA-13BE-C87D-E66AE4770ADD}"/>
              </a:ext>
            </a:extLst>
          </p:cNvPr>
          <p:cNvSpPr txBox="1">
            <a:spLocks/>
          </p:cNvSpPr>
          <p:nvPr/>
        </p:nvSpPr>
        <p:spPr>
          <a:xfrm>
            <a:off x="1190347" y="1763481"/>
            <a:ext cx="10515600" cy="39775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Calibri Light"/>
                <a:cs typeface="Calibri"/>
              </a:rPr>
              <a:t>Remediate:</a:t>
            </a:r>
            <a:endParaRPr lang="en-US" b="1">
              <a:ea typeface="Calibri" panose="020F0502020204030204"/>
              <a:cs typeface="Calibri" panose="020F0502020204030204"/>
            </a:endParaRPr>
          </a:p>
          <a:p>
            <a:r>
              <a:rPr lang="en-US">
                <a:latin typeface="Calibri Light"/>
                <a:ea typeface="Calibri Light"/>
                <a:cs typeface="Calibri"/>
              </a:rPr>
              <a:t>To make right or to correct</a:t>
            </a:r>
          </a:p>
          <a:p>
            <a:r>
              <a:rPr lang="en-US">
                <a:latin typeface="Calibri Light"/>
                <a:ea typeface="Calibri Light"/>
                <a:cs typeface="Calibri"/>
              </a:rPr>
              <a:t>Sheen</a:t>
            </a:r>
            <a:r>
              <a:rPr lang="en-US">
                <a:latin typeface="Calibri Light"/>
                <a:ea typeface="+mn-lt"/>
                <a:cs typeface="+mn-lt"/>
              </a:rPr>
              <a:t> notes that generally, the 3 most important, high-priority steps needed to make inaccessible documents accessible are to:</a:t>
            </a:r>
            <a:endParaRPr lang="en-US">
              <a:latin typeface="Calibri" panose="020F0502020204030204"/>
              <a:ea typeface="+mn-lt"/>
              <a:cs typeface="+mn-lt"/>
            </a:endParaRPr>
          </a:p>
          <a:p>
            <a:pPr lvl="1"/>
            <a:r>
              <a:rPr lang="en-US">
                <a:latin typeface="Calibri Light"/>
                <a:ea typeface="+mn-lt"/>
                <a:cs typeface="+mn-lt"/>
              </a:rPr>
              <a:t>Ensure the document has searchable (and editable) text</a:t>
            </a:r>
            <a:endParaRPr lang="en-US">
              <a:latin typeface="Calibri" panose="020F0502020204030204"/>
              <a:ea typeface="+mn-lt"/>
              <a:cs typeface="+mn-lt"/>
            </a:endParaRPr>
          </a:p>
          <a:p>
            <a:pPr lvl="1"/>
            <a:r>
              <a:rPr lang="en-US">
                <a:latin typeface="Calibri Light"/>
                <a:ea typeface="+mn-lt"/>
                <a:cs typeface="+mn-lt"/>
              </a:rPr>
              <a:t>Ensure the document is navigable via structural elements (headers, tags, anchors, etc.)</a:t>
            </a:r>
            <a:endParaRPr lang="en-US">
              <a:latin typeface="Calibri" panose="020F0502020204030204"/>
              <a:ea typeface="+mn-lt"/>
              <a:cs typeface="+mn-lt"/>
            </a:endParaRPr>
          </a:p>
          <a:p>
            <a:pPr lvl="1"/>
            <a:r>
              <a:rPr lang="en-US">
                <a:latin typeface="Calibri Light"/>
                <a:ea typeface="+mn-lt"/>
                <a:cs typeface="+mn-lt"/>
              </a:rPr>
              <a:t>Check screen-reader compatibility (alt text, tables have headings and are 1:1 ratio, links)</a:t>
            </a:r>
            <a:endParaRPr lang="en-US">
              <a:latin typeface="Calibri"/>
              <a:ea typeface="+mn-lt"/>
              <a:cs typeface="+mn-lt"/>
            </a:endParaRPr>
          </a:p>
          <a:p>
            <a:endParaRPr lang="en-US">
              <a:latin typeface="Calibri"/>
              <a:ea typeface="Calibri Light"/>
              <a:cs typeface="Calibri"/>
            </a:endParaRPr>
          </a:p>
          <a:p>
            <a:endParaRPr lang="en-US">
              <a:latin typeface="Calibri Light"/>
              <a:ea typeface="Calibri Light"/>
              <a:cs typeface="Calibri"/>
            </a:endParaRPr>
          </a:p>
          <a:p>
            <a:endParaRPr lang="en-US">
              <a:latin typeface="Calibri Light"/>
              <a:ea typeface="Calibri Light"/>
              <a:cs typeface="Calibri"/>
            </a:endParaRPr>
          </a:p>
          <a:p>
            <a:endParaRPr lang="en-US">
              <a:ea typeface="Calibri" panose="020F0502020204030204"/>
              <a:cs typeface="Calibri"/>
            </a:endParaRPr>
          </a:p>
        </p:txBody>
      </p:sp>
    </p:spTree>
    <p:extLst>
      <p:ext uri="{BB962C8B-B14F-4D97-AF65-F5344CB8AC3E}">
        <p14:creationId xmlns:p14="http://schemas.microsoft.com/office/powerpoint/2010/main" val="3979065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Questions to ask before remediating</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492609"/>
          </a:xfrm>
        </p:spPr>
        <p:txBody>
          <a:bodyPr vert="horz" lIns="91440" tIns="45720" rIns="91440" bIns="45720" rtlCol="0" anchor="t">
            <a:normAutofit/>
          </a:bodyPr>
          <a:lstStyle/>
          <a:p>
            <a:pPr lvl="0" rtl="0"/>
            <a:endParaRPr lang="en-US" sz="1100">
              <a:ea typeface="+mn-lt"/>
              <a:cs typeface="+mn-lt"/>
            </a:endParaRPr>
          </a:p>
          <a:p>
            <a:r>
              <a:rPr lang="en-US" i="1">
                <a:latin typeface="Calibri Light"/>
                <a:ea typeface="+mn-lt"/>
                <a:cs typeface="+mn-lt"/>
              </a:rPr>
              <a:t>What is the purpose of using a particular document?</a:t>
            </a:r>
            <a:r>
              <a:rPr lang="en-US">
                <a:latin typeface="Calibri Light"/>
                <a:ea typeface="+mn-lt"/>
                <a:cs typeface="+mn-lt"/>
              </a:rPr>
              <a:t> If remediation will take considerable time, can another document serve the same purpose? </a:t>
            </a:r>
          </a:p>
          <a:p>
            <a:r>
              <a:rPr lang="en-US" i="1">
                <a:latin typeface="Calibri Light"/>
                <a:ea typeface="+mn-lt"/>
                <a:cs typeface="+mn-lt"/>
              </a:rPr>
              <a:t>Can we find a better version of a particular document</a:t>
            </a:r>
            <a:r>
              <a:rPr lang="en-US">
                <a:latin typeface="Calibri Light"/>
                <a:ea typeface="+mn-lt"/>
                <a:cs typeface="+mn-lt"/>
              </a:rPr>
              <a:t> in less time than it might take to remediate? Librarians are resources!</a:t>
            </a:r>
            <a:endParaRPr lang="en-US">
              <a:latin typeface="Calibri Light"/>
              <a:ea typeface="Calibri"/>
              <a:cs typeface="Calibri"/>
            </a:endParaRPr>
          </a:p>
          <a:p>
            <a:endParaRPr lang="en-US">
              <a:ea typeface="Calibri"/>
              <a:cs typeface="Calibri"/>
            </a:endParaRPr>
          </a:p>
          <a:p>
            <a:pPr lvl="1"/>
            <a:endParaRPr lang="en-US">
              <a:ea typeface="Calibri"/>
              <a:cs typeface="Calibri"/>
            </a:endParaRPr>
          </a:p>
          <a:p>
            <a:pPr>
              <a:buAutoNum type="arabicPeriod" startAt="3"/>
            </a:pPr>
            <a:endParaRPr lang="en-US">
              <a:ea typeface="Calibri"/>
              <a:cs typeface="Calibri"/>
            </a:endParaRPr>
          </a:p>
        </p:txBody>
      </p:sp>
    </p:spTree>
    <p:extLst>
      <p:ext uri="{BB962C8B-B14F-4D97-AF65-F5344CB8AC3E}">
        <p14:creationId xmlns:p14="http://schemas.microsoft.com/office/powerpoint/2010/main" val="2530504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How to remediate with Acrobat--demo</a:t>
            </a:r>
            <a:endParaRPr lang="en-US"/>
          </a:p>
        </p:txBody>
      </p:sp>
    </p:spTree>
    <p:extLst>
      <p:ext uri="{BB962C8B-B14F-4D97-AF65-F5344CB8AC3E}">
        <p14:creationId xmlns:p14="http://schemas.microsoft.com/office/powerpoint/2010/main" val="472912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17B8-55C2-4AC9-221D-85E389760C97}"/>
              </a:ext>
            </a:extLst>
          </p:cNvPr>
          <p:cNvSpPr>
            <a:spLocks noGrp="1"/>
          </p:cNvSpPr>
          <p:nvPr>
            <p:ph type="title"/>
          </p:nvPr>
        </p:nvSpPr>
        <p:spPr/>
        <p:txBody>
          <a:bodyPr/>
          <a:lstStyle/>
          <a:p>
            <a:r>
              <a:rPr lang="en-US">
                <a:ea typeface="Calibri Light"/>
                <a:cs typeface="Calibri Light"/>
              </a:rPr>
              <a:t>Remediation complications and strategies</a:t>
            </a:r>
          </a:p>
        </p:txBody>
      </p:sp>
      <p:sp>
        <p:nvSpPr>
          <p:cNvPr id="3" name="Content Placeholder 2">
            <a:extLst>
              <a:ext uri="{FF2B5EF4-FFF2-40B4-BE49-F238E27FC236}">
                <a16:creationId xmlns:a16="http://schemas.microsoft.com/office/drawing/2014/main" id="{8BFB35CF-33C5-B479-DDDF-C049E7D7D648}"/>
              </a:ext>
            </a:extLst>
          </p:cNvPr>
          <p:cNvSpPr>
            <a:spLocks noGrp="1"/>
          </p:cNvSpPr>
          <p:nvPr>
            <p:ph idx="1"/>
          </p:nvPr>
        </p:nvSpPr>
        <p:spPr/>
        <p:txBody>
          <a:bodyPr vert="horz" lIns="91440" tIns="45720" rIns="91440" bIns="45720" rtlCol="0" anchor="t">
            <a:normAutofit/>
          </a:bodyPr>
          <a:lstStyle/>
          <a:p>
            <a:r>
              <a:rPr lang="en-US">
                <a:ea typeface="Calibri" panose="020F0502020204030204"/>
                <a:cs typeface="Calibri" panose="020F0502020204030204"/>
              </a:rPr>
              <a:t>What strategies can we use to make a cleaner document before converting it with Acrobat?</a:t>
            </a:r>
          </a:p>
          <a:p>
            <a:r>
              <a:rPr lang="en-US">
                <a:ea typeface="Calibri" panose="020F0502020204030204"/>
                <a:cs typeface="Calibri" panose="020F0502020204030204"/>
              </a:rPr>
              <a:t>What common challenges do you see at AEC that just applying Acrobat might not address?</a:t>
            </a:r>
          </a:p>
          <a:p>
            <a:r>
              <a:rPr lang="en-US">
                <a:ea typeface="Calibri" panose="020F0502020204030204"/>
                <a:cs typeface="Calibri" panose="020F0502020204030204"/>
              </a:rPr>
              <a:t>What resources might you recommend faculty or staff access?</a:t>
            </a:r>
          </a:p>
        </p:txBody>
      </p:sp>
    </p:spTree>
    <p:extLst>
      <p:ext uri="{BB962C8B-B14F-4D97-AF65-F5344CB8AC3E}">
        <p14:creationId xmlns:p14="http://schemas.microsoft.com/office/powerpoint/2010/main" val="1686430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6CC26B1-9FD1-C915-2EF6-4D69AD2BF0D3}"/>
              </a:ext>
            </a:extLst>
          </p:cNvPr>
          <p:cNvSpPr>
            <a:spLocks noGrp="1"/>
          </p:cNvSpPr>
          <p:nvPr/>
        </p:nvSpPr>
        <p:spPr>
          <a:xfrm>
            <a:off x="970667" y="1602528"/>
            <a:ext cx="10654148" cy="4671372"/>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atin typeface="Calibri Light"/>
                <a:ea typeface="+mn-lt"/>
                <a:cs typeface="+mn-lt"/>
              </a:rPr>
              <a:t>Find the resources for this session on our </a:t>
            </a:r>
            <a:r>
              <a:rPr lang="en-US">
                <a:latin typeface="Calibri Light"/>
                <a:ea typeface="+mn-lt"/>
                <a:cs typeface="+mn-lt"/>
                <a:hlinkClick r:id="rId3"/>
              </a:rPr>
              <a:t>Accessible and Inclusive Design webpage. </a:t>
            </a:r>
            <a:r>
              <a:rPr lang="en-US">
                <a:latin typeface="Calibri Light"/>
                <a:ea typeface="+mn-lt"/>
                <a:cs typeface="+mn-lt"/>
              </a:rPr>
              <a:t>Contact TEP or UO Online on for any pedagogy-related support around accessible documents with </a:t>
            </a:r>
            <a:r>
              <a:rPr lang="en-US">
                <a:latin typeface="Calibri Light"/>
                <a:ea typeface="+mn-lt"/>
                <a:cs typeface="+mn-lt"/>
                <a:hlinkClick r:id="rId4"/>
              </a:rPr>
              <a:t>our "Contact" form.</a:t>
            </a:r>
            <a:br>
              <a:rPr lang="en-US">
                <a:latin typeface="Calibri Light"/>
                <a:cs typeface="Calibri"/>
              </a:rPr>
            </a:br>
            <a:br>
              <a:rPr lang="en-US">
                <a:latin typeface="Calibri Light"/>
                <a:cs typeface="Calibri"/>
              </a:rPr>
            </a:br>
            <a:r>
              <a:rPr lang="en-US">
                <a:latin typeface="Calibri Light"/>
                <a:cs typeface="Calibri Light"/>
              </a:rPr>
              <a:t>If you have questions about accessible documents within the context of providing student accommodations, contact the Accessible Education Center at </a:t>
            </a:r>
            <a:r>
              <a:rPr lang="en-US" u="sng">
                <a:latin typeface="Calibri Light"/>
                <a:ea typeface="+mn-lt"/>
                <a:cs typeface="+mn-lt"/>
                <a:hlinkClick r:id="rId5"/>
              </a:rPr>
              <a:t>uoaec@uoregon.edu.</a:t>
            </a:r>
            <a:br>
              <a:rPr lang="en-US" u="sng">
                <a:latin typeface="Calibri Light"/>
                <a:cs typeface="Calibri"/>
              </a:rPr>
            </a:br>
            <a:br>
              <a:rPr lang="en-US" u="sng">
                <a:latin typeface="Calibri"/>
                <a:cs typeface="Calibri"/>
              </a:rPr>
            </a:br>
            <a:r>
              <a:rPr lang="en-US">
                <a:latin typeface="Calibri Light"/>
                <a:cs typeface="Calibri Light"/>
              </a:rPr>
              <a:t>Canvas Support is available Monday – Friday, 8am – 5pm</a:t>
            </a:r>
          </a:p>
          <a:p>
            <a:pPr marL="914400" lvl="1" indent="-457200">
              <a:lnSpc>
                <a:spcPct val="120000"/>
              </a:lnSpc>
            </a:pPr>
            <a:r>
              <a:rPr lang="en-US" sz="2800">
                <a:latin typeface="Calibri Light"/>
                <a:cs typeface="Calibri Light"/>
              </a:rPr>
              <a:t>In person @ PLC 68</a:t>
            </a:r>
            <a:endParaRPr lang="en-US" sz="2800">
              <a:latin typeface="Calibri Light"/>
              <a:ea typeface="Calibri Light"/>
              <a:cs typeface="Calibri Light"/>
            </a:endParaRPr>
          </a:p>
          <a:p>
            <a:pPr marL="914400" lvl="1" indent="-457200">
              <a:lnSpc>
                <a:spcPct val="120000"/>
              </a:lnSpc>
            </a:pPr>
            <a:r>
              <a:rPr lang="en-US" sz="2800">
                <a:latin typeface="Calibri Light"/>
                <a:cs typeface="Calibri Light"/>
              </a:rPr>
              <a:t>By phone @ (541) 346-1942</a:t>
            </a:r>
            <a:endParaRPr lang="en-US" sz="2800">
              <a:latin typeface="Calibri Light"/>
              <a:ea typeface="Calibri Light"/>
              <a:cs typeface="Calibri Light"/>
            </a:endParaRPr>
          </a:p>
          <a:p>
            <a:pPr marL="914400" lvl="1" indent="-457200">
              <a:lnSpc>
                <a:spcPct val="120000"/>
              </a:lnSpc>
            </a:pPr>
            <a:r>
              <a:rPr lang="en-US" sz="2800">
                <a:latin typeface="Calibri Light"/>
                <a:cs typeface="Calibri Light"/>
              </a:rPr>
              <a:t>By email @ uoonline@uoregon.edu</a:t>
            </a:r>
            <a:endParaRPr lang="en-US" sz="2800">
              <a:latin typeface="Calibri Light"/>
              <a:ea typeface="Calibri Light"/>
              <a:cs typeface="Calibri Light"/>
            </a:endParaRPr>
          </a:p>
          <a:p>
            <a:pPr marL="914400" lvl="1" indent="-457200">
              <a:lnSpc>
                <a:spcPct val="120000"/>
              </a:lnSpc>
            </a:pPr>
            <a:r>
              <a:rPr lang="en-US" sz="2800">
                <a:latin typeface="Calibri Light"/>
                <a:cs typeface="Calibri Light"/>
              </a:rPr>
              <a:t>By live chat @ livehelp.uoregon.edu</a:t>
            </a:r>
            <a:endParaRPr lang="en-US" sz="2800">
              <a:latin typeface="Calibri Light"/>
              <a:ea typeface="Calibri Light"/>
              <a:cs typeface="Calibri Light"/>
            </a:endParaRPr>
          </a:p>
          <a:p>
            <a:pPr marL="457200" indent="-457200"/>
            <a:endParaRPr lang="en-US">
              <a:latin typeface="Calibri Light"/>
              <a:cs typeface="Calibri Light"/>
            </a:endParaRPr>
          </a:p>
          <a:p>
            <a:pPr marL="0" indent="0">
              <a:buNone/>
            </a:pPr>
            <a:endParaRPr lang="en-US">
              <a:latin typeface="Calibri Light"/>
              <a:cs typeface="Calibri Light"/>
            </a:endParaRPr>
          </a:p>
        </p:txBody>
      </p:sp>
      <p:sp>
        <p:nvSpPr>
          <p:cNvPr id="2" name="Title 1">
            <a:extLst>
              <a:ext uri="{FF2B5EF4-FFF2-40B4-BE49-F238E27FC236}">
                <a16:creationId xmlns:a16="http://schemas.microsoft.com/office/drawing/2014/main" id="{2E880153-DE8C-8B38-C3C8-1199F3CA8743}"/>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a:cs typeface="Calibri Light"/>
              </a:rPr>
              <a:t>Resources for questions and support</a:t>
            </a:r>
            <a:endParaRPr lang="en-US"/>
          </a:p>
        </p:txBody>
      </p:sp>
    </p:spTree>
    <p:extLst>
      <p:ext uri="{BB962C8B-B14F-4D97-AF65-F5344CB8AC3E}">
        <p14:creationId xmlns:p14="http://schemas.microsoft.com/office/powerpoint/2010/main" val="161659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cs typeface="Calibri Light"/>
              </a:rPr>
              <a:t>Opening question &amp; definition</a:t>
            </a:r>
            <a:endParaRPr lang="en-US">
              <a:ea typeface="Calibri Light"/>
              <a:cs typeface="Calibri Light"/>
            </a:endParaRPr>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492609"/>
          </a:xfrm>
        </p:spPr>
        <p:txBody>
          <a:bodyPr vert="horz" lIns="91440" tIns="45720" rIns="91440" bIns="45720" rtlCol="0" anchor="t">
            <a:normAutofit/>
          </a:bodyPr>
          <a:lstStyle/>
          <a:p>
            <a:pPr marL="0" indent="0">
              <a:lnSpc>
                <a:spcPct val="110000"/>
              </a:lnSpc>
              <a:spcBef>
                <a:spcPts val="600"/>
              </a:spcBef>
              <a:spcAft>
                <a:spcPts val="600"/>
              </a:spcAft>
              <a:buNone/>
            </a:pPr>
            <a:r>
              <a:rPr lang="en-US">
                <a:ea typeface="+mn-lt"/>
                <a:cs typeface="+mn-lt"/>
              </a:rPr>
              <a:t>Which takes the most time and/or effort:</a:t>
            </a:r>
            <a:endParaRPr lang="en-US"/>
          </a:p>
          <a:p>
            <a:pPr marL="457200" indent="-457200">
              <a:lnSpc>
                <a:spcPct val="110000"/>
              </a:lnSpc>
              <a:spcBef>
                <a:spcPts val="600"/>
              </a:spcBef>
              <a:spcAft>
                <a:spcPts val="600"/>
              </a:spcAft>
            </a:pPr>
            <a:r>
              <a:rPr lang="en-US">
                <a:latin typeface="Calibri Light"/>
                <a:ea typeface="+mn-lt"/>
                <a:cs typeface="+mn-lt"/>
              </a:rPr>
              <a:t>Creating an accessible document from scratch</a:t>
            </a:r>
            <a:endParaRPr lang="en-US">
              <a:latin typeface="Calibri Light"/>
              <a:ea typeface="Calibri Light"/>
              <a:cs typeface="Calibri" panose="020F0502020204030204"/>
            </a:endParaRPr>
          </a:p>
          <a:p>
            <a:pPr marL="457200" indent="-457200">
              <a:lnSpc>
                <a:spcPct val="110000"/>
              </a:lnSpc>
              <a:spcBef>
                <a:spcPts val="600"/>
              </a:spcBef>
              <a:spcAft>
                <a:spcPts val="600"/>
              </a:spcAft>
            </a:pPr>
            <a:r>
              <a:rPr lang="en-US">
                <a:latin typeface="Calibri Light"/>
                <a:ea typeface="+mn-lt"/>
                <a:cs typeface="+mn-lt"/>
              </a:rPr>
              <a:t>Making an inaccessible document accessible</a:t>
            </a:r>
            <a:endParaRPr lang="en-US">
              <a:latin typeface="Calibri Light"/>
              <a:cs typeface="Calibri"/>
            </a:endParaRPr>
          </a:p>
        </p:txBody>
      </p:sp>
    </p:spTree>
    <p:extLst>
      <p:ext uri="{BB962C8B-B14F-4D97-AF65-F5344CB8AC3E}">
        <p14:creationId xmlns:p14="http://schemas.microsoft.com/office/powerpoint/2010/main" val="263699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ea typeface="+mj-lt"/>
                <a:cs typeface="+mj-lt"/>
              </a:rPr>
              <a:t>Opening question &amp; definition</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492609"/>
          </a:xfrm>
        </p:spPr>
        <p:txBody>
          <a:bodyPr vert="horz" lIns="91440" tIns="45720" rIns="91440" bIns="45720" rtlCol="0" anchor="t">
            <a:normAutofit/>
          </a:bodyPr>
          <a:lstStyle/>
          <a:p>
            <a:pPr marL="0" indent="0">
              <a:lnSpc>
                <a:spcPct val="110000"/>
              </a:lnSpc>
              <a:spcBef>
                <a:spcPts val="600"/>
              </a:spcBef>
              <a:spcAft>
                <a:spcPts val="600"/>
              </a:spcAft>
              <a:buNone/>
            </a:pPr>
            <a:r>
              <a:rPr lang="en-US">
                <a:ea typeface="+mn-lt"/>
                <a:cs typeface="+mn-lt"/>
              </a:rPr>
              <a:t>Which takes the most time and/or effort:</a:t>
            </a:r>
            <a:endParaRPr lang="en-US"/>
          </a:p>
          <a:p>
            <a:pPr marL="457200" indent="-457200">
              <a:lnSpc>
                <a:spcPct val="110000"/>
              </a:lnSpc>
              <a:spcBef>
                <a:spcPts val="600"/>
              </a:spcBef>
              <a:spcAft>
                <a:spcPts val="600"/>
              </a:spcAft>
            </a:pPr>
            <a:r>
              <a:rPr lang="en-US">
                <a:latin typeface="Calibri Light"/>
                <a:ea typeface="+mn-lt"/>
                <a:cs typeface="+mn-lt"/>
              </a:rPr>
              <a:t>Creating an accessible document from scratch</a:t>
            </a:r>
            <a:endParaRPr lang="en-US">
              <a:latin typeface="Calibri Light"/>
              <a:ea typeface="Calibri Light"/>
              <a:cs typeface="Calibri" panose="020F0502020204030204"/>
            </a:endParaRPr>
          </a:p>
          <a:p>
            <a:pPr marL="457200" indent="-457200">
              <a:lnSpc>
                <a:spcPct val="110000"/>
              </a:lnSpc>
              <a:spcBef>
                <a:spcPts val="600"/>
              </a:spcBef>
              <a:spcAft>
                <a:spcPts val="600"/>
              </a:spcAft>
            </a:pPr>
            <a:r>
              <a:rPr lang="en-US">
                <a:latin typeface="Calibri Light"/>
                <a:ea typeface="+mn-lt"/>
                <a:cs typeface="+mn-lt"/>
              </a:rPr>
              <a:t>Making an inaccessible document accessible</a:t>
            </a:r>
          </a:p>
          <a:p>
            <a:pPr marL="457200" indent="-457200">
              <a:lnSpc>
                <a:spcPct val="110000"/>
              </a:lnSpc>
              <a:spcBef>
                <a:spcPts val="600"/>
              </a:spcBef>
              <a:spcAft>
                <a:spcPts val="600"/>
              </a:spcAft>
            </a:pPr>
            <a:r>
              <a:rPr lang="en-US">
                <a:latin typeface="Calibri Light"/>
                <a:ea typeface="+mn-lt"/>
                <a:cs typeface="+mn-lt"/>
              </a:rPr>
              <a:t>Converting a document from one format to another</a:t>
            </a:r>
            <a:endParaRPr lang="en-US">
              <a:latin typeface="Calibri Light"/>
              <a:cs typeface="Calibri"/>
            </a:endParaRPr>
          </a:p>
        </p:txBody>
      </p:sp>
    </p:spTree>
    <p:extLst>
      <p:ext uri="{BB962C8B-B14F-4D97-AF65-F5344CB8AC3E}">
        <p14:creationId xmlns:p14="http://schemas.microsoft.com/office/powerpoint/2010/main" val="1531314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ea typeface="+mj-lt"/>
                <a:cs typeface="+mj-lt"/>
              </a:rPr>
              <a:t>Opening question &amp; definition</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492609"/>
          </a:xfrm>
        </p:spPr>
        <p:txBody>
          <a:bodyPr vert="horz" lIns="91440" tIns="45720" rIns="91440" bIns="45720" rtlCol="0" anchor="t">
            <a:normAutofit/>
          </a:bodyPr>
          <a:lstStyle/>
          <a:p>
            <a:pPr marL="0" indent="0">
              <a:lnSpc>
                <a:spcPct val="110000"/>
              </a:lnSpc>
              <a:spcBef>
                <a:spcPts val="600"/>
              </a:spcBef>
              <a:spcAft>
                <a:spcPts val="600"/>
              </a:spcAft>
              <a:buNone/>
            </a:pPr>
            <a:r>
              <a:rPr lang="en-US">
                <a:ea typeface="+mn-lt"/>
                <a:cs typeface="+mn-lt"/>
              </a:rPr>
              <a:t>Which takes the most time and/or effort:</a:t>
            </a:r>
            <a:endParaRPr lang="en-US"/>
          </a:p>
          <a:p>
            <a:pPr marL="457200" indent="-457200">
              <a:lnSpc>
                <a:spcPct val="110000"/>
              </a:lnSpc>
              <a:spcBef>
                <a:spcPts val="600"/>
              </a:spcBef>
              <a:spcAft>
                <a:spcPts val="600"/>
              </a:spcAft>
            </a:pPr>
            <a:r>
              <a:rPr lang="en-US">
                <a:latin typeface="Calibri Light"/>
                <a:ea typeface="+mn-lt"/>
                <a:cs typeface="+mn-lt"/>
              </a:rPr>
              <a:t>Creating an accessible document from scratch</a:t>
            </a:r>
            <a:endParaRPr lang="en-US">
              <a:latin typeface="Calibri Light"/>
              <a:ea typeface="Calibri Light"/>
              <a:cs typeface="Calibri" panose="020F0502020204030204"/>
            </a:endParaRPr>
          </a:p>
          <a:p>
            <a:pPr marL="457200" indent="-457200">
              <a:lnSpc>
                <a:spcPct val="110000"/>
              </a:lnSpc>
              <a:spcBef>
                <a:spcPts val="600"/>
              </a:spcBef>
              <a:spcAft>
                <a:spcPts val="600"/>
              </a:spcAft>
            </a:pPr>
            <a:r>
              <a:rPr lang="en-US">
                <a:latin typeface="Calibri Light"/>
                <a:ea typeface="+mn-lt"/>
                <a:cs typeface="+mn-lt"/>
              </a:rPr>
              <a:t>Making an inaccessible document accessible</a:t>
            </a:r>
          </a:p>
          <a:p>
            <a:pPr marL="457200" indent="-457200">
              <a:lnSpc>
                <a:spcPct val="110000"/>
              </a:lnSpc>
              <a:spcBef>
                <a:spcPts val="600"/>
              </a:spcBef>
              <a:spcAft>
                <a:spcPts val="600"/>
              </a:spcAft>
            </a:pPr>
            <a:r>
              <a:rPr lang="en-US">
                <a:latin typeface="Calibri Light"/>
                <a:ea typeface="+mn-lt"/>
                <a:cs typeface="+mn-lt"/>
              </a:rPr>
              <a:t>Converting a document from one format to another</a:t>
            </a:r>
          </a:p>
          <a:p>
            <a:pPr marL="457200" indent="-457200">
              <a:lnSpc>
                <a:spcPct val="110000"/>
              </a:lnSpc>
              <a:spcBef>
                <a:spcPts val="600"/>
              </a:spcBef>
              <a:spcAft>
                <a:spcPts val="600"/>
              </a:spcAft>
            </a:pPr>
            <a:r>
              <a:rPr lang="en-US">
                <a:latin typeface="Calibri Light"/>
                <a:ea typeface="+mn-lt"/>
                <a:cs typeface="+mn-lt"/>
              </a:rPr>
              <a:t>Reading an inaccessible document</a:t>
            </a:r>
            <a:endParaRPr lang="en-US">
              <a:latin typeface="Calibri Light"/>
              <a:cs typeface="Calibri"/>
            </a:endParaRPr>
          </a:p>
        </p:txBody>
      </p:sp>
    </p:spTree>
    <p:extLst>
      <p:ext uri="{BB962C8B-B14F-4D97-AF65-F5344CB8AC3E}">
        <p14:creationId xmlns:p14="http://schemas.microsoft.com/office/powerpoint/2010/main" val="30712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ea typeface="+mj-lt"/>
                <a:cs typeface="+mj-lt"/>
              </a:rPr>
              <a:t>Opening question &amp; definition</a:t>
            </a:r>
            <a:endParaRPr lang="en-US"/>
          </a:p>
        </p:txBody>
      </p:sp>
      <p:sp>
        <p:nvSpPr>
          <p:cNvPr id="3" name="Content Placeholder 2">
            <a:extLst>
              <a:ext uri="{FF2B5EF4-FFF2-40B4-BE49-F238E27FC236}">
                <a16:creationId xmlns:a16="http://schemas.microsoft.com/office/drawing/2014/main" id="{0B350C64-0682-4EAE-A4D1-B6D24B4EDAC5}"/>
              </a:ext>
            </a:extLst>
          </p:cNvPr>
          <p:cNvSpPr>
            <a:spLocks noGrp="1"/>
          </p:cNvSpPr>
          <p:nvPr>
            <p:ph idx="1"/>
          </p:nvPr>
        </p:nvSpPr>
        <p:spPr>
          <a:xfrm>
            <a:off x="838200" y="1825625"/>
            <a:ext cx="10515600" cy="3492609"/>
          </a:xfrm>
        </p:spPr>
        <p:txBody>
          <a:bodyPr vert="horz" lIns="91440" tIns="45720" rIns="91440" bIns="45720" rtlCol="0" anchor="t">
            <a:normAutofit fontScale="92500" lnSpcReduction="10000"/>
          </a:bodyPr>
          <a:lstStyle/>
          <a:p>
            <a:pPr marL="0" indent="0">
              <a:lnSpc>
                <a:spcPct val="110000"/>
              </a:lnSpc>
              <a:spcBef>
                <a:spcPts val="600"/>
              </a:spcBef>
              <a:spcAft>
                <a:spcPts val="600"/>
              </a:spcAft>
              <a:buNone/>
            </a:pPr>
            <a:r>
              <a:rPr lang="en-US">
                <a:ea typeface="+mn-lt"/>
                <a:cs typeface="+mn-lt"/>
              </a:rPr>
              <a:t>Which takes the most time and/or effort:</a:t>
            </a:r>
            <a:endParaRPr lang="en-US"/>
          </a:p>
          <a:p>
            <a:pPr marL="457200" indent="-457200">
              <a:lnSpc>
                <a:spcPct val="110000"/>
              </a:lnSpc>
              <a:spcBef>
                <a:spcPts val="600"/>
              </a:spcBef>
              <a:spcAft>
                <a:spcPts val="600"/>
              </a:spcAft>
            </a:pPr>
            <a:r>
              <a:rPr lang="en-US">
                <a:latin typeface="Calibri Light"/>
                <a:ea typeface="+mn-lt"/>
                <a:cs typeface="+mn-lt"/>
              </a:rPr>
              <a:t>Creating an accessible document from scratch</a:t>
            </a:r>
            <a:endParaRPr lang="en-US">
              <a:latin typeface="Calibri Light"/>
              <a:ea typeface="Calibri Light"/>
              <a:cs typeface="Calibri" panose="020F0502020204030204"/>
            </a:endParaRPr>
          </a:p>
          <a:p>
            <a:pPr marL="457200" indent="-457200">
              <a:lnSpc>
                <a:spcPct val="110000"/>
              </a:lnSpc>
              <a:spcBef>
                <a:spcPts val="600"/>
              </a:spcBef>
              <a:spcAft>
                <a:spcPts val="600"/>
              </a:spcAft>
            </a:pPr>
            <a:r>
              <a:rPr lang="en-US">
                <a:latin typeface="Calibri Light"/>
                <a:ea typeface="+mn-lt"/>
                <a:cs typeface="+mn-lt"/>
              </a:rPr>
              <a:t>Making an inaccessible document accessible</a:t>
            </a:r>
          </a:p>
          <a:p>
            <a:pPr marL="457200" indent="-457200">
              <a:lnSpc>
                <a:spcPct val="110000"/>
              </a:lnSpc>
              <a:spcBef>
                <a:spcPts val="600"/>
              </a:spcBef>
              <a:spcAft>
                <a:spcPts val="600"/>
              </a:spcAft>
            </a:pPr>
            <a:r>
              <a:rPr lang="en-US">
                <a:latin typeface="Calibri Light"/>
                <a:ea typeface="+mn-lt"/>
                <a:cs typeface="+mn-lt"/>
              </a:rPr>
              <a:t>Converting a document from one format to another</a:t>
            </a:r>
          </a:p>
          <a:p>
            <a:pPr marL="457200" indent="-457200">
              <a:lnSpc>
                <a:spcPct val="110000"/>
              </a:lnSpc>
              <a:spcBef>
                <a:spcPts val="600"/>
              </a:spcBef>
              <a:spcAft>
                <a:spcPts val="600"/>
              </a:spcAft>
            </a:pPr>
            <a:r>
              <a:rPr lang="en-US">
                <a:latin typeface="Calibri Light"/>
                <a:ea typeface="+mn-lt"/>
                <a:cs typeface="+mn-lt"/>
              </a:rPr>
              <a:t>Reading an inaccessible document</a:t>
            </a:r>
          </a:p>
          <a:p>
            <a:pPr marL="457200" indent="-457200">
              <a:lnSpc>
                <a:spcPct val="110000"/>
              </a:lnSpc>
              <a:spcBef>
                <a:spcPts val="600"/>
              </a:spcBef>
              <a:spcAft>
                <a:spcPts val="600"/>
              </a:spcAft>
            </a:pPr>
            <a:r>
              <a:rPr lang="en-US">
                <a:latin typeface="Calibri Light"/>
                <a:ea typeface="+mn-lt"/>
                <a:cs typeface="+mn-lt"/>
              </a:rPr>
              <a:t>Using an inaccessible document</a:t>
            </a:r>
          </a:p>
          <a:p>
            <a:pPr marL="0" indent="0">
              <a:buNone/>
            </a:pPr>
            <a:endParaRPr lang="en-US">
              <a:latin typeface="Calibri Light"/>
              <a:cs typeface="Calibri"/>
            </a:endParaRPr>
          </a:p>
        </p:txBody>
      </p:sp>
    </p:spTree>
    <p:extLst>
      <p:ext uri="{BB962C8B-B14F-4D97-AF65-F5344CB8AC3E}">
        <p14:creationId xmlns:p14="http://schemas.microsoft.com/office/powerpoint/2010/main" val="395868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52FA-277E-4A62-B2E0-83789593A5A9}"/>
              </a:ext>
            </a:extLst>
          </p:cNvPr>
          <p:cNvSpPr>
            <a:spLocks noGrp="1"/>
          </p:cNvSpPr>
          <p:nvPr>
            <p:ph type="title"/>
          </p:nvPr>
        </p:nvSpPr>
        <p:spPr/>
        <p:txBody>
          <a:bodyPr/>
          <a:lstStyle/>
          <a:p>
            <a:r>
              <a:rPr lang="en-US">
                <a:ea typeface="+mj-lt"/>
                <a:cs typeface="+mj-lt"/>
              </a:rPr>
              <a:t>Opening question &amp; definition</a:t>
            </a:r>
            <a:endParaRPr lang="en-US"/>
          </a:p>
        </p:txBody>
      </p:sp>
      <p:sp>
        <p:nvSpPr>
          <p:cNvPr id="6" name="Content Placeholder 2">
            <a:extLst>
              <a:ext uri="{FF2B5EF4-FFF2-40B4-BE49-F238E27FC236}">
                <a16:creationId xmlns:a16="http://schemas.microsoft.com/office/drawing/2014/main" id="{3B2DA85F-C0BD-CA73-F3B9-073890E623DD}"/>
              </a:ext>
            </a:extLst>
          </p:cNvPr>
          <p:cNvSpPr txBox="1">
            <a:spLocks/>
          </p:cNvSpPr>
          <p:nvPr/>
        </p:nvSpPr>
        <p:spPr>
          <a:xfrm>
            <a:off x="958583" y="1472159"/>
            <a:ext cx="10515600" cy="41856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i="1">
              <a:latin typeface="Calibri Light"/>
              <a:ea typeface="Calibri Light"/>
              <a:cs typeface="Calibri"/>
            </a:endParaRPr>
          </a:p>
          <a:p>
            <a:pPr marL="0" indent="0">
              <a:buNone/>
            </a:pPr>
            <a:r>
              <a:rPr lang="en-US" i="1">
                <a:latin typeface="Calibri Light"/>
                <a:ea typeface="Calibri Light"/>
                <a:cs typeface="Calibri"/>
              </a:rPr>
              <a:t>How would you define or describe what an accessible document is?</a:t>
            </a:r>
            <a:endParaRPr lang="en-US" i="1">
              <a:latin typeface="Calibri Light"/>
              <a:ea typeface="Calibri Light"/>
              <a:cs typeface="Calibri Light"/>
            </a:endParaRPr>
          </a:p>
          <a:p>
            <a:pPr marL="0" indent="0">
              <a:buNone/>
            </a:pPr>
            <a:endParaRPr lang="en-US" i="1">
              <a:latin typeface="Calibri Light"/>
              <a:cs typeface="Calibri"/>
            </a:endParaRPr>
          </a:p>
          <a:p>
            <a:pPr marL="0" indent="0">
              <a:buNone/>
            </a:pPr>
            <a:r>
              <a:rPr lang="en-US">
                <a:latin typeface="Calibri Light"/>
                <a:cs typeface="Calibri"/>
              </a:rPr>
              <a:t>Please share your thoughts in the chat.</a:t>
            </a:r>
          </a:p>
          <a:p>
            <a:endParaRPr lang="en-US">
              <a:cs typeface="Calibri"/>
            </a:endParaRPr>
          </a:p>
        </p:txBody>
      </p:sp>
    </p:spTree>
    <p:extLst>
      <p:ext uri="{BB962C8B-B14F-4D97-AF65-F5344CB8AC3E}">
        <p14:creationId xmlns:p14="http://schemas.microsoft.com/office/powerpoint/2010/main" val="2003518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900574B13E514B8C98308C23F73AD9" ma:contentTypeVersion="15" ma:contentTypeDescription="Create a new document." ma:contentTypeScope="" ma:versionID="2481e53269fd6a8b6106e86ed7a6f2c2">
  <xsd:schema xmlns:xsd="http://www.w3.org/2001/XMLSchema" xmlns:xs="http://www.w3.org/2001/XMLSchema" xmlns:p="http://schemas.microsoft.com/office/2006/metadata/properties" xmlns:ns2="28372d69-2bd4-4fb8-93f0-703438fc6ee8" xmlns:ns3="3abd1516-8cf9-4d3a-b89e-064bbf0e0899" targetNamespace="http://schemas.microsoft.com/office/2006/metadata/properties" ma:root="true" ma:fieldsID="cb0845b6094f961367545e3196cfaf36" ns2:_="" ns3:_="">
    <xsd:import namespace="28372d69-2bd4-4fb8-93f0-703438fc6ee8"/>
    <xsd:import namespace="3abd1516-8cf9-4d3a-b89e-064bbf0e08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72d69-2bd4-4fb8-93f0-703438fc6e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1a9775-3525-4bf8-b88d-b7eef9d67d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bd1516-8cf9-4d3a-b89e-064bbf0e089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15f7cbc-39ea-44ff-b7ee-421c13e69e84}" ma:internalName="TaxCatchAll" ma:showField="CatchAllData" ma:web="3abd1516-8cf9-4d3a-b89e-064bbf0e0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abd1516-8cf9-4d3a-b89e-064bbf0e0899">
      <UserInfo>
        <DisplayName>Carol Gering</DisplayName>
        <AccountId>14</AccountId>
        <AccountType/>
      </UserInfo>
      <UserInfo>
        <DisplayName>Robert Voelker-Morris</DisplayName>
        <AccountId>7</AccountId>
        <AccountType/>
      </UserInfo>
      <UserInfo>
        <DisplayName>Pat Fellows</DisplayName>
        <AccountId>13</AccountId>
        <AccountType/>
      </UserInfo>
      <UserInfo>
        <DisplayName>Karen Matson</DisplayName>
        <AccountId>17</AccountId>
        <AccountType/>
      </UserInfo>
      <UserInfo>
        <DisplayName>Cece Anderson</DisplayName>
        <AccountId>20</AccountId>
        <AccountType/>
      </UserInfo>
      <UserInfo>
        <DisplayName>Veronica Vold</DisplayName>
        <AccountId>21</AccountId>
        <AccountType/>
      </UserInfo>
      <UserInfo>
        <DisplayName>Bailey Dobbs</DisplayName>
        <AccountId>23</AccountId>
        <AccountType/>
      </UserInfo>
      <UserInfo>
        <DisplayName>Megan Tucker</DisplayName>
        <AccountId>24</AccountId>
        <AccountType/>
      </UserInfo>
      <UserInfo>
        <DisplayName>Jack Kemp</DisplayName>
        <AccountId>12</AccountId>
        <AccountType/>
      </UserInfo>
      <UserInfo>
        <DisplayName>Laurel Bastian</DisplayName>
        <AccountId>69</AccountId>
        <AccountType/>
      </UserInfo>
    </SharedWithUsers>
    <lcf76f155ced4ddcb4097134ff3c332f xmlns="28372d69-2bd4-4fb8-93f0-703438fc6ee8">
      <Terms xmlns="http://schemas.microsoft.com/office/infopath/2007/PartnerControls"/>
    </lcf76f155ced4ddcb4097134ff3c332f>
    <TaxCatchAll xmlns="3abd1516-8cf9-4d3a-b89e-064bbf0e089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A6FAA1-9A13-4E0E-A675-60F2BB242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72d69-2bd4-4fb8-93f0-703438fc6ee8"/>
    <ds:schemaRef ds:uri="3abd1516-8cf9-4d3a-b89e-064bbf0e08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6DD412-0D15-479B-9791-FC457C0F981C}">
  <ds:schemaRefs>
    <ds:schemaRef ds:uri="3abd1516-8cf9-4d3a-b89e-064bbf0e0899"/>
    <ds:schemaRef ds:uri="3c10bfdb-be30-4e8a-aac5-a97d5296c11f"/>
    <ds:schemaRef ds:uri="bdbe7f48-6437-4e3f-a3f8-b319cb7eb8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8372d69-2bd4-4fb8-93f0-703438fc6ee8"/>
  </ds:schemaRefs>
</ds:datastoreItem>
</file>

<file path=customXml/itemProps3.xml><?xml version="1.0" encoding="utf-8"?>
<ds:datastoreItem xmlns:ds="http://schemas.openxmlformats.org/officeDocument/2006/customXml" ds:itemID="{72CADA5F-871D-4B9E-8500-3FB74F7B37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47</Slides>
  <Notes>43</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Accessible Documents</vt:lpstr>
      <vt:lpstr>Welcome</vt:lpstr>
      <vt:lpstr>Session agenda</vt:lpstr>
      <vt:lpstr>Opening question &amp; definition</vt:lpstr>
      <vt:lpstr>Opening question &amp; definition</vt:lpstr>
      <vt:lpstr>Opening question &amp; definition</vt:lpstr>
      <vt:lpstr>Opening question &amp; definition</vt:lpstr>
      <vt:lpstr>Opening question &amp; definition</vt:lpstr>
      <vt:lpstr>Opening question &amp; definition</vt:lpstr>
      <vt:lpstr>Opening question &amp; definition</vt:lpstr>
      <vt:lpstr>Opening question &amp; definition</vt:lpstr>
      <vt:lpstr>Why we want to create them accessibly</vt:lpstr>
      <vt:lpstr>Why we want to create them accessibly</vt:lpstr>
      <vt:lpstr>Why we want to create them accessibly</vt:lpstr>
      <vt:lpstr>Questions to ask before selecting a format:</vt:lpstr>
      <vt:lpstr>How to create accessible Word documents</vt:lpstr>
      <vt:lpstr>How to: use heading structure</vt:lpstr>
      <vt:lpstr>How to: alt-text</vt:lpstr>
      <vt:lpstr>Try it out!</vt:lpstr>
      <vt:lpstr>How to: make meaningful hyperlinks</vt:lpstr>
      <vt:lpstr>How to: make meaningful hyperlinks</vt:lpstr>
      <vt:lpstr>How to: make meaningful hyperlinks</vt:lpstr>
      <vt:lpstr>How to: make meaningful hyperlinks</vt:lpstr>
      <vt:lpstr>Your Turn</vt:lpstr>
      <vt:lpstr>Link Lists</vt:lpstr>
      <vt:lpstr>How to: consider fonts, colors and contrast</vt:lpstr>
      <vt:lpstr>How to: use tables accessibly</vt:lpstr>
      <vt:lpstr>How to: use tables accessibly</vt:lpstr>
      <vt:lpstr>How to: use tables accessibly</vt:lpstr>
      <vt:lpstr>How to: use a table of contents</vt:lpstr>
      <vt:lpstr>How to: double-check accessibility</vt:lpstr>
      <vt:lpstr>How to: double-check accessibility</vt:lpstr>
      <vt:lpstr>How to: double-check accessibility</vt:lpstr>
      <vt:lpstr>Your turn: running the accessibility checker</vt:lpstr>
      <vt:lpstr>Your turn: identify where you can apply</vt:lpstr>
      <vt:lpstr>Resources for questions and support</vt:lpstr>
      <vt:lpstr>Upcoming faculty opportunities</vt:lpstr>
      <vt:lpstr>Feedback for us</vt:lpstr>
      <vt:lpstr>Thank you!</vt:lpstr>
      <vt:lpstr>Accessible Documents</vt:lpstr>
      <vt:lpstr>Learning Objectives</vt:lpstr>
      <vt:lpstr>Why do faculty frequently use PDFs?</vt:lpstr>
      <vt:lpstr>Definitions</vt:lpstr>
      <vt:lpstr>Questions to ask before remediating</vt:lpstr>
      <vt:lpstr>How to remediate with Acrobat--demo</vt:lpstr>
      <vt:lpstr>Remediation complications and strategies</vt:lpstr>
      <vt:lpstr>Resources for questions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 Dawson</dc:creator>
  <cp:revision>46</cp:revision>
  <dcterms:created xsi:type="dcterms:W3CDTF">2019-10-16T15:36:03Z</dcterms:created>
  <dcterms:modified xsi:type="dcterms:W3CDTF">2022-05-09T20:28:43Z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0x01010085900574B13E514B8C98308C23F73AD9</vt:lpwstr>
  </property>
  <property fmtid="{D5CDD505-2E9C-101B-9397-08002B2CF9AE}" pid="3" name="Order">
    <vt:r8>77000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MediaServiceImageTags">
    <vt:lpwstr/>
  </property>
</Properties>
</file>