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86_63A3552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94" r:id="rId5"/>
    <p:sldId id="382" r:id="rId6"/>
    <p:sldId id="381" r:id="rId7"/>
    <p:sldId id="380" r:id="rId8"/>
    <p:sldId id="383" r:id="rId9"/>
    <p:sldId id="375" r:id="rId10"/>
    <p:sldId id="417" r:id="rId11"/>
    <p:sldId id="378" r:id="rId12"/>
    <p:sldId id="407" r:id="rId13"/>
    <p:sldId id="400" r:id="rId14"/>
    <p:sldId id="401" r:id="rId15"/>
    <p:sldId id="403" r:id="rId16"/>
    <p:sldId id="408" r:id="rId17"/>
    <p:sldId id="393" r:id="rId18"/>
    <p:sldId id="392" r:id="rId19"/>
    <p:sldId id="418" r:id="rId20"/>
    <p:sldId id="414" r:id="rId21"/>
    <p:sldId id="416" r:id="rId22"/>
    <p:sldId id="415" r:id="rId23"/>
    <p:sldId id="300" r:id="rId24"/>
    <p:sldId id="420" r:id="rId25"/>
    <p:sldId id="419" r:id="rId26"/>
    <p:sldId id="268" r:id="rId27"/>
    <p:sldId id="269" r:id="rId28"/>
    <p:sldId id="272" r:id="rId29"/>
    <p:sldId id="389" r:id="rId30"/>
    <p:sldId id="390" r:id="rId31"/>
    <p:sldId id="3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032EC5-9933-2279-FA28-7F9AF78E2B42}" name="Laurel Bastian" initials="LB" userId="S::lbastian@uoregon.edu::6e4c7642-20f7-465b-9100-58f7386c7c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734"/>
    <a:srgbClr val="8ABB40"/>
    <a:srgbClr val="FFED4B"/>
    <a:srgbClr val="007A40"/>
    <a:srgbClr val="8FB774"/>
    <a:srgbClr val="104735"/>
    <a:srgbClr val="FEE11B"/>
    <a:srgbClr val="00704A"/>
    <a:srgbClr val="FFE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BB6C2-15AD-51E5-9718-681E70DC552A}" v="263" dt="2022-04-27T19:54:06.452"/>
    <p1510:client id="{62251241-2BB7-2F02-33BA-829FF022F8E3}" v="72" dt="2022-04-27T15:29:46.182"/>
    <p1510:client id="{CDB566B4-E2B0-6006-C0B8-8BAF8031AFF6}" v="50" dt="2022-04-25T22:10:14.109"/>
    <p1510:client id="{F97FC5A6-A428-1BD3-FD35-8B009C475B8D}" v="304" dt="2022-04-26T17:14:16.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ne Vieger" userId="S::raynev@uoregon.edu::7e5294e6-739e-457d-8dae-8ee3f09d0dca" providerId="AD" clId="Web-{F97FC5A6-A428-1BD3-FD35-8B009C475B8D}"/>
    <pc:docChg chg="addSld modSld">
      <pc:chgData name="Rayne Vieger" userId="S::raynev@uoregon.edu::7e5294e6-739e-457d-8dae-8ee3f09d0dca" providerId="AD" clId="Web-{F97FC5A6-A428-1BD3-FD35-8B009C475B8D}" dt="2022-04-26T17:14:16.175" v="312" actId="1076"/>
      <pc:docMkLst>
        <pc:docMk/>
      </pc:docMkLst>
      <pc:sldChg chg="modSp">
        <pc:chgData name="Rayne Vieger" userId="S::raynev@uoregon.edu::7e5294e6-739e-457d-8dae-8ee3f09d0dca" providerId="AD" clId="Web-{F97FC5A6-A428-1BD3-FD35-8B009C475B8D}" dt="2022-04-26T17:11:22.181" v="281" actId="20577"/>
        <pc:sldMkLst>
          <pc:docMk/>
          <pc:sldMk cId="0" sldId="268"/>
        </pc:sldMkLst>
        <pc:spChg chg="mod">
          <ac:chgData name="Rayne Vieger" userId="S::raynev@uoregon.edu::7e5294e6-739e-457d-8dae-8ee3f09d0dca" providerId="AD" clId="Web-{F97FC5A6-A428-1BD3-FD35-8B009C475B8D}" dt="2022-04-26T17:11:22.181" v="281" actId="20577"/>
          <ac:spMkLst>
            <pc:docMk/>
            <pc:sldMk cId="0" sldId="268"/>
            <ac:spMk id="176" creationId="{00000000-0000-0000-0000-000000000000}"/>
          </ac:spMkLst>
        </pc:spChg>
      </pc:sldChg>
      <pc:sldChg chg="addSp modSp">
        <pc:chgData name="Rayne Vieger" userId="S::raynev@uoregon.edu::7e5294e6-739e-457d-8dae-8ee3f09d0dca" providerId="AD" clId="Web-{F97FC5A6-A428-1BD3-FD35-8B009C475B8D}" dt="2022-04-26T17:12:00.261" v="290" actId="14100"/>
        <pc:sldMkLst>
          <pc:docMk/>
          <pc:sldMk cId="0" sldId="269"/>
        </pc:sldMkLst>
        <pc:spChg chg="add mod">
          <ac:chgData name="Rayne Vieger" userId="S::raynev@uoregon.edu::7e5294e6-739e-457d-8dae-8ee3f09d0dca" providerId="AD" clId="Web-{F97FC5A6-A428-1BD3-FD35-8B009C475B8D}" dt="2022-04-26T17:12:00.261" v="290" actId="14100"/>
          <ac:spMkLst>
            <pc:docMk/>
            <pc:sldMk cId="0" sldId="269"/>
            <ac:spMk id="2" creationId="{5676A3F1-4EB7-0A12-C0FA-08034BB81199}"/>
          </ac:spMkLst>
        </pc:spChg>
        <pc:spChg chg="mod">
          <ac:chgData name="Rayne Vieger" userId="S::raynev@uoregon.edu::7e5294e6-739e-457d-8dae-8ee3f09d0dca" providerId="AD" clId="Web-{F97FC5A6-A428-1BD3-FD35-8B009C475B8D}" dt="2022-04-26T17:11:40.510" v="285" actId="1076"/>
          <ac:spMkLst>
            <pc:docMk/>
            <pc:sldMk cId="0" sldId="269"/>
            <ac:spMk id="183" creationId="{00000000-0000-0000-0000-000000000000}"/>
          </ac:spMkLst>
        </pc:spChg>
        <pc:spChg chg="mod">
          <ac:chgData name="Rayne Vieger" userId="S::raynev@uoregon.edu::7e5294e6-739e-457d-8dae-8ee3f09d0dca" providerId="AD" clId="Web-{F97FC5A6-A428-1BD3-FD35-8B009C475B8D}" dt="2022-04-26T17:11:54.198" v="289" actId="1076"/>
          <ac:spMkLst>
            <pc:docMk/>
            <pc:sldMk cId="0" sldId="269"/>
            <ac:spMk id="185" creationId="{00000000-0000-0000-0000-000000000000}"/>
          </ac:spMkLst>
        </pc:spChg>
        <pc:picChg chg="mod">
          <ac:chgData name="Rayne Vieger" userId="S::raynev@uoregon.edu::7e5294e6-739e-457d-8dae-8ee3f09d0dca" providerId="AD" clId="Web-{F97FC5A6-A428-1BD3-FD35-8B009C475B8D}" dt="2022-04-26T17:11:36.713" v="284" actId="1076"/>
          <ac:picMkLst>
            <pc:docMk/>
            <pc:sldMk cId="0" sldId="269"/>
            <ac:picMk id="182" creationId="{00000000-0000-0000-0000-000000000000}"/>
          </ac:picMkLst>
        </pc:picChg>
        <pc:picChg chg="mod">
          <ac:chgData name="Rayne Vieger" userId="S::raynev@uoregon.edu::7e5294e6-739e-457d-8dae-8ee3f09d0dca" providerId="AD" clId="Web-{F97FC5A6-A428-1BD3-FD35-8B009C475B8D}" dt="2022-04-26T17:11:49.276" v="288" actId="1076"/>
          <ac:picMkLst>
            <pc:docMk/>
            <pc:sldMk cId="0" sldId="269"/>
            <ac:picMk id="184" creationId="{00000000-0000-0000-0000-000000000000}"/>
          </ac:picMkLst>
        </pc:picChg>
        <pc:picChg chg="mod">
          <ac:chgData name="Rayne Vieger" userId="S::raynev@uoregon.edu::7e5294e6-739e-457d-8dae-8ee3f09d0dca" providerId="AD" clId="Web-{F97FC5A6-A428-1BD3-FD35-8B009C475B8D}" dt="2022-04-26T17:11:47.338" v="287" actId="1076"/>
          <ac:picMkLst>
            <pc:docMk/>
            <pc:sldMk cId="0" sldId="269"/>
            <ac:picMk id="186" creationId="{00000000-0000-0000-0000-000000000000}"/>
          </ac:picMkLst>
        </pc:picChg>
      </pc:sldChg>
      <pc:sldChg chg="addSp modSp">
        <pc:chgData name="Rayne Vieger" userId="S::raynev@uoregon.edu::7e5294e6-739e-457d-8dae-8ee3f09d0dca" providerId="AD" clId="Web-{F97FC5A6-A428-1BD3-FD35-8B009C475B8D}" dt="2022-04-26T17:12:18.715" v="297" actId="20577"/>
        <pc:sldMkLst>
          <pc:docMk/>
          <pc:sldMk cId="0" sldId="272"/>
        </pc:sldMkLst>
        <pc:spChg chg="add mod">
          <ac:chgData name="Rayne Vieger" userId="S::raynev@uoregon.edu::7e5294e6-739e-457d-8dae-8ee3f09d0dca" providerId="AD" clId="Web-{F97FC5A6-A428-1BD3-FD35-8B009C475B8D}" dt="2022-04-26T17:12:18.715" v="297" actId="20577"/>
          <ac:spMkLst>
            <pc:docMk/>
            <pc:sldMk cId="0" sldId="272"/>
            <ac:spMk id="2" creationId="{69683F0F-FA62-C513-9C86-41B226DF4F2A}"/>
          </ac:spMkLst>
        </pc:spChg>
      </pc:sldChg>
      <pc:sldChg chg="addSp delSp modSp">
        <pc:chgData name="Rayne Vieger" userId="S::raynev@uoregon.edu::7e5294e6-739e-457d-8dae-8ee3f09d0dca" providerId="AD" clId="Web-{F97FC5A6-A428-1BD3-FD35-8B009C475B8D}" dt="2022-04-26T15:42:38.033" v="1"/>
        <pc:sldMkLst>
          <pc:docMk/>
          <pc:sldMk cId="0" sldId="300"/>
        </pc:sldMkLst>
        <pc:picChg chg="add del mod">
          <ac:chgData name="Rayne Vieger" userId="S::raynev@uoregon.edu::7e5294e6-739e-457d-8dae-8ee3f09d0dca" providerId="AD" clId="Web-{F97FC5A6-A428-1BD3-FD35-8B009C475B8D}" dt="2022-04-26T15:42:38.033" v="1"/>
          <ac:picMkLst>
            <pc:docMk/>
            <pc:sldMk cId="0" sldId="300"/>
            <ac:picMk id="2" creationId="{D72F077D-849E-B69A-8EFC-4B307B569F7B}"/>
          </ac:picMkLst>
        </pc:picChg>
      </pc:sldChg>
      <pc:sldChg chg="addSp modSp">
        <pc:chgData name="Rayne Vieger" userId="S::raynev@uoregon.edu::7e5294e6-739e-457d-8dae-8ee3f09d0dca" providerId="AD" clId="Web-{F97FC5A6-A428-1BD3-FD35-8B009C475B8D}" dt="2022-04-26T15:59:40.472" v="213" actId="20577"/>
        <pc:sldMkLst>
          <pc:docMk/>
          <pc:sldMk cId="1399239955" sldId="382"/>
        </pc:sldMkLst>
        <pc:spChg chg="mod">
          <ac:chgData name="Rayne Vieger" userId="S::raynev@uoregon.edu::7e5294e6-739e-457d-8dae-8ee3f09d0dca" providerId="AD" clId="Web-{F97FC5A6-A428-1BD3-FD35-8B009C475B8D}" dt="2022-04-26T15:59:40.472" v="213" actId="20577"/>
          <ac:spMkLst>
            <pc:docMk/>
            <pc:sldMk cId="1399239955" sldId="382"/>
            <ac:spMk id="3" creationId="{66CA5DED-3BB2-DF45-8E8B-CF06BF9CD7BC}"/>
          </ac:spMkLst>
        </pc:spChg>
        <pc:picChg chg="add mod">
          <ac:chgData name="Rayne Vieger" userId="S::raynev@uoregon.edu::7e5294e6-739e-457d-8dae-8ee3f09d0dca" providerId="AD" clId="Web-{F97FC5A6-A428-1BD3-FD35-8B009C475B8D}" dt="2022-04-26T15:59:08.095" v="211" actId="1076"/>
          <ac:picMkLst>
            <pc:docMk/>
            <pc:sldMk cId="1399239955" sldId="382"/>
            <ac:picMk id="4" creationId="{5F2B2E38-A340-202C-85C6-9CE992C4DE0A}"/>
          </ac:picMkLst>
        </pc:picChg>
      </pc:sldChg>
      <pc:sldChg chg="modSp">
        <pc:chgData name="Rayne Vieger" userId="S::raynev@uoregon.edu::7e5294e6-739e-457d-8dae-8ee3f09d0dca" providerId="AD" clId="Web-{F97FC5A6-A428-1BD3-FD35-8B009C475B8D}" dt="2022-04-26T15:48:27.534" v="49" actId="20577"/>
        <pc:sldMkLst>
          <pc:docMk/>
          <pc:sldMk cId="2247665938" sldId="389"/>
        </pc:sldMkLst>
        <pc:spChg chg="mod">
          <ac:chgData name="Rayne Vieger" userId="S::raynev@uoregon.edu::7e5294e6-739e-457d-8dae-8ee3f09d0dca" providerId="AD" clId="Web-{F97FC5A6-A428-1BD3-FD35-8B009C475B8D}" dt="2022-04-26T15:48:27.534" v="49" actId="20577"/>
          <ac:spMkLst>
            <pc:docMk/>
            <pc:sldMk cId="2247665938" sldId="389"/>
            <ac:spMk id="8" creationId="{42741632-170B-4742-B09D-B7F9AEE7EEAB}"/>
          </ac:spMkLst>
        </pc:spChg>
      </pc:sldChg>
      <pc:sldChg chg="addSp modSp">
        <pc:chgData name="Rayne Vieger" userId="S::raynev@uoregon.edu::7e5294e6-739e-457d-8dae-8ee3f09d0dca" providerId="AD" clId="Web-{F97FC5A6-A428-1BD3-FD35-8B009C475B8D}" dt="2022-04-26T17:14:16.175" v="312" actId="1076"/>
        <pc:sldMkLst>
          <pc:docMk/>
          <pc:sldMk cId="2620256230" sldId="391"/>
        </pc:sldMkLst>
        <pc:spChg chg="mod">
          <ac:chgData name="Rayne Vieger" userId="S::raynev@uoregon.edu::7e5294e6-739e-457d-8dae-8ee3f09d0dca" providerId="AD" clId="Web-{F97FC5A6-A428-1BD3-FD35-8B009C475B8D}" dt="2022-04-26T17:14:16.159" v="310" actId="1076"/>
          <ac:spMkLst>
            <pc:docMk/>
            <pc:sldMk cId="2620256230" sldId="391"/>
            <ac:spMk id="2" creationId="{8EA6E507-4456-E443-8329-3320F00553B6}"/>
          </ac:spMkLst>
        </pc:spChg>
        <pc:spChg chg="add mod">
          <ac:chgData name="Rayne Vieger" userId="S::raynev@uoregon.edu::7e5294e6-739e-457d-8dae-8ee3f09d0dca" providerId="AD" clId="Web-{F97FC5A6-A428-1BD3-FD35-8B009C475B8D}" dt="2022-04-26T17:14:16.159" v="311" actId="1076"/>
          <ac:spMkLst>
            <pc:docMk/>
            <pc:sldMk cId="2620256230" sldId="391"/>
            <ac:spMk id="3" creationId="{1A8C89AD-68B3-DD3D-65AF-CEE07FFE55C7}"/>
          </ac:spMkLst>
        </pc:spChg>
        <pc:picChg chg="add mod">
          <ac:chgData name="Rayne Vieger" userId="S::raynev@uoregon.edu::7e5294e6-739e-457d-8dae-8ee3f09d0dca" providerId="AD" clId="Web-{F97FC5A6-A428-1BD3-FD35-8B009C475B8D}" dt="2022-04-26T17:14:16.175" v="312" actId="1076"/>
          <ac:picMkLst>
            <pc:docMk/>
            <pc:sldMk cId="2620256230" sldId="391"/>
            <ac:picMk id="5" creationId="{2536FEDA-621F-DC2A-5616-F08F50AD9AD1}"/>
          </ac:picMkLst>
        </pc:picChg>
      </pc:sldChg>
      <pc:sldChg chg="modSp new">
        <pc:chgData name="Rayne Vieger" userId="S::raynev@uoregon.edu::7e5294e6-739e-457d-8dae-8ee3f09d0dca" providerId="AD" clId="Web-{F97FC5A6-A428-1BD3-FD35-8B009C475B8D}" dt="2022-04-26T15:45:16.166" v="13" actId="20577"/>
        <pc:sldMkLst>
          <pc:docMk/>
          <pc:sldMk cId="4147477383" sldId="419"/>
        </pc:sldMkLst>
        <pc:spChg chg="mod">
          <ac:chgData name="Rayne Vieger" userId="S::raynev@uoregon.edu::7e5294e6-739e-457d-8dae-8ee3f09d0dca" providerId="AD" clId="Web-{F97FC5A6-A428-1BD3-FD35-8B009C475B8D}" dt="2022-04-26T15:45:00.540" v="10"/>
          <ac:spMkLst>
            <pc:docMk/>
            <pc:sldMk cId="4147477383" sldId="419"/>
            <ac:spMk id="2" creationId="{A5A1B0BF-855C-0F82-6CC4-F4A71D694447}"/>
          </ac:spMkLst>
        </pc:spChg>
        <pc:spChg chg="mod">
          <ac:chgData name="Rayne Vieger" userId="S::raynev@uoregon.edu::7e5294e6-739e-457d-8dae-8ee3f09d0dca" providerId="AD" clId="Web-{F97FC5A6-A428-1BD3-FD35-8B009C475B8D}" dt="2022-04-26T15:45:16.166" v="13" actId="20577"/>
          <ac:spMkLst>
            <pc:docMk/>
            <pc:sldMk cId="4147477383" sldId="419"/>
            <ac:spMk id="3" creationId="{B4534BF8-5E93-5AA4-72D4-C382185A50D1}"/>
          </ac:spMkLst>
        </pc:spChg>
      </pc:sldChg>
      <pc:sldChg chg="modSp new">
        <pc:chgData name="Rayne Vieger" userId="S::raynev@uoregon.edu::7e5294e6-739e-457d-8dae-8ee3f09d0dca" providerId="AD" clId="Web-{F97FC5A6-A428-1BD3-FD35-8B009C475B8D}" dt="2022-04-26T15:51:55.200" v="108"/>
        <pc:sldMkLst>
          <pc:docMk/>
          <pc:sldMk cId="1799006803" sldId="420"/>
        </pc:sldMkLst>
        <pc:spChg chg="mod">
          <ac:chgData name="Rayne Vieger" userId="S::raynev@uoregon.edu::7e5294e6-739e-457d-8dae-8ee3f09d0dca" providerId="AD" clId="Web-{F97FC5A6-A428-1BD3-FD35-8B009C475B8D}" dt="2022-04-26T15:51:55.200" v="108"/>
          <ac:spMkLst>
            <pc:docMk/>
            <pc:sldMk cId="1799006803" sldId="420"/>
            <ac:spMk id="2" creationId="{E65485E1-5F4F-4958-4078-7162A83FFCA4}"/>
          </ac:spMkLst>
        </pc:spChg>
        <pc:spChg chg="mod">
          <ac:chgData name="Rayne Vieger" userId="S::raynev@uoregon.edu::7e5294e6-739e-457d-8dae-8ee3f09d0dca" providerId="AD" clId="Web-{F97FC5A6-A428-1BD3-FD35-8B009C475B8D}" dt="2022-04-26T15:51:49.840" v="107" actId="20577"/>
          <ac:spMkLst>
            <pc:docMk/>
            <pc:sldMk cId="1799006803" sldId="420"/>
            <ac:spMk id="3" creationId="{5C84D771-2F5E-5D0E-5B2E-8065B34D33BB}"/>
          </ac:spMkLst>
        </pc:spChg>
      </pc:sldChg>
    </pc:docChg>
  </pc:docChgLst>
  <pc:docChgLst>
    <pc:chgData name="Rayne Vieger" userId="S::raynev@uoregon.edu::7e5294e6-739e-457d-8dae-8ee3f09d0dca" providerId="AD" clId="Web-{29CBB6C2-15AD-51E5-9718-681E70DC552A}"/>
    <pc:docChg chg="modSld">
      <pc:chgData name="Rayne Vieger" userId="S::raynev@uoregon.edu::7e5294e6-739e-457d-8dae-8ee3f09d0dca" providerId="AD" clId="Web-{29CBB6C2-15AD-51E5-9718-681E70DC552A}" dt="2022-04-27T19:54:05.139" v="241" actId="20577"/>
      <pc:docMkLst>
        <pc:docMk/>
      </pc:docMkLst>
      <pc:sldChg chg="delAnim">
        <pc:chgData name="Rayne Vieger" userId="S::raynev@uoregon.edu::7e5294e6-739e-457d-8dae-8ee3f09d0dca" providerId="AD" clId="Web-{29CBB6C2-15AD-51E5-9718-681E70DC552A}" dt="2022-04-27T16:06:59.406" v="122"/>
        <pc:sldMkLst>
          <pc:docMk/>
          <pc:sldMk cId="0" sldId="269"/>
        </pc:sldMkLst>
      </pc:sldChg>
      <pc:sldChg chg="modSp">
        <pc:chgData name="Rayne Vieger" userId="S::raynev@uoregon.edu::7e5294e6-739e-457d-8dae-8ee3f09d0dca" providerId="AD" clId="Web-{29CBB6C2-15AD-51E5-9718-681E70DC552A}" dt="2022-04-27T19:54:05.139" v="241" actId="20577"/>
        <pc:sldMkLst>
          <pc:docMk/>
          <pc:sldMk cId="968985034" sldId="294"/>
        </pc:sldMkLst>
        <pc:spChg chg="mod">
          <ac:chgData name="Rayne Vieger" userId="S::raynev@uoregon.edu::7e5294e6-739e-457d-8dae-8ee3f09d0dca" providerId="AD" clId="Web-{29CBB6C2-15AD-51E5-9718-681E70DC552A}" dt="2022-04-27T19:54:05.139" v="241" actId="20577"/>
          <ac:spMkLst>
            <pc:docMk/>
            <pc:sldMk cId="968985034" sldId="294"/>
            <ac:spMk id="3" creationId="{098CE212-606F-0A49-B37C-51E439C84E55}"/>
          </ac:spMkLst>
        </pc:spChg>
      </pc:sldChg>
      <pc:sldChg chg="addSp delSp modSp">
        <pc:chgData name="Rayne Vieger" userId="S::raynev@uoregon.edu::7e5294e6-739e-457d-8dae-8ee3f09d0dca" providerId="AD" clId="Web-{29CBB6C2-15AD-51E5-9718-681E70DC552A}" dt="2022-04-27T17:35:30.092" v="153" actId="1076"/>
        <pc:sldMkLst>
          <pc:docMk/>
          <pc:sldMk cId="0" sldId="300"/>
        </pc:sldMkLst>
        <pc:picChg chg="add mod">
          <ac:chgData name="Rayne Vieger" userId="S::raynev@uoregon.edu::7e5294e6-739e-457d-8dae-8ee3f09d0dca" providerId="AD" clId="Web-{29CBB6C2-15AD-51E5-9718-681E70DC552A}" dt="2022-04-27T17:35:30.092" v="153" actId="1076"/>
          <ac:picMkLst>
            <pc:docMk/>
            <pc:sldMk cId="0" sldId="300"/>
            <ac:picMk id="2" creationId="{98BBF493-DADF-8A93-83DD-BEE7F0D99F2C}"/>
          </ac:picMkLst>
        </pc:picChg>
        <pc:picChg chg="mod">
          <ac:chgData name="Rayne Vieger" userId="S::raynev@uoregon.edu::7e5294e6-739e-457d-8dae-8ee3f09d0dca" providerId="AD" clId="Web-{29CBB6C2-15AD-51E5-9718-681E70DC552A}" dt="2022-04-27T15:46:23.263" v="118" actId="1076"/>
          <ac:picMkLst>
            <pc:docMk/>
            <pc:sldMk cId="0" sldId="300"/>
            <ac:picMk id="1092" creationId="{00000000-0000-0000-0000-000000000000}"/>
          </ac:picMkLst>
        </pc:picChg>
        <pc:picChg chg="del mod">
          <ac:chgData name="Rayne Vieger" userId="S::raynev@uoregon.edu::7e5294e6-739e-457d-8dae-8ee3f09d0dca" providerId="AD" clId="Web-{29CBB6C2-15AD-51E5-9718-681E70DC552A}" dt="2022-04-27T17:35:16.076" v="150"/>
          <ac:picMkLst>
            <pc:docMk/>
            <pc:sldMk cId="0" sldId="300"/>
            <ac:picMk id="1093" creationId="{00000000-0000-0000-0000-000000000000}"/>
          </ac:picMkLst>
        </pc:picChg>
      </pc:sldChg>
      <pc:sldChg chg="addSp delSp">
        <pc:chgData name="Rayne Vieger" userId="S::raynev@uoregon.edu::7e5294e6-739e-457d-8dae-8ee3f09d0dca" providerId="AD" clId="Web-{29CBB6C2-15AD-51E5-9718-681E70DC552A}" dt="2022-04-27T15:30:49.801" v="30"/>
        <pc:sldMkLst>
          <pc:docMk/>
          <pc:sldMk cId="0" sldId="415"/>
        </pc:sldMkLst>
        <pc:spChg chg="add">
          <ac:chgData name="Rayne Vieger" userId="S::raynev@uoregon.edu::7e5294e6-739e-457d-8dae-8ee3f09d0dca" providerId="AD" clId="Web-{29CBB6C2-15AD-51E5-9718-681E70DC552A}" dt="2022-04-27T15:30:49.801" v="30"/>
          <ac:spMkLst>
            <pc:docMk/>
            <pc:sldMk cId="0" sldId="415"/>
            <ac:spMk id="2" creationId="{5B27EB77-DD29-B626-6954-5548B572E601}"/>
          </ac:spMkLst>
        </pc:spChg>
        <pc:spChg chg="del">
          <ac:chgData name="Rayne Vieger" userId="S::raynev@uoregon.edu::7e5294e6-739e-457d-8dae-8ee3f09d0dca" providerId="AD" clId="Web-{29CBB6C2-15AD-51E5-9718-681E70DC552A}" dt="2022-04-27T15:30:49.160" v="29"/>
          <ac:spMkLst>
            <pc:docMk/>
            <pc:sldMk cId="0" sldId="415"/>
            <ac:spMk id="489" creationId="{00000000-0000-0000-0000-000000000000}"/>
          </ac:spMkLst>
        </pc:spChg>
      </pc:sldChg>
      <pc:sldChg chg="modSp">
        <pc:chgData name="Rayne Vieger" userId="S::raynev@uoregon.edu::7e5294e6-739e-457d-8dae-8ee3f09d0dca" providerId="AD" clId="Web-{29CBB6C2-15AD-51E5-9718-681E70DC552A}" dt="2022-04-27T15:30:38.332" v="28" actId="20577"/>
        <pc:sldMkLst>
          <pc:docMk/>
          <pc:sldMk cId="0" sldId="416"/>
        </pc:sldMkLst>
        <pc:spChg chg="mod">
          <ac:chgData name="Rayne Vieger" userId="S::raynev@uoregon.edu::7e5294e6-739e-457d-8dae-8ee3f09d0dca" providerId="AD" clId="Web-{29CBB6C2-15AD-51E5-9718-681E70DC552A}" dt="2022-04-27T15:30:38.332" v="28" actId="20577"/>
          <ac:spMkLst>
            <pc:docMk/>
            <pc:sldMk cId="0" sldId="416"/>
            <ac:spMk id="495" creationId="{00000000-0000-0000-0000-000000000000}"/>
          </ac:spMkLst>
        </pc:spChg>
      </pc:sldChg>
      <pc:sldChg chg="modSp">
        <pc:chgData name="Rayne Vieger" userId="S::raynev@uoregon.edu::7e5294e6-739e-457d-8dae-8ee3f09d0dca" providerId="AD" clId="Web-{29CBB6C2-15AD-51E5-9718-681E70DC552A}" dt="2022-04-27T17:33:16.369" v="149" actId="20577"/>
        <pc:sldMkLst>
          <pc:docMk/>
          <pc:sldMk cId="1799006803" sldId="420"/>
        </pc:sldMkLst>
        <pc:spChg chg="mod">
          <ac:chgData name="Rayne Vieger" userId="S::raynev@uoregon.edu::7e5294e6-739e-457d-8dae-8ee3f09d0dca" providerId="AD" clId="Web-{29CBB6C2-15AD-51E5-9718-681E70DC552A}" dt="2022-04-27T17:33:16.369" v="149" actId="20577"/>
          <ac:spMkLst>
            <pc:docMk/>
            <pc:sldMk cId="1799006803" sldId="420"/>
            <ac:spMk id="3" creationId="{5C84D771-2F5E-5D0E-5B2E-8065B34D33BB}"/>
          </ac:spMkLst>
        </pc:spChg>
      </pc:sldChg>
    </pc:docChg>
  </pc:docChgLst>
  <pc:docChgLst>
    <pc:chgData name="Rayne Vieger" userId="S::raynev@uoregon.edu::7e5294e6-739e-457d-8dae-8ee3f09d0dca" providerId="AD" clId="Web-{CDB566B4-E2B0-6006-C0B8-8BAF8031AFF6}"/>
    <pc:docChg chg="modSld">
      <pc:chgData name="Rayne Vieger" userId="S::raynev@uoregon.edu::7e5294e6-739e-457d-8dae-8ee3f09d0dca" providerId="AD" clId="Web-{CDB566B4-E2B0-6006-C0B8-8BAF8031AFF6}" dt="2022-04-25T22:10:14.109" v="53" actId="14100"/>
      <pc:docMkLst>
        <pc:docMk/>
      </pc:docMkLst>
      <pc:sldChg chg="modSp">
        <pc:chgData name="Rayne Vieger" userId="S::raynev@uoregon.edu::7e5294e6-739e-457d-8dae-8ee3f09d0dca" providerId="AD" clId="Web-{CDB566B4-E2B0-6006-C0B8-8BAF8031AFF6}" dt="2022-04-25T22:10:14.109" v="53" actId="14100"/>
        <pc:sldMkLst>
          <pc:docMk/>
          <pc:sldMk cId="4013418733" sldId="375"/>
        </pc:sldMkLst>
        <pc:spChg chg="mod">
          <ac:chgData name="Rayne Vieger" userId="S::raynev@uoregon.edu::7e5294e6-739e-457d-8dae-8ee3f09d0dca" providerId="AD" clId="Web-{CDB566B4-E2B0-6006-C0B8-8BAF8031AFF6}" dt="2022-04-25T22:10:14.109" v="53" actId="14100"/>
          <ac:spMkLst>
            <pc:docMk/>
            <pc:sldMk cId="4013418733" sldId="375"/>
            <ac:spMk id="4" creationId="{DB46C593-AF2F-FC1D-1CF6-EC233E727023}"/>
          </ac:spMkLst>
        </pc:spChg>
      </pc:sldChg>
      <pc:sldChg chg="modSp">
        <pc:chgData name="Rayne Vieger" userId="S::raynev@uoregon.edu::7e5294e6-739e-457d-8dae-8ee3f09d0dca" providerId="AD" clId="Web-{CDB566B4-E2B0-6006-C0B8-8BAF8031AFF6}" dt="2022-04-25T22:09:21.750" v="45" actId="20577"/>
        <pc:sldMkLst>
          <pc:docMk/>
          <pc:sldMk cId="2744133020" sldId="380"/>
        </pc:sldMkLst>
        <pc:spChg chg="mod">
          <ac:chgData name="Rayne Vieger" userId="S::raynev@uoregon.edu::7e5294e6-739e-457d-8dae-8ee3f09d0dca" providerId="AD" clId="Web-{CDB566B4-E2B0-6006-C0B8-8BAF8031AFF6}" dt="2022-04-25T22:09:21.750" v="45" actId="20577"/>
          <ac:spMkLst>
            <pc:docMk/>
            <pc:sldMk cId="2744133020" sldId="380"/>
            <ac:spMk id="3" creationId="{AB7B74A5-4A38-4CE5-AD0E-B24B384DE47C}"/>
          </ac:spMkLst>
        </pc:spChg>
      </pc:sldChg>
      <pc:sldChg chg="modSp">
        <pc:chgData name="Rayne Vieger" userId="S::raynev@uoregon.edu::7e5294e6-739e-457d-8dae-8ee3f09d0dca" providerId="AD" clId="Web-{CDB566B4-E2B0-6006-C0B8-8BAF8031AFF6}" dt="2022-04-25T22:09:33.687" v="47" actId="14100"/>
        <pc:sldMkLst>
          <pc:docMk/>
          <pc:sldMk cId="556368747" sldId="381"/>
        </pc:sldMkLst>
        <pc:spChg chg="mod">
          <ac:chgData name="Rayne Vieger" userId="S::raynev@uoregon.edu::7e5294e6-739e-457d-8dae-8ee3f09d0dca" providerId="AD" clId="Web-{CDB566B4-E2B0-6006-C0B8-8BAF8031AFF6}" dt="2022-04-25T22:09:33.687" v="47" actId="14100"/>
          <ac:spMkLst>
            <pc:docMk/>
            <pc:sldMk cId="556368747" sldId="381"/>
            <ac:spMk id="3" creationId="{3795F910-D02F-4BF5-A619-D94F5144F8D8}"/>
          </ac:spMkLst>
        </pc:spChg>
      </pc:sldChg>
      <pc:sldChg chg="modSp">
        <pc:chgData name="Rayne Vieger" userId="S::raynev@uoregon.edu::7e5294e6-739e-457d-8dae-8ee3f09d0dca" providerId="AD" clId="Web-{CDB566B4-E2B0-6006-C0B8-8BAF8031AFF6}" dt="2022-04-25T22:09:45.219" v="48" actId="14100"/>
        <pc:sldMkLst>
          <pc:docMk/>
          <pc:sldMk cId="2978239812" sldId="383"/>
        </pc:sldMkLst>
        <pc:spChg chg="mod">
          <ac:chgData name="Rayne Vieger" userId="S::raynev@uoregon.edu::7e5294e6-739e-457d-8dae-8ee3f09d0dca" providerId="AD" clId="Web-{CDB566B4-E2B0-6006-C0B8-8BAF8031AFF6}" dt="2022-04-25T22:09:45.219" v="48" actId="14100"/>
          <ac:spMkLst>
            <pc:docMk/>
            <pc:sldMk cId="2978239812" sldId="383"/>
            <ac:spMk id="2" creationId="{5EDCD71C-E3D2-5E07-EF0F-9B4012CAF5E6}"/>
          </ac:spMkLst>
        </pc:spChg>
      </pc:sldChg>
    </pc:docChg>
  </pc:docChgLst>
  <pc:docChgLst>
    <pc:chgData name="Rayne Vieger" userId="S::raynev@uoregon.edu::7e5294e6-739e-457d-8dae-8ee3f09d0dca" providerId="AD" clId="Web-{62251241-2BB7-2F02-33BA-829FF022F8E3}"/>
    <pc:docChg chg="modSld">
      <pc:chgData name="Rayne Vieger" userId="S::raynev@uoregon.edu::7e5294e6-739e-457d-8dae-8ee3f09d0dca" providerId="AD" clId="Web-{62251241-2BB7-2F02-33BA-829FF022F8E3}" dt="2022-04-27T15:29:36.760" v="52" actId="20577"/>
      <pc:docMkLst>
        <pc:docMk/>
      </pc:docMkLst>
      <pc:sldChg chg="modSp">
        <pc:chgData name="Rayne Vieger" userId="S::raynev@uoregon.edu::7e5294e6-739e-457d-8dae-8ee3f09d0dca" providerId="AD" clId="Web-{62251241-2BB7-2F02-33BA-829FF022F8E3}" dt="2022-04-27T14:34:37.899" v="35" actId="20577"/>
        <pc:sldMkLst>
          <pc:docMk/>
          <pc:sldMk cId="2744133020" sldId="380"/>
        </pc:sldMkLst>
        <pc:spChg chg="mod">
          <ac:chgData name="Rayne Vieger" userId="S::raynev@uoregon.edu::7e5294e6-739e-457d-8dae-8ee3f09d0dca" providerId="AD" clId="Web-{62251241-2BB7-2F02-33BA-829FF022F8E3}" dt="2022-04-27T14:34:37.899" v="35" actId="20577"/>
          <ac:spMkLst>
            <pc:docMk/>
            <pc:sldMk cId="2744133020" sldId="380"/>
            <ac:spMk id="3" creationId="{AB7B74A5-4A38-4CE5-AD0E-B24B384DE47C}"/>
          </ac:spMkLst>
        </pc:spChg>
      </pc:sldChg>
      <pc:sldChg chg="modSp">
        <pc:chgData name="Rayne Vieger" userId="S::raynev@uoregon.edu::7e5294e6-739e-457d-8dae-8ee3f09d0dca" providerId="AD" clId="Web-{62251241-2BB7-2F02-33BA-829FF022F8E3}" dt="2022-04-27T15:29:36.760" v="52" actId="20577"/>
        <pc:sldMkLst>
          <pc:docMk/>
          <pc:sldMk cId="0" sldId="415"/>
        </pc:sldMkLst>
        <pc:spChg chg="mod">
          <ac:chgData name="Rayne Vieger" userId="S::raynev@uoregon.edu::7e5294e6-739e-457d-8dae-8ee3f09d0dca" providerId="AD" clId="Web-{62251241-2BB7-2F02-33BA-829FF022F8E3}" dt="2022-04-27T15:29:36.760" v="52" actId="20577"/>
          <ac:spMkLst>
            <pc:docMk/>
            <pc:sldMk cId="0" sldId="415"/>
            <ac:spMk id="489" creationId="{00000000-0000-0000-0000-000000000000}"/>
          </ac:spMkLst>
        </pc:spChg>
      </pc:sldChg>
    </pc:docChg>
  </pc:docChgLst>
</pc:chgInfo>
</file>

<file path=ppt/comments/modernComment_186_63A35527.xml><?xml version="1.0" encoding="utf-8"?>
<p188:cmLst xmlns:a="http://schemas.openxmlformats.org/drawingml/2006/main" xmlns:r="http://schemas.openxmlformats.org/officeDocument/2006/relationships" xmlns:p188="http://schemas.microsoft.com/office/powerpoint/2018/8/main">
  <p188:cm id="{C010A216-2040-49BF-AC0A-A1552132B467}" authorId="{B4032EC5-9933-2279-FA28-7F9AF78E2B42}" status="resolved" created="2022-03-23T23:26:18.320">
    <pc:sldMkLst xmlns:pc="http://schemas.microsoft.com/office/powerpoint/2013/main/command">
      <pc:docMk/>
      <pc:sldMk cId="3435684478" sldId="325"/>
    </pc:sldMkLst>
    <p188:txBody>
      <a:bodyPr/>
      <a:lstStyle/>
      <a:p>
        <a:r>
          <a:rPr lang="en-US"/>
          <a:t>We can update with "resources" and include any of us who want to be included as one.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7B74E-8B04-4631-B47E-9860FD62214F}" type="datetimeFigureOut">
              <a:rPr lang="en-US"/>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023E2-032A-4F93-8840-D5B350B350D6}" type="slidenum">
              <a:rPr lang="en-US"/>
              <a:t>‹#›</a:t>
            </a:fld>
            <a:endParaRPr lang="en-US"/>
          </a:p>
        </p:txBody>
      </p:sp>
    </p:spTree>
    <p:extLst>
      <p:ext uri="{BB962C8B-B14F-4D97-AF65-F5344CB8AC3E}">
        <p14:creationId xmlns:p14="http://schemas.microsoft.com/office/powerpoint/2010/main" val="131695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orms.office.com/Pages/ResponsePage.aspx?id=jxkLj0f0_ky6A1JrRsZh-EJ2TG73IFtGkQBY9zhsfM9URDdFTjJYRVRRUTdDVFVJNEFFWFlQTTlTTS4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vox.com/the-goods/2019/3/6/18252322/college-textbooks-cost-expensive-pearson-cengage-mcgraw-hil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spirg.org/sites/pirg/files/reports/Fixing-the-Broken-Textbook-Market_June-2020_v2.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spirg.org/sites/pirg/files/reports/Fixing-the-Broken-Textbook-Market_June-2020_v2.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"Pre-Session Survey" link to chat for those who haven't completed it.  </a:t>
            </a:r>
            <a:r>
              <a:rPr lang="en-US">
                <a:hlinkClick r:id="rId3"/>
              </a:rPr>
              <a:t>https://forms.office.com/Pages/ResponsePage.aspx?id=jxkLj0f0_ky6A1JrRsZh-EJ2TG73IFtGkQBY9zhsfM9URDdFTjJYRVRRUTdDVFVJNEFFWFlQTTlTTS4u</a:t>
            </a:r>
            <a:r>
              <a:rPr lang="en-US"/>
              <a:t> </a:t>
            </a:r>
          </a:p>
        </p:txBody>
      </p:sp>
      <p:sp>
        <p:nvSpPr>
          <p:cNvPr id="4" name="Slide Number Placeholder 3"/>
          <p:cNvSpPr>
            <a:spLocks noGrp="1"/>
          </p:cNvSpPr>
          <p:nvPr>
            <p:ph type="sldNum" sz="quarter" idx="5"/>
          </p:nvPr>
        </p:nvSpPr>
        <p:spPr/>
        <p:txBody>
          <a:bodyPr/>
          <a:lstStyle/>
          <a:p>
            <a:fld id="{9F6023E2-032A-4F93-8840-D5B350B350D6}" type="slidenum">
              <a:rPr lang="en-US"/>
              <a:t>1</a:t>
            </a:fld>
            <a:endParaRPr lang="en-US"/>
          </a:p>
        </p:txBody>
      </p:sp>
    </p:spTree>
    <p:extLst>
      <p:ext uri="{BB962C8B-B14F-4D97-AF65-F5344CB8AC3E}">
        <p14:creationId xmlns:p14="http://schemas.microsoft.com/office/powerpoint/2010/main" val="296331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5b1d61f396_0_1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g5b1d61f396_0_1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5b1d61f396_0_1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7" name="Google Shape;757;g5b1d61f396_0_1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The licenses allow for these things…</a:t>
            </a:r>
            <a:endParaRPr sz="1100" b="0" i="0" u="none" strike="noStrike" cap="none">
              <a:solidFill>
                <a:schemeClr val="dk1"/>
              </a:solidFill>
              <a:latin typeface="Arial"/>
              <a:ea typeface="Arial"/>
              <a:cs typeface="Arial"/>
              <a:sym typeface="Arial"/>
            </a:endParaRPr>
          </a:p>
        </p:txBody>
      </p:sp>
      <p:sp>
        <p:nvSpPr>
          <p:cNvPr id="758" name="Google Shape;758;g5b1d61f396_0_1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bd3292c8d4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bd3292c8d4_0_3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a:solidFill>
                  <a:schemeClr val="dk1"/>
                </a:solidFill>
              </a:rPr>
              <a:t>Rayne</a:t>
            </a:r>
            <a:endParaRPr>
              <a:solidFill>
                <a:schemeClr val="dk1"/>
              </a:solidFill>
            </a:endParaRPr>
          </a:p>
          <a:p>
            <a:pPr marL="0" marR="0" lvl="0" indent="0" algn="l" rtl="0">
              <a:spcBef>
                <a:spcPts val="0"/>
              </a:spcBef>
              <a:spcAft>
                <a:spcPts val="0"/>
              </a:spcAft>
              <a:buNone/>
            </a:pPr>
            <a:r>
              <a:rPr lang="en" sz="1100" b="0" i="0" u="none" strike="noStrike" cap="none">
                <a:solidFill>
                  <a:schemeClr val="dk1"/>
                </a:solidFill>
                <a:latin typeface="Arial"/>
                <a:ea typeface="Arial"/>
                <a:cs typeface="Arial"/>
                <a:sym typeface="Arial"/>
              </a:rPr>
              <a:t>Some example books from (1) Portland State University, (2) SUNY </a:t>
            </a:r>
            <a:r>
              <a:rPr lang="en">
                <a:solidFill>
                  <a:schemeClr val="dk1"/>
                </a:solidFill>
              </a:rPr>
              <a:t>and (3) Stanford University, funded by those institutions</a:t>
            </a:r>
            <a:endParaRPr sz="1100" b="0" i="0" u="none" strike="noStrike" cap="none">
              <a:solidFill>
                <a:schemeClr val="dk1"/>
              </a:solidFill>
              <a:latin typeface="Arial"/>
              <a:ea typeface="Arial"/>
              <a:cs typeface="Arial"/>
              <a:sym typeface="Arial"/>
            </a:endParaRPr>
          </a:p>
        </p:txBody>
      </p:sp>
      <p:sp>
        <p:nvSpPr>
          <p:cNvPr id="435" name="Google Shape;435;gbd3292c8d4_0_3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5b1d61f396_0_1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g5b1d61f396_0_1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OpenStax is the bran</a:t>
            </a:r>
            <a:r>
              <a:rPr lang="en-US">
                <a:solidFill>
                  <a:schemeClr val="dk1"/>
                </a:solidFill>
              </a:rPr>
              <a:t>ding of the textbooks </a:t>
            </a:r>
            <a:r>
              <a:rPr lang="en-US" sz="1100" b="0" i="0" u="none" strike="noStrike" cap="none">
                <a:solidFill>
                  <a:schemeClr val="dk1"/>
                </a:solidFill>
                <a:latin typeface="Arial"/>
                <a:ea typeface="Arial"/>
                <a:cs typeface="Arial"/>
                <a:sym typeface="Arial"/>
              </a:rPr>
              <a:t>published </a:t>
            </a:r>
            <a:r>
              <a:rPr lang="en-US">
                <a:solidFill>
                  <a:schemeClr val="dk1"/>
                </a:solidFill>
              </a:rPr>
              <a:t>by </a:t>
            </a:r>
            <a:r>
              <a:rPr lang="en-US" sz="1100" b="0" i="0" u="none" strike="noStrike" cap="none">
                <a:solidFill>
                  <a:schemeClr val="dk1"/>
                </a:solidFill>
                <a:latin typeface="Arial"/>
                <a:ea typeface="Arial"/>
                <a:cs typeface="Arial"/>
                <a:sym typeface="Arial"/>
              </a:rPr>
              <a:t>Rice University</a:t>
            </a:r>
            <a:r>
              <a:rPr lang="en-US">
                <a:solidFill>
                  <a:schemeClr val="dk1"/>
                </a:solidFill>
              </a:rPr>
              <a:t>. They set out to publish textbooks for the top 25 enrolled courses in the US. They were initially funded by</a:t>
            </a:r>
            <a:r>
              <a:rPr lang="en-US" sz="1100" b="0" i="0" u="none" strike="noStrike" cap="none">
                <a:solidFill>
                  <a:schemeClr val="dk1"/>
                </a:solidFill>
                <a:latin typeface="Arial"/>
                <a:ea typeface="Arial"/>
                <a:cs typeface="Arial"/>
                <a:sym typeface="Arial"/>
              </a:rPr>
              <a:t> foundations</a:t>
            </a:r>
            <a:r>
              <a:rPr lang="en-US">
                <a:solidFill>
                  <a:schemeClr val="dk1"/>
                </a:solidFill>
              </a:rPr>
              <a:t>, but they are now self-sustaining.</a:t>
            </a:r>
            <a:endParaRPr/>
          </a:p>
        </p:txBody>
      </p:sp>
      <p:sp>
        <p:nvSpPr>
          <p:cNvPr id="678" name="Google Shape;678;g5b1d61f396_0_1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5b1d61f396_0_1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g5b1d61f396_0_1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CALI is </a:t>
            </a:r>
            <a:r>
              <a:rPr lang="en-US">
                <a:solidFill>
                  <a:schemeClr val="dk1"/>
                </a:solidFill>
              </a:rPr>
              <a:t>a consortium of</a:t>
            </a:r>
            <a:r>
              <a:rPr lang="en-US" sz="1100" b="0" i="0" u="none" strike="noStrike" cap="none">
                <a:solidFill>
                  <a:schemeClr val="dk1"/>
                </a:solidFill>
                <a:latin typeface="Arial"/>
                <a:ea typeface="Arial"/>
                <a:cs typeface="Arial"/>
                <a:sym typeface="Arial"/>
              </a:rPr>
              <a:t> just about every law school in the country and they update these books annually</a:t>
            </a:r>
            <a:r>
              <a:rPr lang="en-US">
                <a:solidFill>
                  <a:schemeClr val="dk1"/>
                </a:solidFill>
              </a:rPr>
              <a:t>. The consortium members pool their funding and Cornell University publishes the books.</a:t>
            </a:r>
            <a:endParaRPr sz="1100" b="0" i="0" u="none" strike="noStrike" cap="none">
              <a:solidFill>
                <a:schemeClr val="dk1"/>
              </a:solidFill>
              <a:latin typeface="Arial"/>
              <a:ea typeface="Arial"/>
              <a:cs typeface="Arial"/>
              <a:sym typeface="Arial"/>
            </a:endParaRPr>
          </a:p>
        </p:txBody>
      </p:sp>
      <p:sp>
        <p:nvSpPr>
          <p:cNvPr id="684" name="Google Shape;684;g5b1d61f396_0_1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3344D"/>
                </a:solidFill>
                <a:latin typeface="Open Sans"/>
                <a:ea typeface="Open Sans"/>
                <a:cs typeface="Open Sans"/>
                <a:sym typeface="Open Sans"/>
              </a:rPr>
              <a:t>OER can be adapted or modified for different formats making them potentially more accessible to students. Follow the </a:t>
            </a:r>
            <a:r>
              <a:rPr lang="en-US" sz="1200" u="sng" err="1">
                <a:solidFill>
                  <a:srgbClr val="23344D"/>
                </a:solidFill>
                <a:latin typeface="Open Sans"/>
                <a:ea typeface="Open Sans"/>
                <a:cs typeface="Open Sans"/>
                <a:sym typeface="Open Sans"/>
              </a:rPr>
              <a:t>BCcampus</a:t>
            </a:r>
            <a:r>
              <a:rPr lang="en-US" sz="1200" u="sng">
                <a:solidFill>
                  <a:srgbClr val="23344D"/>
                </a:solidFill>
                <a:latin typeface="Open Sans"/>
                <a:ea typeface="Open Sans"/>
                <a:cs typeface="Open Sans"/>
                <a:sym typeface="Open Sans"/>
              </a:rPr>
              <a:t> Open Textbook Accessibility Toolkit</a:t>
            </a:r>
            <a:r>
              <a:rPr lang="en-US" sz="1200">
                <a:solidFill>
                  <a:srgbClr val="23344D"/>
                </a:solidFill>
                <a:latin typeface="Open Sans"/>
                <a:ea typeface="Open Sans"/>
                <a:cs typeface="Open Sans"/>
                <a:sym typeface="Open Sans"/>
              </a:rPr>
              <a:t> to make sure your OER are as accessible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23344D"/>
              </a:solidFill>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3344D"/>
                </a:solidFill>
                <a:latin typeface="Open Sans"/>
                <a:ea typeface="Open Sans"/>
                <a:cs typeface="Open Sans"/>
                <a:sym typeface="Open Sans"/>
              </a:rPr>
              <a:t>OER can be accessed by anyone with a computer and an Internet connection. Students can access them even before their classes begin and access them long after. </a:t>
            </a:r>
            <a:endParaRPr lang="en-US" sz="1200">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Open Sans"/>
                <a:ea typeface="Open Sans"/>
                <a:cs typeface="Open Sans"/>
                <a:sym typeface="Open Sans"/>
              </a:rPr>
              <a:t>Multiple formats</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3344D"/>
                </a:solidFill>
                <a:latin typeface="Open Sans"/>
                <a:ea typeface="Open Sans"/>
                <a:cs typeface="Open Sans"/>
                <a:sym typeface="Open Sans"/>
              </a:rPr>
              <a:t>OER can save students money that they would otherwise spend on expensive textbooks and learning materials. OER makes education more affordable.</a:t>
            </a:r>
            <a:endParaRPr lang="en-US" sz="1200">
              <a:latin typeface="Open Sans"/>
              <a:ea typeface="Open Sans"/>
              <a:cs typeface="Open Sans"/>
              <a:sym typeface="Open Sans"/>
            </a:endParaRPr>
          </a:p>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16</a:t>
            </a:fld>
            <a:endParaRPr lang="en-US"/>
          </a:p>
        </p:txBody>
      </p:sp>
    </p:spTree>
    <p:extLst>
      <p:ext uri="{BB962C8B-B14F-4D97-AF65-F5344CB8AC3E}">
        <p14:creationId xmlns:p14="http://schemas.microsoft.com/office/powerpoint/2010/main" val="114165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c01e872e28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c01e872e28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a:p>
          <a:p>
            <a:pPr marL="0" lvl="0" indent="0" algn="l" rtl="0">
              <a:spcBef>
                <a:spcPts val="0"/>
              </a:spcBef>
              <a:spcAft>
                <a:spcPts val="0"/>
              </a:spcAft>
              <a:buNone/>
            </a:pPr>
            <a:r>
              <a:rPr lang="en" u="sng">
                <a:solidFill>
                  <a:schemeClr val="hlink"/>
                </a:solidFill>
                <a:hlinkClick r:id="rId3"/>
              </a:rPr>
              <a:t>https://www.vox.com/the-goods/2019/3/6/18252322/college-textbooks-cost-expensive-pearson-cengage-mcgraw-hill</a:t>
            </a:r>
            <a:endParaRPr>
              <a:highlight>
                <a:srgbClr val="FFFFFF"/>
              </a:highlight>
            </a:endParaRPr>
          </a:p>
          <a:p>
            <a:pPr marL="0" lvl="0" indent="0" algn="l" rtl="0">
              <a:spcBef>
                <a:spcPts val="0"/>
              </a:spcBef>
              <a:spcAft>
                <a:spcPts val="0"/>
              </a:spcAft>
              <a:buNone/>
            </a:pPr>
            <a:endParaRPr>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01e872e2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01e872e2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a:p>
          <a:p>
            <a:pPr marL="0" lvl="0" indent="0" algn="l" rtl="0">
              <a:spcBef>
                <a:spcPts val="0"/>
              </a:spcBef>
              <a:spcAft>
                <a:spcPts val="0"/>
              </a:spcAft>
              <a:buNone/>
            </a:pPr>
            <a:r>
              <a:rPr lang="en" u="sng">
                <a:solidFill>
                  <a:srgbClr val="0000FF"/>
                </a:solidFill>
                <a:hlinkClick r:id="rId3">
                  <a:extLst>
                    <a:ext uri="{A12FA001-AC4F-418D-AE19-62706E023703}">
                      <ahyp:hlinkClr xmlns:ahyp="http://schemas.microsoft.com/office/drawing/2018/hyperlinkcolor" val="tx"/>
                    </a:ext>
                  </a:extLst>
                </a:hlinkClick>
              </a:rPr>
              <a:t>https://uspirg.org/sites/pirg/files/reports/Fixing-the-Broken-Textbook-Market_June-2020_v2.pdf</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bfacb5b48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bfacb5b48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a:t>
            </a:r>
            <a:endParaRPr/>
          </a:p>
          <a:p>
            <a:pPr marL="0" lvl="0" indent="0" algn="l" rtl="0">
              <a:spcBef>
                <a:spcPts val="0"/>
              </a:spcBef>
              <a:spcAft>
                <a:spcPts val="0"/>
              </a:spcAft>
              <a:buNone/>
            </a:pPr>
            <a:r>
              <a:rPr lang="en"/>
              <a:t>Deleting the national slide, but maybe compare it to national data ?</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rgbClr val="0000FF"/>
                </a:solidFill>
                <a:hlinkClick r:id="rId3">
                  <a:extLst>
                    <a:ext uri="{A12FA001-AC4F-418D-AE19-62706E023703}">
                      <ahyp:hlinkClr xmlns:ahyp="http://schemas.microsoft.com/office/drawing/2018/hyperlinkcolor" val="tx"/>
                    </a:ext>
                  </a:extLst>
                </a:hlinkClick>
              </a:rPr>
              <a:t>https://uspirg.org/sites/pirg/files/reports/Fixing-the-Broken-Textbook-Market_June-2020_v2.pdf</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5bd02210e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5bd02210e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Three sample searches </a:t>
            </a:r>
            <a:endParaRPr/>
          </a:p>
          <a:p>
            <a:pPr marL="0" lvl="0" indent="0" algn="l" rtl="0">
              <a:spcBef>
                <a:spcPts val="0"/>
              </a:spcBef>
              <a:spcAft>
                <a:spcPts val="0"/>
              </a:spcAft>
              <a:buNone/>
            </a:pPr>
            <a:endParaRPr/>
          </a:p>
          <a:p>
            <a:pPr marL="0" lvl="0" indent="0" algn="l" rtl="0">
              <a:spcBef>
                <a:spcPts val="0"/>
              </a:spcBef>
              <a:spcAft>
                <a:spcPts val="0"/>
              </a:spcAft>
              <a:buNone/>
            </a:pPr>
            <a:r>
              <a:rPr lang="en-US"/>
              <a:t>Open Textbook Library + show rubric/reviews</a:t>
            </a:r>
            <a:endParaRPr/>
          </a:p>
          <a:p>
            <a:pPr marL="0" lvl="0" indent="0" algn="l" rtl="0">
              <a:spcBef>
                <a:spcPts val="0"/>
              </a:spcBef>
              <a:spcAft>
                <a:spcPts val="0"/>
              </a:spcAft>
              <a:buNone/>
            </a:pPr>
            <a:r>
              <a:rPr lang="en-US"/>
              <a:t>OER Commons - show education filter to tune out K-12 content</a:t>
            </a:r>
            <a:endParaRPr/>
          </a:p>
          <a:p>
            <a:pPr marL="0" lvl="0" indent="0" algn="l" rtl="0">
              <a:spcBef>
                <a:spcPts val="0"/>
              </a:spcBef>
              <a:spcAft>
                <a:spcPts val="0"/>
              </a:spcAft>
              <a:buNone/>
            </a:pPr>
            <a:r>
              <a:rPr lang="en-US"/>
              <a:t>Open Oregon Resources - keyword or Control F</a:t>
            </a:r>
            <a:endParaRPr/>
          </a:p>
        </p:txBody>
      </p:sp>
      <p:sp>
        <p:nvSpPr>
          <p:cNvPr id="1088" name="Google Shape;1088;g5bd02210e7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Open Educational Resources (or OER) are free and openly licensed teaching materials, such as open textbooks, that ensure that all students have access to your course materials at no cost. The open licensing of OER is much more flexible than traditional copyrighted course materials, and allows faculty to adapt, remix, improve, and share materials widely. </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A significant number of UO students said that using low or no-cost OER increased their educational access; textbook costs, for example, can be prohibitively expensive for students. Using “freely accessed” OER can mean all students can access the materials they need to learn. Because OER can be freely “used, re-mixed, improved, and shared,” this also means they can be more web-accessible to students, which is an important consideration.  </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But how do instructors find high-quality OER to use in their courses, and what key tips should instructors know about making OER</a:t>
            </a:r>
            <a:r>
              <a:rPr lang="en-US" sz="1200" b="0" i="0" strike="sngStrike" kern="1200">
                <a:solidFill>
                  <a:schemeClr val="tx1"/>
                </a:solidFill>
                <a:effectLst/>
                <a:latin typeface="+mn-lt"/>
                <a:ea typeface="+mn-ea"/>
                <a:cs typeface="+mn-cs"/>
              </a:rPr>
              <a:t>s</a:t>
            </a:r>
            <a:r>
              <a:rPr lang="en-US" sz="1200" b="0" i="0" kern="1200">
                <a:solidFill>
                  <a:schemeClr val="tx1"/>
                </a:solidFill>
                <a:effectLst/>
                <a:latin typeface="+mn-lt"/>
                <a:ea typeface="+mn-ea"/>
                <a:cs typeface="+mn-cs"/>
              </a:rPr>
              <a:t> more digitally accessible? Find out in this workshop and leave with a clearer plan for high quality and digitally accessible resources for your students!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2</a:t>
            </a:fld>
            <a:endParaRPr lang="en-US"/>
          </a:p>
        </p:txBody>
      </p:sp>
    </p:spTree>
    <p:extLst>
      <p:ext uri="{BB962C8B-B14F-4D97-AF65-F5344CB8AC3E}">
        <p14:creationId xmlns:p14="http://schemas.microsoft.com/office/powerpoint/2010/main" val="134315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2300ae3ed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2300ae3ed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JSB slide:</a:t>
            </a:r>
            <a:endParaRPr/>
          </a:p>
          <a:p>
            <a:pPr marL="457200" lvl="0" indent="-298450" algn="l" rtl="0">
              <a:spcBef>
                <a:spcPts val="0"/>
              </a:spcBef>
              <a:spcAft>
                <a:spcPts val="0"/>
              </a:spcAft>
              <a:buSzPts val="1100"/>
              <a:buChar char="●"/>
            </a:pPr>
            <a:r>
              <a:rPr lang="en"/>
              <a:t>Editable file formats is a concern that both faculty and students have asked me about. ESL faculty asked about PDF conversions and didn’t know about ODT file format; student recently has asked about how to advocate to faculty about accessible PDFs.</a:t>
            </a:r>
            <a:endParaRPr/>
          </a:p>
          <a:p>
            <a:pPr marL="457200" lvl="0" indent="-298450" algn="l" rtl="0">
              <a:spcBef>
                <a:spcPts val="0"/>
              </a:spcBef>
              <a:spcAft>
                <a:spcPts val="0"/>
              </a:spcAft>
              <a:buSzPts val="1100"/>
              <a:buChar char="●"/>
            </a:pPr>
            <a:r>
              <a:rPr lang="en"/>
              <a:t>If it’s only PDF, then make sure it’s an accessible PDF, because your eLearning staff can convert an accessible PDF into an editable format. If PDF, then a good rule-of-thumb is if you can highlight and copy-and-paste the text. </a:t>
            </a:r>
            <a:endParaRPr/>
          </a:p>
          <a:p>
            <a:pPr marL="457200" lvl="0" indent="-298450" algn="l" rtl="0">
              <a:spcBef>
                <a:spcPts val="0"/>
              </a:spcBef>
              <a:spcAft>
                <a:spcPts val="0"/>
              </a:spcAft>
              <a:buSzPts val="1100"/>
              <a:buChar char="●"/>
            </a:pPr>
            <a:r>
              <a:rPr lang="en"/>
              <a:t>But it’s easier if there are multiple, editable file formats already on hand.</a:t>
            </a:r>
            <a:endParaRPr/>
          </a:p>
          <a:p>
            <a:pPr marL="457200" lvl="0" indent="-298450" algn="l" rtl="0">
              <a:spcBef>
                <a:spcPts val="0"/>
              </a:spcBef>
              <a:spcAft>
                <a:spcPts val="0"/>
              </a:spcAft>
              <a:buSzPts val="1100"/>
              <a:buChar char="●"/>
            </a:pPr>
            <a:r>
              <a:rPr lang="en"/>
              <a:t>If HTML, then you can run it through an online screen reader/accessibility check and/or copy-and-paste it into a Canvas content page (in edit mode) and then do an Ally accessibility check.</a:t>
            </a:r>
            <a:endParaRPr/>
          </a:p>
          <a:p>
            <a:pPr marL="457200" lvl="0" indent="-298450" algn="l" rtl="0">
              <a:spcBef>
                <a:spcPts val="0"/>
              </a:spcBef>
              <a:spcAft>
                <a:spcPts val="0"/>
              </a:spcAft>
              <a:buSzPts val="1100"/>
              <a:buChar char="●"/>
            </a:pPr>
            <a:r>
              <a:rPr lang="en"/>
              <a:t>ODT is the file extension for Open Office documents, similar to Word .docx file format, and these are compatible with Microsoft Word </a:t>
            </a:r>
            <a:endParaRPr/>
          </a:p>
          <a:p>
            <a:pPr marL="457200" lvl="0" indent="-298450" algn="l" rtl="0">
              <a:spcBef>
                <a:spcPts val="0"/>
              </a:spcBef>
              <a:spcAft>
                <a:spcPts val="0"/>
              </a:spcAft>
              <a:buSzPts val="1100"/>
              <a:buChar char="●"/>
            </a:pPr>
            <a:r>
              <a:rPr lang="en"/>
              <a:t>Captions -- not just auto-generated ones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2300ae3ed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2300ae3ed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JSB slide:</a:t>
            </a:r>
            <a:endParaRPr/>
          </a:p>
          <a:p>
            <a:pPr marL="457200" lvl="0" indent="-298450" algn="l" rtl="0">
              <a:spcBef>
                <a:spcPts val="0"/>
              </a:spcBef>
              <a:spcAft>
                <a:spcPts val="0"/>
              </a:spcAft>
              <a:buSzPts val="1100"/>
              <a:buChar char="●"/>
            </a:pPr>
            <a:r>
              <a:rPr lang="en"/>
              <a:t>Example of noting available formats when I am looking for OER.</a:t>
            </a:r>
            <a:endParaRPr/>
          </a:p>
          <a:p>
            <a:pPr marL="457200" lvl="0" indent="-298450" algn="l" rtl="0">
              <a:spcBef>
                <a:spcPts val="0"/>
              </a:spcBef>
              <a:spcAft>
                <a:spcPts val="0"/>
              </a:spcAft>
              <a:buSzPts val="1100"/>
              <a:buChar char="●"/>
            </a:pPr>
            <a:r>
              <a:rPr lang="en"/>
              <a:t>Comparison of something only available in PDF vs. something available in multiple formats.</a:t>
            </a:r>
            <a:endParaRPr/>
          </a:p>
          <a:p>
            <a:pPr marL="457200" lvl="0" indent="-298450" algn="l" rtl="0">
              <a:spcBef>
                <a:spcPts val="0"/>
              </a:spcBef>
              <a:spcAft>
                <a:spcPts val="0"/>
              </a:spcAft>
              <a:buSzPts val="1100"/>
              <a:buChar char="●"/>
            </a:pPr>
            <a:r>
              <a:rPr lang="en"/>
              <a:t>This is an example of multiple formats via Pressbooks, you see increasing options via Pressbooks in OER.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28c8f32f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28c8f32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JSB slide:</a:t>
            </a:r>
            <a:endParaRPr/>
          </a:p>
          <a:p>
            <a:pPr marL="457200" lvl="0" indent="-298450" algn="l" rtl="0">
              <a:spcBef>
                <a:spcPts val="0"/>
              </a:spcBef>
              <a:spcAft>
                <a:spcPts val="0"/>
              </a:spcAft>
              <a:buSzPts val="1100"/>
              <a:buChar char="●"/>
            </a:pPr>
            <a:r>
              <a:rPr lang="en"/>
              <a:t>I’ve highlighted a few “quick tips” for thinking about major UDL and accessibility issues, but there are more extensive and complete checklists out there.</a:t>
            </a:r>
            <a:endParaRPr/>
          </a:p>
          <a:p>
            <a:pPr marL="457200" lvl="0" indent="-298450" algn="l" rtl="0">
              <a:spcBef>
                <a:spcPts val="0"/>
              </a:spcBef>
              <a:spcAft>
                <a:spcPts val="0"/>
              </a:spcAft>
              <a:buSzPts val="1100"/>
              <a:buChar char="●"/>
            </a:pPr>
            <a:r>
              <a:rPr lang="en"/>
              <a:t>Not on this list but also very important -- running your Word documents through Accessibility checker!</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oregon.qualtrics.com</a:t>
            </a:r>
            <a:r>
              <a:rPr lang="en-US"/>
              <a:t>/</a:t>
            </a:r>
            <a:r>
              <a:rPr lang="en-US" err="1"/>
              <a:t>jfe</a:t>
            </a:r>
            <a:r>
              <a:rPr lang="en-US"/>
              <a:t>/form/SV_egJEc6MFVdn0MAu</a:t>
            </a:r>
          </a:p>
        </p:txBody>
      </p:sp>
      <p:sp>
        <p:nvSpPr>
          <p:cNvPr id="4" name="Slide Number Placeholder 3"/>
          <p:cNvSpPr>
            <a:spLocks noGrp="1"/>
          </p:cNvSpPr>
          <p:nvPr>
            <p:ph type="sldNum" sz="quarter" idx="5"/>
          </p:nvPr>
        </p:nvSpPr>
        <p:spPr/>
        <p:txBody>
          <a:bodyPr/>
          <a:lstStyle/>
          <a:p>
            <a:fld id="{9F6023E2-032A-4F93-8840-D5B350B350D6}" type="slidenum">
              <a:rPr lang="en-US"/>
              <a:t>26</a:t>
            </a:fld>
            <a:endParaRPr lang="en-US"/>
          </a:p>
        </p:txBody>
      </p:sp>
    </p:spTree>
    <p:extLst>
      <p:ext uri="{BB962C8B-B14F-4D97-AF65-F5344CB8AC3E}">
        <p14:creationId xmlns:p14="http://schemas.microsoft.com/office/powerpoint/2010/main" val="2164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6023E2-032A-4F93-8840-D5B350B350D6}" type="slidenum">
              <a:rPr lang="en-US" smtClean="0"/>
              <a:t>27</a:t>
            </a:fld>
            <a:endParaRPr lang="en-US"/>
          </a:p>
        </p:txBody>
      </p:sp>
    </p:spTree>
    <p:extLst>
      <p:ext uri="{BB962C8B-B14F-4D97-AF65-F5344CB8AC3E}">
        <p14:creationId xmlns:p14="http://schemas.microsoft.com/office/powerpoint/2010/main" val="22074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“free and affordable course texts among the most common student comments about inclusive and accessible teaching”.</a:t>
            </a:r>
          </a:p>
          <a:p>
            <a:endParaRPr lang="en-US" sz="1200" b="0" i="0" u="none" strike="noStrike"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Students also indicate the value of affordable materials, especially </a:t>
            </a:r>
            <a:r>
              <a:rPr lang="en-US" sz="1200" b="0" i="1" kern="1200">
                <a:solidFill>
                  <a:schemeClr val="tx1"/>
                </a:solidFill>
                <a:effectLst/>
                <a:latin typeface="+mn-lt"/>
                <a:ea typeface="+mn-ea"/>
                <a:cs typeface="+mn-cs"/>
              </a:rPr>
              <a:t>expensive, textbooks, </a:t>
            </a:r>
            <a:r>
              <a:rPr lang="en-US" sz="1200" b="0" i="0" kern="1200">
                <a:solidFill>
                  <a:schemeClr val="tx1"/>
                </a:solidFill>
                <a:effectLst/>
                <a:latin typeface="+mn-lt"/>
                <a:ea typeface="+mn-ea"/>
                <a:cs typeface="+mn-cs"/>
              </a:rPr>
              <a:t>and </a:t>
            </a:r>
            <a:r>
              <a:rPr lang="en-US" sz="1200" b="0" i="1" kern="1200">
                <a:solidFill>
                  <a:schemeClr val="tx1"/>
                </a:solidFill>
                <a:effectLst/>
                <a:latin typeface="+mn-lt"/>
                <a:ea typeface="+mn-ea"/>
                <a:cs typeface="+mn-cs"/>
              </a:rPr>
              <a:t>free </a:t>
            </a:r>
            <a:r>
              <a:rPr lang="en-US" sz="1200" b="0" i="0" kern="1200">
                <a:solidFill>
                  <a:schemeClr val="tx1"/>
                </a:solidFill>
                <a:effectLst/>
                <a:latin typeface="+mn-lt"/>
                <a:ea typeface="+mn-ea"/>
                <a:cs typeface="+mn-cs"/>
              </a:rPr>
              <a:t>materials. </a:t>
            </a:r>
            <a:endParaRPr lang="en-US"/>
          </a:p>
        </p:txBody>
      </p:sp>
      <p:sp>
        <p:nvSpPr>
          <p:cNvPr id="4" name="Slide Number Placeholder 3"/>
          <p:cNvSpPr>
            <a:spLocks noGrp="1"/>
          </p:cNvSpPr>
          <p:nvPr>
            <p:ph type="sldNum" sz="quarter" idx="5"/>
          </p:nvPr>
        </p:nvSpPr>
        <p:spPr/>
        <p:txBody>
          <a:bodyPr/>
          <a:lstStyle/>
          <a:p>
            <a:fld id="{9F6023E2-032A-4F93-8840-D5B350B350D6}" type="slidenum">
              <a:rPr lang="en-US" smtClean="0"/>
              <a:t>3</a:t>
            </a:fld>
            <a:endParaRPr lang="en-US"/>
          </a:p>
        </p:txBody>
      </p:sp>
    </p:spTree>
    <p:extLst>
      <p:ext uri="{BB962C8B-B14F-4D97-AF65-F5344CB8AC3E}">
        <p14:creationId xmlns:p14="http://schemas.microsoft.com/office/powerpoint/2010/main" val="319136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 ) Welcome and opening “big question”: </a:t>
            </a:r>
          </a:p>
          <a:p>
            <a:pPr rtl="0" fontAlgn="base"/>
            <a:r>
              <a:rPr lang="en-US" sz="1200" b="0" i="0" kern="1200">
                <a:solidFill>
                  <a:schemeClr val="tx1"/>
                </a:solidFill>
                <a:effectLst/>
                <a:latin typeface="+mn-lt"/>
                <a:ea typeface="+mn-ea"/>
                <a:cs typeface="+mn-cs"/>
              </a:rPr>
              <a:t>( ) Definitions (if needed) </a:t>
            </a:r>
          </a:p>
          <a:p>
            <a:pPr rtl="0" fontAlgn="base"/>
            <a:r>
              <a:rPr lang="en-US" sz="1200" b="0" i="0" kern="1200">
                <a:solidFill>
                  <a:schemeClr val="tx1"/>
                </a:solidFill>
                <a:effectLst/>
                <a:latin typeface="+mn-lt"/>
                <a:ea typeface="+mn-ea"/>
                <a:cs typeface="+mn-cs"/>
              </a:rPr>
              <a:t>( ) Learn why </a:t>
            </a:r>
          </a:p>
          <a:p>
            <a:pPr rtl="0" fontAlgn="base"/>
            <a:r>
              <a:rPr lang="en-US" sz="1200" b="0" i="0" kern="1200">
                <a:solidFill>
                  <a:schemeClr val="tx1"/>
                </a:solidFill>
                <a:effectLst/>
                <a:latin typeface="+mn-lt"/>
                <a:ea typeface="+mn-ea"/>
                <a:cs typeface="+mn-cs"/>
              </a:rPr>
              <a:t>( ) Learn what </a:t>
            </a:r>
          </a:p>
          <a:p>
            <a:pPr rtl="0" fontAlgn="base"/>
            <a:r>
              <a:rPr lang="en-US" sz="1200" b="0" i="0" kern="1200">
                <a:solidFill>
                  <a:schemeClr val="tx1"/>
                </a:solidFill>
                <a:effectLst/>
                <a:latin typeface="+mn-lt"/>
                <a:ea typeface="+mn-ea"/>
                <a:cs typeface="+mn-cs"/>
              </a:rPr>
              <a:t>( ) Learn how </a:t>
            </a:r>
          </a:p>
          <a:p>
            <a:pPr rtl="0" fontAlgn="base"/>
            <a:r>
              <a:rPr lang="en-US" sz="1200" b="0" i="0" kern="1200">
                <a:solidFill>
                  <a:schemeClr val="tx1"/>
                </a:solidFill>
                <a:effectLst/>
                <a:latin typeface="+mn-lt"/>
                <a:ea typeface="+mn-ea"/>
                <a:cs typeface="+mn-cs"/>
              </a:rPr>
              <a:t>( ) Identify where you can apply </a:t>
            </a:r>
          </a:p>
        </p:txBody>
      </p:sp>
      <p:sp>
        <p:nvSpPr>
          <p:cNvPr id="4" name="Slide Number Placeholder 3"/>
          <p:cNvSpPr>
            <a:spLocks noGrp="1"/>
          </p:cNvSpPr>
          <p:nvPr>
            <p:ph type="sldNum" sz="quarter" idx="5"/>
          </p:nvPr>
        </p:nvSpPr>
        <p:spPr/>
        <p:txBody>
          <a:bodyPr/>
          <a:lstStyle/>
          <a:p>
            <a:fld id="{9F6023E2-032A-4F93-8840-D5B350B350D6}" type="slidenum">
              <a:rPr lang="en-US"/>
              <a:t>4</a:t>
            </a:fld>
            <a:endParaRPr lang="en-US"/>
          </a:p>
        </p:txBody>
      </p:sp>
    </p:spTree>
    <p:extLst>
      <p:ext uri="{BB962C8B-B14F-4D97-AF65-F5344CB8AC3E}">
        <p14:creationId xmlns:p14="http://schemas.microsoft.com/office/powerpoint/2010/main" val="418868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effectLst/>
                <a:latin typeface="+mn-lt"/>
                <a:ea typeface="+mn-ea"/>
                <a:cs typeface="+mn-cs"/>
              </a:rPr>
              <a:t>“All of the materials we needed for this class were free. What was especially helpful was the free textbook we could reference.”</a:t>
            </a:r>
            <a:endParaRPr lang="en-US" sz="1200" b="0" i="0" kern="1200">
              <a:solidFill>
                <a:schemeClr val="tx1"/>
              </a:solidFill>
              <a:effectLst/>
              <a:latin typeface="+mn-lt"/>
              <a:ea typeface="+mn-ea"/>
              <a:cs typeface="+mn-cs"/>
            </a:endParaRPr>
          </a:p>
          <a:p>
            <a:r>
              <a:rPr lang="en-US" sz="1200" b="0" i="1" kern="1200">
                <a:solidFill>
                  <a:schemeClr val="tx1"/>
                </a:solidFill>
                <a:effectLst/>
                <a:latin typeface="+mn-lt"/>
                <a:ea typeface="+mn-ea"/>
                <a:cs typeface="+mn-cs"/>
              </a:rPr>
              <a:t>“I spent 100 dollars total on one class just on textbooks but this instructor made sure to not make us buy any and used pdfs instead so that was really amazing!”</a:t>
            </a:r>
          </a:p>
          <a:p>
            <a:endParaRPr lang="en-US" sz="1200" b="0" i="1"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Students indicate providing affordable course materials is a way to make courses more accessible.</a:t>
            </a:r>
          </a:p>
          <a:p>
            <a:r>
              <a:rPr lang="en-US" i="1">
                <a:effectLst/>
              </a:rPr>
              <a:t>“The textbook is irrelevant and too expensive. It's time to end the tyrannical rule of textbooks.”</a:t>
            </a:r>
            <a:endParaRPr lang="en-US">
              <a:effectLst/>
            </a:endParaRPr>
          </a:p>
          <a:p>
            <a:r>
              <a:rPr lang="en-US" i="1">
                <a:effectLst/>
              </a:rPr>
              <a:t>“The textbook and class materials are extremely expensive and off putting.”</a:t>
            </a:r>
            <a:endParaRPr lang="en-US">
              <a:effectLst/>
            </a:endParaRPr>
          </a:p>
          <a:p>
            <a:r>
              <a:rPr lang="en-US" i="1">
                <a:effectLst/>
              </a:rPr>
              <a:t>“Although I am very privileged, I know that the course could very easily be too expensive for other students. The textbook and software are pricey, and may become inaccessible for some students. Aside from that, I have very few complaints.”</a:t>
            </a:r>
            <a:endParaRPr lang="en-US">
              <a:effectLst/>
            </a:endParaRPr>
          </a:p>
          <a:p>
            <a:r>
              <a:rPr lang="en-US" i="1">
                <a:effectLst/>
              </a:rPr>
              <a:t>“The textbook is very expensive and I believe that the class would be more accessible if there was a cheaper textbook available.”</a:t>
            </a:r>
            <a:endParaRPr lang="en-US">
              <a:effectLst/>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themes represented above suggest different ways students describe teaching practices that support accessibility. Students interpret accessibility both in terms of accessibility for students with disability-related barriers and in terms of access to course materials and course resources. For example, students describe the importance of instructors ensuring access to accommodations or describe the ways instructors can provide flexibility in assignments, deadlines, attendance, and other course policies. Alternatively, student comments indicate the benefits of making course content and course resources easily accessible and affordable for students.</a:t>
            </a:r>
          </a:p>
          <a:p>
            <a:r>
              <a:rPr lang="en-US" sz="1200" b="0" i="0" kern="1200">
                <a:solidFill>
                  <a:schemeClr val="tx1"/>
                </a:solidFill>
                <a:effectLst/>
                <a:latin typeface="+mn-lt"/>
                <a:ea typeface="+mn-ea"/>
                <a:cs typeface="+mn-cs"/>
              </a:rPr>
              <a:t>There is also clear overlap between the themes that emerge from the ways students talk about beneficial accessibility practices and those elements that need improvement. From student comments in response to both open-ended questions, four common themes emerge relating to 1) ensuring access to accommodations, 2) designing for flexibility, 3) Canvas organization and accessible course materials, and 4) affordability. These themes represent the most common themes in student responses, not an exhaustive list of the ways students interpret accessibility.</a:t>
            </a:r>
          </a:p>
          <a:p>
            <a:endParaRPr lang="en-US" sz="1200" b="0" i="0" kern="1200">
              <a:solidFill>
                <a:schemeClr val="tx1"/>
              </a:solidFill>
              <a:effectLst/>
              <a:latin typeface="+mn-lt"/>
              <a:ea typeface="+mn-ea"/>
              <a:cs typeface="+mn-cs"/>
            </a:endParaRPr>
          </a:p>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6</a:t>
            </a:fld>
            <a:endParaRPr lang="en-US"/>
          </a:p>
        </p:txBody>
      </p:sp>
    </p:spTree>
    <p:extLst>
      <p:ext uri="{BB962C8B-B14F-4D97-AF65-F5344CB8AC3E}">
        <p14:creationId xmlns:p14="http://schemas.microsoft.com/office/powerpoint/2010/main" val="413706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effectLst/>
                <a:latin typeface="+mn-lt"/>
                <a:ea typeface="+mn-ea"/>
                <a:cs typeface="+mn-cs"/>
              </a:rPr>
              <a:t>“All of the materials we needed for this class were free. What was especially helpful was the free textbook we could reference.”</a:t>
            </a:r>
            <a:endParaRPr lang="en-US" sz="1200" b="0" i="0" kern="1200">
              <a:solidFill>
                <a:schemeClr val="tx1"/>
              </a:solidFill>
              <a:effectLst/>
              <a:latin typeface="+mn-lt"/>
              <a:ea typeface="+mn-ea"/>
              <a:cs typeface="+mn-cs"/>
            </a:endParaRPr>
          </a:p>
          <a:p>
            <a:r>
              <a:rPr lang="en-US" sz="1200" b="0" i="1" kern="1200">
                <a:solidFill>
                  <a:schemeClr val="tx1"/>
                </a:solidFill>
                <a:effectLst/>
                <a:latin typeface="+mn-lt"/>
                <a:ea typeface="+mn-ea"/>
                <a:cs typeface="+mn-cs"/>
              </a:rPr>
              <a:t>“I spent 100 dollars total on one class just on textbooks but this instructor made sure to not make us buy any and used pdfs instead so that was really amazing!”</a:t>
            </a:r>
          </a:p>
          <a:p>
            <a:endParaRPr lang="en-US" sz="1200" b="0" i="1"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Students indicate providing affordable course materials is a way to make courses more accessible.</a:t>
            </a:r>
          </a:p>
          <a:p>
            <a:r>
              <a:rPr lang="en-US" i="1">
                <a:effectLst/>
              </a:rPr>
              <a:t>“The textbook is irrelevant and too expensive. It's time to end the tyrannical rule of textbooks.”</a:t>
            </a:r>
            <a:endParaRPr lang="en-US">
              <a:effectLst/>
            </a:endParaRPr>
          </a:p>
          <a:p>
            <a:r>
              <a:rPr lang="en-US" i="1">
                <a:effectLst/>
              </a:rPr>
              <a:t>“The textbook and class materials are extremely expensive and off putting.”</a:t>
            </a:r>
            <a:endParaRPr lang="en-US">
              <a:effectLst/>
            </a:endParaRPr>
          </a:p>
          <a:p>
            <a:r>
              <a:rPr lang="en-US" i="1">
                <a:effectLst/>
              </a:rPr>
              <a:t>“Although I am very privileged, I know that the course could very easily be too expensive for other students. The textbook and software are pricey, and may become inaccessible for some students. Aside from that, I have very few complaints.”</a:t>
            </a:r>
            <a:endParaRPr lang="en-US">
              <a:effectLst/>
            </a:endParaRPr>
          </a:p>
          <a:p>
            <a:r>
              <a:rPr lang="en-US" i="1">
                <a:effectLst/>
              </a:rPr>
              <a:t>“The textbook is very expensive and I believe that the class would be more accessible if there was a cheaper textbook available.”</a:t>
            </a:r>
            <a:endParaRPr lang="en-US">
              <a:effectLst/>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themes represented above suggest different ways students describe teaching practices that support accessibility. Students interpret accessibility both in terms of accessibility for students with disability-related barriers and in terms of access to course materials and course resources. For example, students describe the importance of instructors ensuring access to accommodations or describe the ways instructors can provide flexibility in assignments, deadlines, attendance, and other course policies. Alternatively, student comments indicate the benefits of making course content and course resources easily accessible and affordable for students.</a:t>
            </a:r>
          </a:p>
          <a:p>
            <a:r>
              <a:rPr lang="en-US" sz="1200" b="0" i="0" kern="1200">
                <a:solidFill>
                  <a:schemeClr val="tx1"/>
                </a:solidFill>
                <a:effectLst/>
                <a:latin typeface="+mn-lt"/>
                <a:ea typeface="+mn-ea"/>
                <a:cs typeface="+mn-cs"/>
              </a:rPr>
              <a:t>There is also clear overlap between the themes that emerge from the ways students talk about beneficial accessibility practices and those elements that need improvement. From student comments in response to both open-ended questions, four common themes emerge relating to 1) ensuring access to accommodations, 2) designing for flexibility, 3) Canvas organization and accessible course materials, and 4) affordability. These themes represent the most common themes in student responses, not an exhaustive list of the ways students interpret accessibility.</a:t>
            </a:r>
          </a:p>
          <a:p>
            <a:endParaRPr lang="en-US" sz="1200" b="0" i="0" kern="1200">
              <a:solidFill>
                <a:schemeClr val="tx1"/>
              </a:solidFill>
              <a:effectLst/>
              <a:latin typeface="+mn-lt"/>
              <a:ea typeface="+mn-ea"/>
              <a:cs typeface="+mn-cs"/>
            </a:endParaRPr>
          </a:p>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7</a:t>
            </a:fld>
            <a:endParaRPr lang="en-US"/>
          </a:p>
        </p:txBody>
      </p:sp>
    </p:spTree>
    <p:extLst>
      <p:ext uri="{BB962C8B-B14F-4D97-AF65-F5344CB8AC3E}">
        <p14:creationId xmlns:p14="http://schemas.microsoft.com/office/powerpoint/2010/main" val="238634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8</a:t>
            </a:fld>
            <a:endParaRPr lang="en-US"/>
          </a:p>
        </p:txBody>
      </p:sp>
    </p:spTree>
    <p:extLst>
      <p:ext uri="{BB962C8B-B14F-4D97-AF65-F5344CB8AC3E}">
        <p14:creationId xmlns:p14="http://schemas.microsoft.com/office/powerpoint/2010/main" val="332030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bd3292c8d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bd3292c8d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a:solidFill>
                  <a:srgbClr val="23344D"/>
                </a:solidFill>
                <a:latin typeface="Open Sans"/>
                <a:ea typeface="Open Sans"/>
                <a:cs typeface="Open Sans"/>
                <a:sym typeface="Open Sans"/>
              </a:rPr>
              <a:t>Open educational resources are “teaching, learning, and research resources that, through permissions granted by their creator, allow others to use, distribute, keep, or make changes to them" </a:t>
            </a:r>
            <a:endParaRPr lang="en-US" sz="800">
              <a:latin typeface="Open Sans"/>
              <a:ea typeface="Open Sans"/>
              <a:cs typeface="Open Sans"/>
              <a:sym typeface="Open Sans"/>
            </a:endParaRPr>
          </a:p>
          <a:p>
            <a:r>
              <a:rPr lang="en-US" sz="1200">
                <a:solidFill>
                  <a:srgbClr val="23344D"/>
                </a:solidFill>
                <a:latin typeface="Open Sans"/>
                <a:ea typeface="Open Sans"/>
                <a:cs typeface="Open Sans"/>
                <a:sym typeface="Open Sans"/>
              </a:rPr>
              <a:t>(Lauri </a:t>
            </a:r>
            <a:r>
              <a:rPr lang="en-US" sz="1200" err="1">
                <a:solidFill>
                  <a:srgbClr val="23344D"/>
                </a:solidFill>
                <a:latin typeface="Open Sans"/>
                <a:ea typeface="Open Sans"/>
                <a:cs typeface="Open Sans"/>
                <a:sym typeface="Open Sans"/>
              </a:rPr>
              <a:t>Aesoph</a:t>
            </a:r>
            <a:r>
              <a:rPr lang="en-US" sz="1200" u="sng">
                <a:solidFill>
                  <a:srgbClr val="23344D"/>
                </a:solidFill>
                <a:latin typeface="Open Sans"/>
                <a:ea typeface="Open Sans"/>
                <a:cs typeface="Open Sans"/>
                <a:sym typeface="Open Sans"/>
              </a:rPr>
              <a:t>, Self-Publishing Guide,</a:t>
            </a:r>
            <a:r>
              <a:rPr lang="en-US" sz="1200">
                <a:solidFill>
                  <a:srgbClr val="23344D"/>
                </a:solidFill>
                <a:latin typeface="Open Sans"/>
                <a:ea typeface="Open Sans"/>
                <a:cs typeface="Open Sans"/>
                <a:sym typeface="Open Sans"/>
              </a:rPr>
              <a:t> </a:t>
            </a:r>
            <a:r>
              <a:rPr lang="en-US" sz="1200" u="sng" err="1">
                <a:solidFill>
                  <a:srgbClr val="23344D"/>
                </a:solidFill>
                <a:latin typeface="Open Sans"/>
                <a:ea typeface="Open Sans"/>
                <a:cs typeface="Open Sans"/>
                <a:sym typeface="Open Sans"/>
              </a:rPr>
              <a:t>BCcampus</a:t>
            </a:r>
            <a:r>
              <a:rPr lang="en-US" sz="1200">
                <a:solidFill>
                  <a:srgbClr val="23344D"/>
                </a:solidFill>
                <a:latin typeface="Open Sans"/>
                <a:ea typeface="Open Sans"/>
                <a:cs typeface="Open Sans"/>
                <a:sym typeface="Open Sans"/>
              </a:rPr>
              <a:t>).  </a:t>
            </a:r>
          </a:p>
          <a:p>
            <a:endParaRPr lang="en-US" sz="1200">
              <a:solidFill>
                <a:srgbClr val="23344D"/>
              </a:solidFill>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a:solidFill>
                  <a:srgbClr val="23344D"/>
                </a:solidFill>
                <a:latin typeface="Lato"/>
                <a:ea typeface="Lato"/>
                <a:cs typeface="Lato"/>
                <a:sym typeface="Lato"/>
              </a:rPr>
              <a:t>Open  = Free with permissions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a:solidFill>
                <a:srgbClr val="23344D"/>
              </a:solidFill>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23344D"/>
                </a:solidFill>
                <a:latin typeface="Open Sans"/>
                <a:ea typeface="Open Sans"/>
                <a:cs typeface="Open Sans"/>
                <a:sym typeface="Open Sans"/>
              </a:rPr>
              <a:t>Open textbooks are free OER that can be read and redistributed in multiple formats including PDF, EPUB, and Word documents. Open textbooks can also be printed and sold at cost and distributed as physical books. Some of them can be used as is or adapted for a particular context.</a:t>
            </a:r>
            <a:r>
              <a:rPr lang="en-US" sz="800">
                <a:solidFill>
                  <a:srgbClr val="23344D"/>
                </a:solidFill>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solidFill>
                <a:srgbClr val="23344D"/>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23344D"/>
                </a:solidFill>
                <a:latin typeface="Open Sans"/>
                <a:ea typeface="Open Sans"/>
                <a:cs typeface="Open Sans"/>
                <a:sym typeface="Open Sans"/>
              </a:rPr>
              <a:t>Open courseware may include lesson plans, assignments, exams, or reading lists. "Courseware gives new teachers a set of educational blueprints they can use to build their own courses and to improve their pedagogy" (</a:t>
            </a:r>
            <a:r>
              <a:rPr lang="en-US" sz="800" u="sng">
                <a:solidFill>
                  <a:srgbClr val="23344D"/>
                </a:solidFill>
                <a:latin typeface="Open Sans"/>
                <a:ea typeface="Open Sans"/>
                <a:cs typeface="Open Sans"/>
                <a:sym typeface="Open Sans"/>
              </a:rPr>
              <a:t>Creative Commons</a:t>
            </a:r>
            <a:r>
              <a:rPr lang="en-US" sz="800">
                <a:solidFill>
                  <a:srgbClr val="23344D"/>
                </a:solidFill>
                <a:latin typeface="Open Sans"/>
                <a:ea typeface="Open Sans"/>
                <a:cs typeface="Open Sans"/>
                <a:sym typeface="Open Sans"/>
              </a:rPr>
              <a:t>). </a:t>
            </a:r>
            <a:endParaRPr lang="en-US" sz="800">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23344D"/>
                </a:solidFill>
                <a:latin typeface="Open Sans"/>
                <a:ea typeface="Open Sans"/>
                <a:cs typeface="Open Sans"/>
                <a:sym typeface="Open Sans"/>
              </a:rPr>
              <a:t>Learning objects are digital resources used for learning. "Examples of learning objects include a definition of a word or concept, an illustration, an interactive diagram, a simulation of a chemistry experiment and a wide array of other online tools and exercises that help students understand a particular point or principle" (</a:t>
            </a:r>
            <a:r>
              <a:rPr lang="en-US" sz="800" u="sng">
                <a:solidFill>
                  <a:srgbClr val="23344D"/>
                </a:solidFill>
                <a:latin typeface="Open Sans"/>
                <a:ea typeface="Open Sans"/>
                <a:cs typeface="Open Sans"/>
                <a:sym typeface="Open Sans"/>
              </a:rPr>
              <a:t>Creative Commons</a:t>
            </a:r>
            <a:r>
              <a:rPr lang="en-US" sz="800">
                <a:solidFill>
                  <a:srgbClr val="23344D"/>
                </a:solidFill>
                <a:latin typeface="Open Sans"/>
                <a:ea typeface="Open Sans"/>
                <a:cs typeface="Open Sans"/>
                <a:sym typeface="Open Sans"/>
              </a:rPr>
              <a:t>). </a:t>
            </a:r>
            <a:endParaRPr lang="en-US" sz="800">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a:latin typeface="Lato"/>
              <a:ea typeface="Lato"/>
              <a:cs typeface="Lato"/>
              <a:sym typeface="Lato"/>
            </a:endParaRPr>
          </a:p>
          <a:p>
            <a:endParaRPr lang="en-US" sz="800">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5b1d61f396_0_1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g5b1d61f396_0_1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 the Creative Commons. CC is a nonprofit that created licenses to help people who want to share copyrightable intellectual property.</a:t>
            </a:r>
            <a:endParaRPr sz="1100" b="0" i="0" u="none" strike="noStrike" cap="none">
              <a:solidFill>
                <a:schemeClr val="dk1"/>
              </a:solidFill>
              <a:latin typeface="Arial"/>
              <a:ea typeface="Arial"/>
              <a:cs typeface="Arial"/>
              <a:sym typeface="Arial"/>
            </a:endParaRPr>
          </a:p>
        </p:txBody>
      </p:sp>
      <p:sp>
        <p:nvSpPr>
          <p:cNvPr id="739" name="Google Shape;739;g5b1d61f396_0_11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392D72C-5C7D-504C-9844-5A35604B6F22}"/>
              </a:ext>
            </a:extLst>
          </p:cNvPr>
          <p:cNvGrpSpPr/>
          <p:nvPr userDrawn="1"/>
        </p:nvGrpSpPr>
        <p:grpSpPr>
          <a:xfrm>
            <a:off x="251792" y="318052"/>
            <a:ext cx="11688416" cy="6221896"/>
            <a:chOff x="251792" y="318052"/>
            <a:chExt cx="11688416" cy="6221896"/>
          </a:xfrm>
        </p:grpSpPr>
        <p:sp>
          <p:nvSpPr>
            <p:cNvPr id="11" name="Rectangle 10">
              <a:extLst>
                <a:ext uri="{FF2B5EF4-FFF2-40B4-BE49-F238E27FC236}">
                  <a16:creationId xmlns:a16="http://schemas.microsoft.com/office/drawing/2014/main" id="{AF28FD2A-1031-4345-AE0A-45EA647435D6}"/>
                </a:ext>
              </a:extLst>
            </p:cNvPr>
            <p:cNvSpPr/>
            <p:nvPr/>
          </p:nvSpPr>
          <p:spPr>
            <a:xfrm>
              <a:off x="251792" y="318052"/>
              <a:ext cx="11688416" cy="6221896"/>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7EAD3-F9D1-B844-87FD-A5BA3B2851A7}"/>
                </a:ext>
              </a:extLst>
            </p:cNvPr>
            <p:cNvSpPr/>
            <p:nvPr/>
          </p:nvSpPr>
          <p:spPr>
            <a:xfrm>
              <a:off x="414131" y="483704"/>
              <a:ext cx="11363738" cy="5890591"/>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524000" y="1122363"/>
            <a:ext cx="9144000" cy="2387600"/>
          </a:xfrm>
        </p:spPr>
        <p:txBody>
          <a:bodyPr anchor="b"/>
          <a:lstStyle>
            <a:lvl1pPr algn="ctr">
              <a:defRPr sz="6000">
                <a:solidFill>
                  <a:srgbClr val="12473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1247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3E5BB173-F003-BE4F-931E-9D5527A399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0869" b="-4000"/>
          <a:stretch/>
        </p:blipFill>
        <p:spPr>
          <a:xfrm>
            <a:off x="634674" y="5582711"/>
            <a:ext cx="2332046" cy="485342"/>
          </a:xfrm>
          <a:prstGeom prst="rect">
            <a:avLst/>
          </a:prstGeom>
          <a:effectLst/>
        </p:spPr>
      </p:pic>
      <p:pic>
        <p:nvPicPr>
          <p:cNvPr id="19" name="Picture 18">
            <a:extLst>
              <a:ext uri="{FF2B5EF4-FFF2-40B4-BE49-F238E27FC236}">
                <a16:creationId xmlns:a16="http://schemas.microsoft.com/office/drawing/2014/main" id="{35722A2F-FE74-AA49-B6BA-163AFA39BC0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9018"/>
          <a:stretch/>
        </p:blipFill>
        <p:spPr>
          <a:xfrm>
            <a:off x="8553329" y="5511916"/>
            <a:ext cx="1454670" cy="642042"/>
          </a:xfrm>
          <a:prstGeom prst="rect">
            <a:avLst/>
          </a:prstGeom>
        </p:spPr>
      </p:pic>
      <p:pic>
        <p:nvPicPr>
          <p:cNvPr id="23" name="Picture 22">
            <a:extLst>
              <a:ext uri="{FF2B5EF4-FFF2-40B4-BE49-F238E27FC236}">
                <a16:creationId xmlns:a16="http://schemas.microsoft.com/office/drawing/2014/main" id="{FF629294-D547-DC48-A05E-21D0482183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6869" y="5422508"/>
            <a:ext cx="868818" cy="868818"/>
          </a:xfrm>
          <a:prstGeom prst="rect">
            <a:avLst/>
          </a:prstGeom>
        </p:spPr>
      </p:pic>
      <p:pic>
        <p:nvPicPr>
          <p:cNvPr id="24" name="Picture 23">
            <a:extLst>
              <a:ext uri="{FF2B5EF4-FFF2-40B4-BE49-F238E27FC236}">
                <a16:creationId xmlns:a16="http://schemas.microsoft.com/office/drawing/2014/main" id="{37EB488C-060A-7647-9D4A-76AF7A1CFB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937" t="-7412" r="26080" b="174"/>
          <a:stretch/>
        </p:blipFill>
        <p:spPr>
          <a:xfrm>
            <a:off x="10170338" y="5569900"/>
            <a:ext cx="235303" cy="500455"/>
          </a:xfrm>
          <a:prstGeom prst="rect">
            <a:avLst/>
          </a:prstGeom>
          <a:effectLst/>
        </p:spPr>
      </p:pic>
      <p:pic>
        <p:nvPicPr>
          <p:cNvPr id="25" name="Picture 24">
            <a:extLst>
              <a:ext uri="{FF2B5EF4-FFF2-40B4-BE49-F238E27FC236}">
                <a16:creationId xmlns:a16="http://schemas.microsoft.com/office/drawing/2014/main" id="{620A33FE-98D8-064F-A0F3-FE94200CFA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937" t="-7412" r="26080" b="174"/>
          <a:stretch/>
        </p:blipFill>
        <p:spPr>
          <a:xfrm>
            <a:off x="8155687" y="5567597"/>
            <a:ext cx="235303" cy="500455"/>
          </a:xfrm>
          <a:prstGeom prst="rect">
            <a:avLst/>
          </a:prstGeom>
          <a:effectLst/>
        </p:spPr>
      </p:pic>
      <p:pic>
        <p:nvPicPr>
          <p:cNvPr id="27" name="Picture 26">
            <a:extLst>
              <a:ext uri="{FF2B5EF4-FFF2-40B4-BE49-F238E27FC236}">
                <a16:creationId xmlns:a16="http://schemas.microsoft.com/office/drawing/2014/main" id="{93FE0C83-A16D-BF40-96C2-797C19031C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67980" y="5429712"/>
            <a:ext cx="806450" cy="806450"/>
          </a:xfrm>
          <a:prstGeom prst="rect">
            <a:avLst/>
          </a:prstGeom>
        </p:spPr>
      </p:pic>
    </p:spTree>
    <p:extLst>
      <p:ext uri="{BB962C8B-B14F-4D97-AF65-F5344CB8AC3E}">
        <p14:creationId xmlns:p14="http://schemas.microsoft.com/office/powerpoint/2010/main" val="288264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B6A2B4-C6CF-3646-B765-83517476DF68}"/>
              </a:ext>
            </a:extLst>
          </p:cNvPr>
          <p:cNvGrpSpPr/>
          <p:nvPr userDrawn="1"/>
        </p:nvGrpSpPr>
        <p:grpSpPr>
          <a:xfrm>
            <a:off x="251792" y="0"/>
            <a:ext cx="11940208" cy="6539948"/>
            <a:chOff x="251792" y="0"/>
            <a:chExt cx="11940208" cy="6539948"/>
          </a:xfrm>
        </p:grpSpPr>
        <p:sp>
          <p:nvSpPr>
            <p:cNvPr id="8" name="Rectangle 7">
              <a:extLst>
                <a:ext uri="{FF2B5EF4-FFF2-40B4-BE49-F238E27FC236}">
                  <a16:creationId xmlns:a16="http://schemas.microsoft.com/office/drawing/2014/main" id="{FA1479DD-91C0-C346-974B-22615A63871D}"/>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208501-1E85-E743-9411-6072E2DD51E8}"/>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936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1B49B-67C8-4148-B4C0-8D59006CB59C}"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BC907FE0-9FCE-B544-8E71-63D377A1D3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678176"/>
            <a:ext cx="2139482" cy="437913"/>
          </a:xfrm>
          <a:prstGeom prst="rect">
            <a:avLst/>
          </a:prstGeom>
          <a:effectLst/>
        </p:spPr>
      </p:pic>
    </p:spTree>
    <p:extLst>
      <p:ext uri="{BB962C8B-B14F-4D97-AF65-F5344CB8AC3E}">
        <p14:creationId xmlns:p14="http://schemas.microsoft.com/office/powerpoint/2010/main" val="260428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E6A1885-1C34-8A47-8ED5-CC372B3D825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E75117A7-5D30-BA46-983C-ADC7ED29C960}"/>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A19739-10A3-F344-8474-A936FAE856DD}"/>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1850" y="134077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2049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5987384"/>
            <a:ext cx="2743200" cy="365125"/>
          </a:xfrm>
        </p:spPr>
        <p:txBody>
          <a:bodyPr/>
          <a:lstStyle/>
          <a:p>
            <a:fld id="{55D1B49B-67C8-4148-B4C0-8D59006CB59C}" type="datetimeFigureOut">
              <a:rPr lang="en-US" smtClean="0"/>
              <a:t>4/28/2022</a:t>
            </a:fld>
            <a:endParaRPr lang="en-US"/>
          </a:p>
        </p:txBody>
      </p:sp>
      <p:sp>
        <p:nvSpPr>
          <p:cNvPr id="5" name="Footer Placeholder 4"/>
          <p:cNvSpPr>
            <a:spLocks noGrp="1"/>
          </p:cNvSpPr>
          <p:nvPr>
            <p:ph type="ftr" sz="quarter" idx="11"/>
          </p:nvPr>
        </p:nvSpPr>
        <p:spPr>
          <a:xfrm>
            <a:off x="4038600" y="5987384"/>
            <a:ext cx="4114800" cy="365125"/>
          </a:xfrm>
        </p:spPr>
        <p:txBody>
          <a:bodyPr/>
          <a:lstStyle/>
          <a:p>
            <a:endParaRPr lang="en-US"/>
          </a:p>
        </p:txBody>
      </p:sp>
      <p:sp>
        <p:nvSpPr>
          <p:cNvPr id="6" name="Slide Number Placeholder 5"/>
          <p:cNvSpPr>
            <a:spLocks noGrp="1"/>
          </p:cNvSpPr>
          <p:nvPr>
            <p:ph type="sldNum" sz="quarter" idx="12"/>
          </p:nvPr>
        </p:nvSpPr>
        <p:spPr>
          <a:xfrm>
            <a:off x="8610600" y="5987384"/>
            <a:ext cx="2743200" cy="365125"/>
          </a:xfrm>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E0C28999-8054-DA4C-B7C8-D5C648E2BF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2672598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3A9430F-D254-EE42-A794-5A42196F89C7}"/>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A7CEF1-0636-EE40-96C8-054214E7FE7F}"/>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78A117-4A5B-5D4A-9CA9-7A68F7DC0A56}"/>
              </a:ext>
            </a:extLst>
          </p:cNvPr>
          <p:cNvSpPr txBox="1">
            <a:spLocks/>
          </p:cNvSpPr>
          <p:nvPr userDrawn="1"/>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12" name="Content Placeholder 3">
            <a:extLst>
              <a:ext uri="{FF2B5EF4-FFF2-40B4-BE49-F238E27FC236}">
                <a16:creationId xmlns:a16="http://schemas.microsoft.com/office/drawing/2014/main" id="{C0886236-6AE3-C24F-B7DF-F15BAC4E044E}"/>
              </a:ext>
            </a:extLst>
          </p:cNvPr>
          <p:cNvSpPr>
            <a:spLocks noGrp="1"/>
          </p:cNvSpPr>
          <p:nvPr>
            <p:ph sz="half" idx="10"/>
          </p:nvPr>
        </p:nvSpPr>
        <p:spPr>
          <a:xfrm>
            <a:off x="839788" y="2055813"/>
            <a:ext cx="5157787"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CC61075C-B7A3-2B4C-88AB-9A1EA0471EFF}"/>
              </a:ext>
            </a:extLst>
          </p:cNvPr>
          <p:cNvSpPr>
            <a:spLocks noGrp="1"/>
          </p:cNvSpPr>
          <p:nvPr>
            <p:ph sz="quarter" idx="4"/>
          </p:nvPr>
        </p:nvSpPr>
        <p:spPr>
          <a:xfrm>
            <a:off x="6172200" y="2055813"/>
            <a:ext cx="5183188"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EF71A818-76A5-294A-BD06-86FEE4F96D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24484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E41AC7A-FEBB-B149-A68D-7363690916EE}"/>
              </a:ext>
            </a:extLst>
          </p:cNvPr>
          <p:cNvGrpSpPr/>
          <p:nvPr userDrawn="1"/>
        </p:nvGrpSpPr>
        <p:grpSpPr>
          <a:xfrm>
            <a:off x="251792" y="0"/>
            <a:ext cx="11940208" cy="6539948"/>
            <a:chOff x="251792" y="0"/>
            <a:chExt cx="11940208" cy="6539948"/>
          </a:xfrm>
        </p:grpSpPr>
        <p:sp>
          <p:nvSpPr>
            <p:cNvPr id="11" name="Rectangle 10">
              <a:extLst>
                <a:ext uri="{FF2B5EF4-FFF2-40B4-BE49-F238E27FC236}">
                  <a16:creationId xmlns:a16="http://schemas.microsoft.com/office/drawing/2014/main" id="{C40415B2-3249-7A4D-9CDA-103A36DE5EF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9D635-D69F-DB41-ADE7-C82029849053}"/>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D1B49B-67C8-4148-B4C0-8D59006CB59C}"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74A1C-AEA5-401E-8714-D62965837059}" type="slidenum">
              <a:rPr lang="en-US" smtClean="0"/>
              <a:t>‹#›</a:t>
            </a:fld>
            <a:endParaRPr lang="en-US"/>
          </a:p>
        </p:txBody>
      </p:sp>
      <p:pic>
        <p:nvPicPr>
          <p:cNvPr id="14" name="Picture 13">
            <a:extLst>
              <a:ext uri="{FF2B5EF4-FFF2-40B4-BE49-F238E27FC236}">
                <a16:creationId xmlns:a16="http://schemas.microsoft.com/office/drawing/2014/main" id="{9804CFAA-C0AD-EF4D-BF61-B03D0A05D3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139447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4604D12-462D-7642-B8D1-EA182E9501A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385EA032-6D5C-CA4C-99E2-F28F458F456B}"/>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15B7D4-7942-AD4A-9FD5-32DF301AFF42}"/>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D1B49B-67C8-4148-B4C0-8D59006CB59C}"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74A1C-AEA5-401E-8714-D62965837059}" type="slidenum">
              <a:rPr lang="en-US" smtClean="0"/>
              <a:t>‹#›</a:t>
            </a:fld>
            <a:endParaRPr lang="en-US"/>
          </a:p>
        </p:txBody>
      </p:sp>
      <p:pic>
        <p:nvPicPr>
          <p:cNvPr id="10" name="Picture 9">
            <a:extLst>
              <a:ext uri="{FF2B5EF4-FFF2-40B4-BE49-F238E27FC236}">
                <a16:creationId xmlns:a16="http://schemas.microsoft.com/office/drawing/2014/main" id="{542641BC-0959-E744-9404-1B7B2C7DBE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822314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DBDBEE-BAEC-814B-BE3F-C4F9FB1B4ADF}"/>
              </a:ext>
            </a:extLst>
          </p:cNvPr>
          <p:cNvGrpSpPr/>
          <p:nvPr userDrawn="1"/>
        </p:nvGrpSpPr>
        <p:grpSpPr>
          <a:xfrm>
            <a:off x="251792" y="0"/>
            <a:ext cx="11940208" cy="6539948"/>
            <a:chOff x="251792" y="0"/>
            <a:chExt cx="11940208" cy="6539948"/>
          </a:xfrm>
        </p:grpSpPr>
        <p:sp>
          <p:nvSpPr>
            <p:cNvPr id="6" name="Rectangle 5">
              <a:extLst>
                <a:ext uri="{FF2B5EF4-FFF2-40B4-BE49-F238E27FC236}">
                  <a16:creationId xmlns:a16="http://schemas.microsoft.com/office/drawing/2014/main" id="{D8C5E2BC-5279-F442-927D-6B5C2083585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6318C8-3A33-FD4A-AE0F-1282A14BFF35}"/>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fld id="{55D1B49B-67C8-4148-B4C0-8D59006CB59C}"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74A1C-AEA5-401E-8714-D62965837059}" type="slidenum">
              <a:rPr lang="en-US" smtClean="0"/>
              <a:t>‹#›</a:t>
            </a:fld>
            <a:endParaRPr lang="en-US"/>
          </a:p>
        </p:txBody>
      </p:sp>
      <p:pic>
        <p:nvPicPr>
          <p:cNvPr id="9" name="Picture 8">
            <a:extLst>
              <a:ext uri="{FF2B5EF4-FFF2-40B4-BE49-F238E27FC236}">
                <a16:creationId xmlns:a16="http://schemas.microsoft.com/office/drawing/2014/main" id="{DC2ACA9A-DFDA-9B4D-8758-34D09DC68D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1238016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D01A1A-D12C-0F44-B43D-7554E61E366F}"/>
              </a:ext>
            </a:extLst>
          </p:cNvPr>
          <p:cNvGrpSpPr/>
          <p:nvPr userDrawn="1"/>
        </p:nvGrpSpPr>
        <p:grpSpPr>
          <a:xfrm>
            <a:off x="251792" y="0"/>
            <a:ext cx="11940208" cy="6539948"/>
            <a:chOff x="251792" y="0"/>
            <a:chExt cx="11940208" cy="6539948"/>
          </a:xfrm>
        </p:grpSpPr>
        <p:sp>
          <p:nvSpPr>
            <p:cNvPr id="9" name="Rectangle 8">
              <a:extLst>
                <a:ext uri="{FF2B5EF4-FFF2-40B4-BE49-F238E27FC236}">
                  <a16:creationId xmlns:a16="http://schemas.microsoft.com/office/drawing/2014/main" id="{4D0706E6-3637-0141-BB36-36240A7B698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60558-5664-2B42-BD17-12EBF8651F66}"/>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740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2" name="Picture 11">
            <a:extLst>
              <a:ext uri="{FF2B5EF4-FFF2-40B4-BE49-F238E27FC236}">
                <a16:creationId xmlns:a16="http://schemas.microsoft.com/office/drawing/2014/main" id="{7E2E6992-E9F8-584F-A9B8-F948FB5C7E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79011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9920CE9-2482-4E48-8CA5-9EC7D9F0758F}"/>
              </a:ext>
            </a:extLst>
          </p:cNvPr>
          <p:cNvGrpSpPr/>
          <p:nvPr userDrawn="1"/>
        </p:nvGrpSpPr>
        <p:grpSpPr>
          <a:xfrm>
            <a:off x="251792" y="0"/>
            <a:ext cx="11940208" cy="6539948"/>
            <a:chOff x="251792" y="0"/>
            <a:chExt cx="11940208" cy="6539948"/>
          </a:xfrm>
        </p:grpSpPr>
        <p:sp>
          <p:nvSpPr>
            <p:cNvPr id="9" name="Rectangle 8">
              <a:extLst>
                <a:ext uri="{FF2B5EF4-FFF2-40B4-BE49-F238E27FC236}">
                  <a16:creationId xmlns:a16="http://schemas.microsoft.com/office/drawing/2014/main" id="{EDB611B0-30D0-144C-B5B3-ED880C506714}"/>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8FBB6F-F149-C64D-9455-BCA0D8BC77E2}"/>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4199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2" name="Picture 11">
            <a:extLst>
              <a:ext uri="{FF2B5EF4-FFF2-40B4-BE49-F238E27FC236}">
                <a16:creationId xmlns:a16="http://schemas.microsoft.com/office/drawing/2014/main" id="{E787249F-38CD-C84F-8053-3141B2DEC3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323715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59"/>
        <p:cNvGrpSpPr/>
        <p:nvPr/>
      </p:nvGrpSpPr>
      <p:grpSpPr>
        <a:xfrm>
          <a:off x="0" y="0"/>
          <a:ext cx="0" cy="0"/>
          <a:chOff x="0" y="0"/>
          <a:chExt cx="0" cy="0"/>
        </a:xfrm>
      </p:grpSpPr>
    </p:spTree>
    <p:extLst>
      <p:ext uri="{BB962C8B-B14F-4D97-AF65-F5344CB8AC3E}">
        <p14:creationId xmlns:p14="http://schemas.microsoft.com/office/powerpoint/2010/main" val="3563016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74"/>
        <p:cNvGrpSpPr/>
        <p:nvPr/>
      </p:nvGrpSpPr>
      <p:grpSpPr>
        <a:xfrm>
          <a:off x="0" y="0"/>
          <a:ext cx="0" cy="0"/>
          <a:chOff x="0" y="0"/>
          <a:chExt cx="0" cy="0"/>
        </a:xfrm>
      </p:grpSpPr>
    </p:spTree>
    <p:extLst>
      <p:ext uri="{BB962C8B-B14F-4D97-AF65-F5344CB8AC3E}">
        <p14:creationId xmlns:p14="http://schemas.microsoft.com/office/powerpoint/2010/main" val="272802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B6A2B4-C6CF-3646-B765-83517476DF68}"/>
              </a:ext>
            </a:extLst>
          </p:cNvPr>
          <p:cNvGrpSpPr/>
          <p:nvPr userDrawn="1"/>
        </p:nvGrpSpPr>
        <p:grpSpPr>
          <a:xfrm>
            <a:off x="251792" y="0"/>
            <a:ext cx="11940208" cy="6539948"/>
            <a:chOff x="251792" y="0"/>
            <a:chExt cx="11940208" cy="6539948"/>
          </a:xfrm>
        </p:grpSpPr>
        <p:sp>
          <p:nvSpPr>
            <p:cNvPr id="8" name="Rectangle 7">
              <a:extLst>
                <a:ext uri="{FF2B5EF4-FFF2-40B4-BE49-F238E27FC236}">
                  <a16:creationId xmlns:a16="http://schemas.microsoft.com/office/drawing/2014/main" id="{FA1479DD-91C0-C346-974B-22615A63871D}"/>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208501-1E85-E743-9411-6072E2DD51E8}"/>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936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1B49B-67C8-4148-B4C0-8D59006CB59C}"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1FDF8A33-F55E-1743-A63A-A8E2D56210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604286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609600" y="274639"/>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5867"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2400"/>
            </a:lvl2pPr>
            <a:lvl3pPr lvl="2" indent="0">
              <a:spcBef>
                <a:spcPts val="0"/>
              </a:spcBef>
              <a:spcAft>
                <a:spcPts val="0"/>
              </a:spcAft>
              <a:buSzPts val="1400"/>
              <a:buNone/>
              <a:defRPr sz="2400"/>
            </a:lvl3pPr>
            <a:lvl4pPr lvl="3" indent="0">
              <a:spcBef>
                <a:spcPts val="0"/>
              </a:spcBef>
              <a:spcAft>
                <a:spcPts val="0"/>
              </a:spcAft>
              <a:buSzPts val="1400"/>
              <a:buNone/>
              <a:defRPr sz="2400"/>
            </a:lvl4pPr>
            <a:lvl5pPr lvl="4" indent="0">
              <a:spcBef>
                <a:spcPts val="0"/>
              </a:spcBef>
              <a:spcAft>
                <a:spcPts val="0"/>
              </a:spcAft>
              <a:buSzPts val="1400"/>
              <a:buNone/>
              <a:defRPr sz="2400"/>
            </a:lvl5pPr>
            <a:lvl6pPr lvl="5" indent="0">
              <a:spcBef>
                <a:spcPts val="0"/>
              </a:spcBef>
              <a:spcAft>
                <a:spcPts val="0"/>
              </a:spcAft>
              <a:buSzPts val="1400"/>
              <a:buNone/>
              <a:defRPr sz="2400"/>
            </a:lvl6pPr>
            <a:lvl7pPr lvl="6" indent="0">
              <a:spcBef>
                <a:spcPts val="0"/>
              </a:spcBef>
              <a:spcAft>
                <a:spcPts val="0"/>
              </a:spcAft>
              <a:buSzPts val="1400"/>
              <a:buNone/>
              <a:defRPr sz="2400"/>
            </a:lvl7pPr>
            <a:lvl8pPr lvl="7" indent="0">
              <a:spcBef>
                <a:spcPts val="0"/>
              </a:spcBef>
              <a:spcAft>
                <a:spcPts val="0"/>
              </a:spcAft>
              <a:buSzPts val="1400"/>
              <a:buNone/>
              <a:defRPr sz="2400"/>
            </a:lvl8pPr>
            <a:lvl9pPr lvl="8" indent="0">
              <a:spcBef>
                <a:spcPts val="0"/>
              </a:spcBef>
              <a:spcAft>
                <a:spcPts val="0"/>
              </a:spcAft>
              <a:buSzPts val="1400"/>
              <a:buNone/>
              <a:defRPr sz="2400"/>
            </a:lvl9pPr>
          </a:lstStyle>
          <a:p>
            <a:endParaRPr/>
          </a:p>
        </p:txBody>
      </p:sp>
      <p:sp>
        <p:nvSpPr>
          <p:cNvPr id="30" name="Google Shape;30;p6"/>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609585" marR="0" lvl="0" indent="-575719" algn="l" rtl="0">
              <a:spcBef>
                <a:spcPts val="853"/>
              </a:spcBef>
              <a:spcAft>
                <a:spcPts val="0"/>
              </a:spcAft>
              <a:buClr>
                <a:schemeClr val="dk1"/>
              </a:buClr>
              <a:buSzPts val="3200"/>
              <a:buFont typeface="Arial"/>
              <a:buChar char="•"/>
              <a:defRPr sz="4267" b="0" i="0" u="none" strike="noStrike" cap="none">
                <a:solidFill>
                  <a:schemeClr val="dk1"/>
                </a:solidFill>
                <a:latin typeface="Calibri"/>
                <a:ea typeface="Calibri"/>
                <a:cs typeface="Calibri"/>
                <a:sym typeface="Calibri"/>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41839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340"/>
        <p:cNvGrpSpPr/>
        <p:nvPr/>
      </p:nvGrpSpPr>
      <p:grpSpPr>
        <a:xfrm>
          <a:off x="0" y="0"/>
          <a:ext cx="0" cy="0"/>
          <a:chOff x="0" y="0"/>
          <a:chExt cx="0" cy="0"/>
        </a:xfrm>
      </p:grpSpPr>
    </p:spTree>
    <p:extLst>
      <p:ext uri="{BB962C8B-B14F-4D97-AF65-F5344CB8AC3E}">
        <p14:creationId xmlns:p14="http://schemas.microsoft.com/office/powerpoint/2010/main" val="2486154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70519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6231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E6A1885-1C34-8A47-8ED5-CC372B3D825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E75117A7-5D30-BA46-983C-ADC7ED29C960}"/>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A19739-10A3-F344-8474-A936FAE856DD}"/>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1850" y="134077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2049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5987384"/>
            <a:ext cx="2743200" cy="365125"/>
          </a:xfrm>
        </p:spPr>
        <p:txBody>
          <a:bodyPr/>
          <a:lstStyle/>
          <a:p>
            <a:fld id="{55D1B49B-67C8-4148-B4C0-8D59006CB59C}" type="datetimeFigureOut">
              <a:rPr lang="en-US" smtClean="0"/>
              <a:t>4/28/2022</a:t>
            </a:fld>
            <a:endParaRPr lang="en-US"/>
          </a:p>
        </p:txBody>
      </p:sp>
      <p:sp>
        <p:nvSpPr>
          <p:cNvPr id="5" name="Footer Placeholder 4"/>
          <p:cNvSpPr>
            <a:spLocks noGrp="1"/>
          </p:cNvSpPr>
          <p:nvPr>
            <p:ph type="ftr" sz="quarter" idx="11"/>
          </p:nvPr>
        </p:nvSpPr>
        <p:spPr>
          <a:xfrm>
            <a:off x="4038600" y="5987384"/>
            <a:ext cx="4114800" cy="365125"/>
          </a:xfrm>
        </p:spPr>
        <p:txBody>
          <a:bodyPr/>
          <a:lstStyle/>
          <a:p>
            <a:endParaRPr lang="en-US"/>
          </a:p>
        </p:txBody>
      </p:sp>
      <p:sp>
        <p:nvSpPr>
          <p:cNvPr id="6" name="Slide Number Placeholder 5"/>
          <p:cNvSpPr>
            <a:spLocks noGrp="1"/>
          </p:cNvSpPr>
          <p:nvPr>
            <p:ph type="sldNum" sz="quarter" idx="12"/>
          </p:nvPr>
        </p:nvSpPr>
        <p:spPr>
          <a:xfrm>
            <a:off x="8610600" y="5987384"/>
            <a:ext cx="2743200" cy="365125"/>
          </a:xfrm>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E98F3AE0-E8B4-BD41-B9D3-8BCEB4876FA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67259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3A9430F-D254-EE42-A794-5A42196F89C7}"/>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A7CEF1-0636-EE40-96C8-054214E7FE7F}"/>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78A117-4A5B-5D4A-9CA9-7A68F7DC0A56}"/>
              </a:ext>
            </a:extLst>
          </p:cNvPr>
          <p:cNvSpPr txBox="1">
            <a:spLocks/>
          </p:cNvSpPr>
          <p:nvPr userDrawn="1"/>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12" name="Content Placeholder 3">
            <a:extLst>
              <a:ext uri="{FF2B5EF4-FFF2-40B4-BE49-F238E27FC236}">
                <a16:creationId xmlns:a16="http://schemas.microsoft.com/office/drawing/2014/main" id="{C0886236-6AE3-C24F-B7DF-F15BAC4E044E}"/>
              </a:ext>
            </a:extLst>
          </p:cNvPr>
          <p:cNvSpPr>
            <a:spLocks noGrp="1"/>
          </p:cNvSpPr>
          <p:nvPr>
            <p:ph sz="half" idx="10"/>
          </p:nvPr>
        </p:nvSpPr>
        <p:spPr>
          <a:xfrm>
            <a:off x="839788" y="2055813"/>
            <a:ext cx="5157787"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CC61075C-B7A3-2B4C-88AB-9A1EA0471EFF}"/>
              </a:ext>
            </a:extLst>
          </p:cNvPr>
          <p:cNvSpPr>
            <a:spLocks noGrp="1"/>
          </p:cNvSpPr>
          <p:nvPr>
            <p:ph sz="quarter" idx="4"/>
          </p:nvPr>
        </p:nvSpPr>
        <p:spPr>
          <a:xfrm>
            <a:off x="6172200" y="2055813"/>
            <a:ext cx="5183188"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D9EA8765-91C8-7441-BA7B-EF9955EE2E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24484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E41AC7A-FEBB-B149-A68D-7363690916EE}"/>
              </a:ext>
            </a:extLst>
          </p:cNvPr>
          <p:cNvGrpSpPr/>
          <p:nvPr userDrawn="1"/>
        </p:nvGrpSpPr>
        <p:grpSpPr>
          <a:xfrm>
            <a:off x="251792" y="0"/>
            <a:ext cx="11940208" cy="6539948"/>
            <a:chOff x="251792" y="0"/>
            <a:chExt cx="11940208" cy="6539948"/>
          </a:xfrm>
        </p:grpSpPr>
        <p:sp>
          <p:nvSpPr>
            <p:cNvPr id="11" name="Rectangle 10">
              <a:extLst>
                <a:ext uri="{FF2B5EF4-FFF2-40B4-BE49-F238E27FC236}">
                  <a16:creationId xmlns:a16="http://schemas.microsoft.com/office/drawing/2014/main" id="{C40415B2-3249-7A4D-9CDA-103A36DE5EF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9D635-D69F-DB41-ADE7-C82029849053}"/>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D1B49B-67C8-4148-B4C0-8D59006CB59C}"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74A1C-AEA5-401E-8714-D62965837059}" type="slidenum">
              <a:rPr lang="en-US" smtClean="0"/>
              <a:t>‹#›</a:t>
            </a:fld>
            <a:endParaRPr lang="en-US"/>
          </a:p>
        </p:txBody>
      </p:sp>
      <p:pic>
        <p:nvPicPr>
          <p:cNvPr id="14" name="Picture 13">
            <a:extLst>
              <a:ext uri="{FF2B5EF4-FFF2-40B4-BE49-F238E27FC236}">
                <a16:creationId xmlns:a16="http://schemas.microsoft.com/office/drawing/2014/main" id="{C75CC39B-E18C-1C49-95B5-87B06A014E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139447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4604D12-462D-7642-B8D1-EA182E9501A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385EA032-6D5C-CA4C-99E2-F28F458F456B}"/>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15B7D4-7942-AD4A-9FD5-32DF301AFF42}"/>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D1B49B-67C8-4148-B4C0-8D59006CB59C}"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74A1C-AEA5-401E-8714-D62965837059}" type="slidenum">
              <a:rPr lang="en-US" smtClean="0"/>
              <a:t>‹#›</a:t>
            </a:fld>
            <a:endParaRPr lang="en-US"/>
          </a:p>
        </p:txBody>
      </p:sp>
      <p:pic>
        <p:nvPicPr>
          <p:cNvPr id="10" name="Picture 9">
            <a:extLst>
              <a:ext uri="{FF2B5EF4-FFF2-40B4-BE49-F238E27FC236}">
                <a16:creationId xmlns:a16="http://schemas.microsoft.com/office/drawing/2014/main" id="{6A3751BD-64AE-F24F-8A2E-3C2750B546B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82231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DBDBEE-BAEC-814B-BE3F-C4F9FB1B4ADF}"/>
              </a:ext>
            </a:extLst>
          </p:cNvPr>
          <p:cNvGrpSpPr/>
          <p:nvPr userDrawn="1"/>
        </p:nvGrpSpPr>
        <p:grpSpPr>
          <a:xfrm>
            <a:off x="251792" y="0"/>
            <a:ext cx="11940208" cy="6539948"/>
            <a:chOff x="251792" y="0"/>
            <a:chExt cx="11940208" cy="6539948"/>
          </a:xfrm>
        </p:grpSpPr>
        <p:sp>
          <p:nvSpPr>
            <p:cNvPr id="6" name="Rectangle 5">
              <a:extLst>
                <a:ext uri="{FF2B5EF4-FFF2-40B4-BE49-F238E27FC236}">
                  <a16:creationId xmlns:a16="http://schemas.microsoft.com/office/drawing/2014/main" id="{D8C5E2BC-5279-F442-927D-6B5C2083585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6318C8-3A33-FD4A-AE0F-1282A14BFF35}"/>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fld id="{55D1B49B-67C8-4148-B4C0-8D59006CB59C}"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74A1C-AEA5-401E-8714-D62965837059}" type="slidenum">
              <a:rPr lang="en-US" smtClean="0"/>
              <a:t>‹#›</a:t>
            </a:fld>
            <a:endParaRPr lang="en-US"/>
          </a:p>
        </p:txBody>
      </p:sp>
      <p:pic>
        <p:nvPicPr>
          <p:cNvPr id="10" name="Picture 9">
            <a:extLst>
              <a:ext uri="{FF2B5EF4-FFF2-40B4-BE49-F238E27FC236}">
                <a16:creationId xmlns:a16="http://schemas.microsoft.com/office/drawing/2014/main" id="{FF6A7EB9-15A1-F945-99F3-FE8CD77C85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123801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D01A1A-D12C-0F44-B43D-7554E61E366F}"/>
              </a:ext>
            </a:extLst>
          </p:cNvPr>
          <p:cNvGrpSpPr/>
          <p:nvPr userDrawn="1"/>
        </p:nvGrpSpPr>
        <p:grpSpPr>
          <a:xfrm>
            <a:off x="251792" y="0"/>
            <a:ext cx="11940208" cy="6539948"/>
            <a:chOff x="251792" y="0"/>
            <a:chExt cx="11940208" cy="6539948"/>
          </a:xfrm>
        </p:grpSpPr>
        <p:sp>
          <p:nvSpPr>
            <p:cNvPr id="9" name="Rectangle 8">
              <a:extLst>
                <a:ext uri="{FF2B5EF4-FFF2-40B4-BE49-F238E27FC236}">
                  <a16:creationId xmlns:a16="http://schemas.microsoft.com/office/drawing/2014/main" id="{4D0706E6-3637-0141-BB36-36240A7B698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60558-5664-2B42-BD17-12EBF8651F66}"/>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740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3" name="Picture 12">
            <a:extLst>
              <a:ext uri="{FF2B5EF4-FFF2-40B4-BE49-F238E27FC236}">
                <a16:creationId xmlns:a16="http://schemas.microsoft.com/office/drawing/2014/main" id="{00D4C647-B54B-C74B-9299-74E73CEC8CE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79011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9920CE9-2482-4E48-8CA5-9EC7D9F0758F}"/>
              </a:ext>
            </a:extLst>
          </p:cNvPr>
          <p:cNvGrpSpPr/>
          <p:nvPr userDrawn="1"/>
        </p:nvGrpSpPr>
        <p:grpSpPr>
          <a:xfrm>
            <a:off x="251792" y="5117"/>
            <a:ext cx="11940208" cy="6539948"/>
            <a:chOff x="251792" y="0"/>
            <a:chExt cx="11940208" cy="6539948"/>
          </a:xfrm>
        </p:grpSpPr>
        <p:sp>
          <p:nvSpPr>
            <p:cNvPr id="9" name="Rectangle 8">
              <a:extLst>
                <a:ext uri="{FF2B5EF4-FFF2-40B4-BE49-F238E27FC236}">
                  <a16:creationId xmlns:a16="http://schemas.microsoft.com/office/drawing/2014/main" id="{EDB611B0-30D0-144C-B5B3-ED880C506714}"/>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8FBB6F-F149-C64D-9455-BCA0D8BC77E2}"/>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4199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3" name="Picture 12">
            <a:extLst>
              <a:ext uri="{FF2B5EF4-FFF2-40B4-BE49-F238E27FC236}">
                <a16:creationId xmlns:a16="http://schemas.microsoft.com/office/drawing/2014/main" id="{6BA6947D-0E9B-504C-907B-98DF3378FA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323715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47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1B49B-67C8-4148-B4C0-8D59006CB59C}" type="datetimeFigureOut">
              <a:rPr lang="en-US" smtClean="0"/>
              <a:t>4/28/2022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74A1C-AEA5-401E-8714-D62965837059}" type="slidenum">
              <a:rPr lang="en-US" smtClean="0"/>
              <a:t>‹#›</a:t>
            </a:fld>
            <a:endParaRPr lang="en-US"/>
          </a:p>
        </p:txBody>
      </p:sp>
    </p:spTree>
    <p:extLst>
      <p:ext uri="{BB962C8B-B14F-4D97-AF65-F5344CB8AC3E}">
        <p14:creationId xmlns:p14="http://schemas.microsoft.com/office/powerpoint/2010/main" val="213818792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bls.gov/opub/ted/2016/college-tuition-and-fees-increase-63-percent-since-january-2006.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spirg.org/feature/usp/fixing-broken-textbook-mark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spirg.org/feature/usp/fixing-broken-textbook-mark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pressbooks.directory/" TargetMode="External"/><Relationship Id="rId2" Type="http://schemas.openxmlformats.org/officeDocument/2006/relationships/hyperlink" Target="https://open.umn.edu/opentextbooks/" TargetMode="External"/><Relationship Id="rId1" Type="http://schemas.openxmlformats.org/officeDocument/2006/relationships/slideLayout" Target="../slideLayouts/slideLayout2.xml"/><Relationship Id="rId6" Type="http://schemas.openxmlformats.org/officeDocument/2006/relationships/hyperlink" Target="https://oasis.geneseo.edu/" TargetMode="External"/><Relationship Id="rId5" Type="http://schemas.openxmlformats.org/officeDocument/2006/relationships/hyperlink" Target="https://mom.gmu.edu/" TargetMode="External"/><Relationship Id="rId4" Type="http://schemas.openxmlformats.org/officeDocument/2006/relationships/hyperlink" Target="https://www.oercommons.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presentation/d/1DVNfASsG-YrBbAbO4Zt09UuSr2mKS-qSjItTJ8tamK0/edit#slide=id.p"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docs.google.com/presentation/d/1DVNfASsG-YrBbAbO4Zt09UuSr2mKS-qSjItTJ8tamK0/edit#slide=id.p"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https://wave.webaim.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docs.google.com/presentation/d/1DVNfASsG-YrBbAbO4Zt09UuSr2mKS-qSjItTJ8tamK0/edit#slide=id.p" TargetMode="External"/><Relationship Id="rId5" Type="http://schemas.openxmlformats.org/officeDocument/2006/relationships/hyperlink" Target="http://www.achieve.org/files/AchieveOERRubrics.pdf" TargetMode="External"/><Relationship Id="rId4" Type="http://schemas.openxmlformats.org/officeDocument/2006/relationships/hyperlink" Target="https://opentextbc.ca/accessibilitytoolki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86_63A35527.xml"/><Relationship Id="rId7" Type="http://schemas.openxmlformats.org/officeDocument/2006/relationships/hyperlink" Target="https://teaching.uoregon.edu/services/individual-consulta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uoaec@uoregon.edu" TargetMode="External"/><Relationship Id="rId5" Type="http://schemas.openxmlformats.org/officeDocument/2006/relationships/hyperlink" Target="mailto:lbastian@uoregon.edu" TargetMode="External"/><Relationship Id="rId4" Type="http://schemas.openxmlformats.org/officeDocument/2006/relationships/hyperlink" Target="mailto:raynev@uoregon.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C83D-2DD6-7F4C-B598-76F4E9582015}"/>
              </a:ext>
            </a:extLst>
          </p:cNvPr>
          <p:cNvSpPr>
            <a:spLocks noGrp="1"/>
          </p:cNvSpPr>
          <p:nvPr>
            <p:ph type="title"/>
          </p:nvPr>
        </p:nvSpPr>
        <p:spPr/>
        <p:txBody>
          <a:bodyPr/>
          <a:lstStyle/>
          <a:p>
            <a:r>
              <a:rPr lang="en-US">
                <a:latin typeface="Avenir Book" panose="02000503020000020003" pitchFamily="2" charset="0"/>
                <a:cs typeface="Calibri Light"/>
              </a:rPr>
              <a:t>Welcome</a:t>
            </a:r>
            <a:endParaRPr lang="en-US">
              <a:latin typeface="Avenir Book" panose="02000503020000020003" pitchFamily="2" charset="0"/>
            </a:endParaRPr>
          </a:p>
        </p:txBody>
      </p:sp>
      <p:sp>
        <p:nvSpPr>
          <p:cNvPr id="3" name="Text Placeholder 2">
            <a:extLst>
              <a:ext uri="{FF2B5EF4-FFF2-40B4-BE49-F238E27FC236}">
                <a16:creationId xmlns:a16="http://schemas.microsoft.com/office/drawing/2014/main" id="{098CE212-606F-0A49-B37C-51E439C84E55}"/>
              </a:ext>
            </a:extLst>
          </p:cNvPr>
          <p:cNvSpPr>
            <a:spLocks noGrp="1"/>
          </p:cNvSpPr>
          <p:nvPr>
            <p:ph type="body" idx="1"/>
          </p:nvPr>
        </p:nvSpPr>
        <p:spPr/>
        <p:txBody>
          <a:bodyPr vert="horz" lIns="91440" tIns="45720" rIns="91440" bIns="45720" rtlCol="0" anchor="t">
            <a:normAutofit/>
          </a:bodyPr>
          <a:lstStyle/>
          <a:p>
            <a:r>
              <a:rPr lang="en-US" dirty="0">
                <a:solidFill>
                  <a:schemeClr val="tx1"/>
                </a:solidFill>
                <a:latin typeface="Avenir Book"/>
                <a:cs typeface="Calibri"/>
              </a:rPr>
              <a:t>What are your goals for today's workshop? Please share in the chat!</a:t>
            </a:r>
            <a:endParaRPr lang="en-US" dirty="0">
              <a:solidFill>
                <a:schemeClr val="tx1"/>
              </a:solidFill>
              <a:latin typeface="Avenir Book" panose="02000503020000020003" pitchFamily="2" charset="0"/>
              <a:cs typeface="Calibri"/>
            </a:endParaRPr>
          </a:p>
        </p:txBody>
      </p:sp>
    </p:spTree>
    <p:extLst>
      <p:ext uri="{BB962C8B-B14F-4D97-AF65-F5344CB8AC3E}">
        <p14:creationId xmlns:p14="http://schemas.microsoft.com/office/powerpoint/2010/main" val="96898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Google Shape;741;p119"/>
          <p:cNvPicPr preferRelativeResize="0"/>
          <p:nvPr/>
        </p:nvPicPr>
        <p:blipFill rotWithShape="1">
          <a:blip r:embed="rId3">
            <a:alphaModFix/>
          </a:blip>
          <a:srcRect/>
          <a:stretch/>
        </p:blipFill>
        <p:spPr>
          <a:xfrm>
            <a:off x="1212850" y="2266950"/>
            <a:ext cx="9766300" cy="2324100"/>
          </a:xfrm>
          <a:prstGeom prst="rect">
            <a:avLst/>
          </a:prstGeom>
          <a:noFill/>
          <a:ln>
            <a:noFill/>
          </a:ln>
        </p:spPr>
      </p:pic>
    </p:spTree>
    <p:extLst>
      <p:ext uri="{BB962C8B-B14F-4D97-AF65-F5344CB8AC3E}">
        <p14:creationId xmlns:p14="http://schemas.microsoft.com/office/powerpoint/2010/main" val="408729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pic>
        <p:nvPicPr>
          <p:cNvPr id="746" name="Google Shape;746;p120"/>
          <p:cNvPicPr preferRelativeResize="0"/>
          <p:nvPr/>
        </p:nvPicPr>
        <p:blipFill rotWithShape="1">
          <a:blip r:embed="rId3">
            <a:alphaModFix/>
          </a:blip>
          <a:srcRect/>
          <a:stretch/>
        </p:blipFill>
        <p:spPr>
          <a:xfrm>
            <a:off x="2095069" y="1214841"/>
            <a:ext cx="2925739" cy="2925739"/>
          </a:xfrm>
          <a:prstGeom prst="rect">
            <a:avLst/>
          </a:prstGeom>
          <a:noFill/>
          <a:ln>
            <a:noFill/>
          </a:ln>
        </p:spPr>
      </p:pic>
      <p:pic>
        <p:nvPicPr>
          <p:cNvPr id="747" name="Google Shape;747;p120"/>
          <p:cNvPicPr preferRelativeResize="0"/>
          <p:nvPr/>
        </p:nvPicPr>
        <p:blipFill rotWithShape="1">
          <a:blip r:embed="rId4">
            <a:alphaModFix/>
          </a:blip>
          <a:srcRect/>
          <a:stretch/>
        </p:blipFill>
        <p:spPr>
          <a:xfrm>
            <a:off x="6904574" y="1223742"/>
            <a:ext cx="2907953" cy="2907953"/>
          </a:xfrm>
          <a:prstGeom prst="rect">
            <a:avLst/>
          </a:prstGeom>
          <a:noFill/>
          <a:ln>
            <a:noFill/>
          </a:ln>
        </p:spPr>
      </p:pic>
      <p:sp>
        <p:nvSpPr>
          <p:cNvPr id="748" name="Google Shape;748;p120"/>
          <p:cNvSpPr/>
          <p:nvPr/>
        </p:nvSpPr>
        <p:spPr>
          <a:xfrm>
            <a:off x="2246445" y="4082161"/>
            <a:ext cx="2784800" cy="1610800"/>
          </a:xfrm>
          <a:prstGeom prst="rect">
            <a:avLst/>
          </a:prstGeom>
          <a:noFill/>
          <a:ln>
            <a:noFill/>
          </a:ln>
        </p:spPr>
        <p:txBody>
          <a:bodyPr spcFirstLastPara="1" wrap="square" lIns="25400" tIns="25400" rIns="25400" bIns="25400" anchor="ctr" anchorCtr="0">
            <a:noAutofit/>
          </a:bodyPr>
          <a:lstStyle/>
          <a:p>
            <a:pPr>
              <a:buSzPts val="3800"/>
            </a:pPr>
            <a:r>
              <a:rPr lang="en-US" sz="4400">
                <a:latin typeface="Avenir"/>
                <a:ea typeface="Avenir"/>
                <a:cs typeface="Avenir"/>
                <a:sym typeface="Avenir"/>
              </a:rPr>
              <a:t>All Rights</a:t>
            </a:r>
            <a:endParaRPr sz="2000"/>
          </a:p>
          <a:p>
            <a:pPr>
              <a:buSzPts val="3800"/>
            </a:pPr>
            <a:r>
              <a:rPr lang="en-US" sz="4400">
                <a:latin typeface="Avenir"/>
                <a:ea typeface="Avenir"/>
                <a:cs typeface="Avenir"/>
                <a:sym typeface="Avenir"/>
              </a:rPr>
              <a:t>Reserved</a:t>
            </a:r>
            <a:endParaRPr sz="2000"/>
          </a:p>
        </p:txBody>
      </p:sp>
      <p:sp>
        <p:nvSpPr>
          <p:cNvPr id="749" name="Google Shape;749;p120"/>
          <p:cNvSpPr/>
          <p:nvPr/>
        </p:nvSpPr>
        <p:spPr>
          <a:xfrm>
            <a:off x="6686536" y="4082161"/>
            <a:ext cx="3686800" cy="1610800"/>
          </a:xfrm>
          <a:prstGeom prst="rect">
            <a:avLst/>
          </a:prstGeom>
          <a:noFill/>
          <a:ln>
            <a:noFill/>
          </a:ln>
        </p:spPr>
        <p:txBody>
          <a:bodyPr spcFirstLastPara="1" wrap="square" lIns="25400" tIns="25400" rIns="25400" bIns="25400" anchor="ctr" anchorCtr="0">
            <a:noAutofit/>
          </a:bodyPr>
          <a:lstStyle/>
          <a:p>
            <a:pPr algn="ctr">
              <a:buSzPts val="3800"/>
            </a:pPr>
            <a:r>
              <a:rPr lang="en-US" sz="4800">
                <a:latin typeface="Avenir"/>
                <a:ea typeface="Avenir"/>
                <a:cs typeface="Avenir"/>
                <a:sym typeface="Avenir"/>
              </a:rPr>
              <a:t>Some Rights</a:t>
            </a:r>
            <a:endParaRPr sz="2400"/>
          </a:p>
          <a:p>
            <a:pPr algn="ctr">
              <a:buSzPts val="3800"/>
            </a:pPr>
            <a:r>
              <a:rPr lang="en-US" sz="4800">
                <a:latin typeface="Avenir"/>
                <a:ea typeface="Avenir"/>
                <a:cs typeface="Avenir"/>
                <a:sym typeface="Avenir"/>
              </a:rPr>
              <a:t>Reserved</a:t>
            </a:r>
            <a:endParaRPr sz="2400"/>
          </a:p>
        </p:txBody>
      </p:sp>
    </p:spTree>
    <p:extLst>
      <p:ext uri="{BB962C8B-B14F-4D97-AF65-F5344CB8AC3E}">
        <p14:creationId xmlns:p14="http://schemas.microsoft.com/office/powerpoint/2010/main" val="150870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122"/>
          <p:cNvSpPr txBox="1">
            <a:spLocks noGrp="1"/>
          </p:cNvSpPr>
          <p:nvPr>
            <p:ph idx="1"/>
          </p:nvPr>
        </p:nvSpPr>
        <p:spPr>
          <a:prstGeom prst="rect">
            <a:avLst/>
          </a:prstGeom>
          <a:noFill/>
          <a:ln>
            <a:noFill/>
          </a:ln>
        </p:spPr>
        <p:txBody>
          <a:bodyPr spcFirstLastPara="1" wrap="square" lIns="121900" tIns="121900" rIns="121900" bIns="121900" anchor="t" anchorCtr="0">
            <a:noAutofit/>
          </a:bodyPr>
          <a:lstStyle/>
          <a:p>
            <a:pPr marL="0" indent="0">
              <a:spcBef>
                <a:spcPts val="0"/>
              </a:spcBef>
              <a:buClr>
                <a:srgbClr val="000000"/>
              </a:buClr>
              <a:buSzPts val="2100"/>
            </a:pPr>
            <a:endParaRPr sz="2800">
              <a:solidFill>
                <a:srgbClr val="6C6963"/>
              </a:solidFill>
            </a:endParaRPr>
          </a:p>
          <a:p>
            <a:pPr marL="0" indent="0">
              <a:spcBef>
                <a:spcPts val="2700"/>
              </a:spcBef>
              <a:buClr>
                <a:srgbClr val="000000"/>
              </a:buClr>
              <a:buSzPts val="2100"/>
            </a:pPr>
            <a:endParaRPr sz="2800">
              <a:solidFill>
                <a:srgbClr val="6C6963"/>
              </a:solidFill>
            </a:endParaRPr>
          </a:p>
          <a:p>
            <a:pPr marL="0" indent="0">
              <a:spcBef>
                <a:spcPts val="2700"/>
              </a:spcBef>
              <a:buClr>
                <a:srgbClr val="000000"/>
              </a:buClr>
              <a:buSzPts val="2100"/>
            </a:pPr>
            <a:endParaRPr sz="2800">
              <a:solidFill>
                <a:srgbClr val="6C6963"/>
              </a:solidFill>
            </a:endParaRPr>
          </a:p>
          <a:p>
            <a:pPr marL="0" indent="0">
              <a:spcBef>
                <a:spcPts val="2700"/>
              </a:spcBef>
              <a:buClr>
                <a:srgbClr val="000000"/>
              </a:buClr>
              <a:buSzPts val="2100"/>
            </a:pPr>
            <a:endParaRPr sz="2800">
              <a:solidFill>
                <a:srgbClr val="6C6963"/>
              </a:solidFill>
            </a:endParaRPr>
          </a:p>
          <a:p>
            <a:pPr marL="0" indent="0">
              <a:spcBef>
                <a:spcPts val="2700"/>
              </a:spcBef>
              <a:buClr>
                <a:srgbClr val="000000"/>
              </a:buClr>
              <a:buSzPts val="2100"/>
            </a:pPr>
            <a:endParaRPr sz="2800">
              <a:solidFill>
                <a:srgbClr val="6C6963"/>
              </a:solidFill>
            </a:endParaRPr>
          </a:p>
        </p:txBody>
      </p:sp>
      <p:graphicFrame>
        <p:nvGraphicFramePr>
          <p:cNvPr id="761" name="Google Shape;761;p122"/>
          <p:cNvGraphicFramePr/>
          <p:nvPr/>
        </p:nvGraphicFramePr>
        <p:xfrm>
          <a:off x="1168400" y="787408"/>
          <a:ext cx="9855200" cy="5165201"/>
        </p:xfrm>
        <a:graphic>
          <a:graphicData uri="http://schemas.openxmlformats.org/drawingml/2006/table">
            <a:tbl>
              <a:tblPr>
                <a:noFill/>
              </a:tblPr>
              <a:tblGrid>
                <a:gridCol w="4927600">
                  <a:extLst>
                    <a:ext uri="{9D8B030D-6E8A-4147-A177-3AD203B41FA5}">
                      <a16:colId xmlns:a16="http://schemas.microsoft.com/office/drawing/2014/main" val="20000"/>
                    </a:ext>
                  </a:extLst>
                </a:gridCol>
                <a:gridCol w="4927600">
                  <a:extLst>
                    <a:ext uri="{9D8B030D-6E8A-4147-A177-3AD203B41FA5}">
                      <a16:colId xmlns:a16="http://schemas.microsoft.com/office/drawing/2014/main" val="20001"/>
                    </a:ext>
                  </a:extLst>
                </a:gridCol>
              </a:tblGrid>
              <a:tr h="2069600">
                <a:tc gridSpan="2">
                  <a:txBody>
                    <a:bodyPr/>
                    <a:lstStyle/>
                    <a:p>
                      <a:pPr marL="0" marR="0" lvl="0" indent="0" algn="l" rtl="0">
                        <a:lnSpc>
                          <a:spcPct val="100000"/>
                        </a:lnSpc>
                        <a:spcBef>
                          <a:spcPts val="0"/>
                        </a:spcBef>
                        <a:spcAft>
                          <a:spcPts val="0"/>
                        </a:spcAft>
                        <a:buClr>
                          <a:srgbClr val="000000"/>
                        </a:buClr>
                        <a:buSzPts val="3500"/>
                        <a:buFont typeface="Avenir"/>
                        <a:buNone/>
                      </a:pPr>
                      <a:r>
                        <a:rPr lang="en-US" sz="4700" u="none" strike="noStrike" cap="none">
                          <a:solidFill>
                            <a:srgbClr val="000000"/>
                          </a:solidFill>
                          <a:latin typeface="Avenir"/>
                          <a:ea typeface="Avenir"/>
                          <a:cs typeface="Avenir"/>
                          <a:sym typeface="Avenir"/>
                        </a:rPr>
                        <a:t>With Creative Commons licenses, you are free to…</a:t>
                      </a:r>
                      <a:endParaRPr sz="2500"/>
                    </a:p>
                  </a:txBody>
                  <a:tcPr marL="25400" marR="254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031867">
                <a:tc>
                  <a:txBody>
                    <a:bodyPr/>
                    <a:lstStyle/>
                    <a:p>
                      <a:pPr marL="0" marR="0" lvl="0" indent="0" algn="ctr" rtl="0">
                        <a:lnSpc>
                          <a:spcPct val="100000"/>
                        </a:lnSpc>
                        <a:spcBef>
                          <a:spcPts val="0"/>
                        </a:spcBef>
                        <a:spcAft>
                          <a:spcPts val="0"/>
                        </a:spcAft>
                        <a:buClr>
                          <a:srgbClr val="F1592A"/>
                        </a:buClr>
                        <a:buSzPts val="3000"/>
                        <a:buFont typeface="Avenir"/>
                        <a:buNone/>
                      </a:pPr>
                      <a:r>
                        <a:rPr lang="en-US" sz="4000" u="none" strike="noStrike" cap="none">
                          <a:solidFill>
                            <a:srgbClr val="F1592A"/>
                          </a:solidFill>
                          <a:latin typeface="Avenir"/>
                          <a:ea typeface="Avenir"/>
                          <a:cs typeface="Avenir"/>
                          <a:sym typeface="Avenir"/>
                        </a:rPr>
                        <a:t>Copy</a:t>
                      </a:r>
                      <a:endParaRPr sz="2500"/>
                    </a:p>
                  </a:txBody>
                  <a:tcPr marL="25400" marR="254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1592A"/>
                        </a:buClr>
                        <a:buSzPts val="3000"/>
                        <a:buFont typeface="Avenir"/>
                        <a:buNone/>
                      </a:pPr>
                      <a:r>
                        <a:rPr lang="en-US" sz="4000" u="none" strike="noStrike" cap="none">
                          <a:solidFill>
                            <a:srgbClr val="F1592A"/>
                          </a:solidFill>
                          <a:latin typeface="Avenir"/>
                          <a:ea typeface="Avenir"/>
                          <a:cs typeface="Avenir"/>
                          <a:sym typeface="Avenir"/>
                        </a:rPr>
                        <a:t>Mix</a:t>
                      </a:r>
                      <a:endParaRPr sz="2500"/>
                    </a:p>
                  </a:txBody>
                  <a:tcPr marL="25400" marR="254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031867">
                <a:tc>
                  <a:txBody>
                    <a:bodyPr/>
                    <a:lstStyle/>
                    <a:p>
                      <a:pPr marL="0" marR="0" lvl="0" indent="0" algn="ctr" rtl="0">
                        <a:lnSpc>
                          <a:spcPct val="100000"/>
                        </a:lnSpc>
                        <a:spcBef>
                          <a:spcPts val="0"/>
                        </a:spcBef>
                        <a:spcAft>
                          <a:spcPts val="0"/>
                        </a:spcAft>
                        <a:buClr>
                          <a:srgbClr val="F1592A"/>
                        </a:buClr>
                        <a:buSzPts val="3000"/>
                        <a:buFont typeface="Avenir"/>
                        <a:buNone/>
                      </a:pPr>
                      <a:r>
                        <a:rPr lang="en-US" sz="4000" u="none" strike="noStrike" cap="none">
                          <a:solidFill>
                            <a:srgbClr val="F1592A"/>
                          </a:solidFill>
                          <a:latin typeface="Avenir"/>
                          <a:ea typeface="Avenir"/>
                          <a:cs typeface="Avenir"/>
                          <a:sym typeface="Avenir"/>
                        </a:rPr>
                        <a:t>Share</a:t>
                      </a:r>
                      <a:endParaRPr sz="2500"/>
                    </a:p>
                  </a:txBody>
                  <a:tcPr marL="25400" marR="254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1592A"/>
                        </a:buClr>
                        <a:buSzPts val="3000"/>
                        <a:buFont typeface="Avenir"/>
                        <a:buNone/>
                      </a:pPr>
                      <a:r>
                        <a:rPr lang="en-US" sz="4000" u="none" strike="noStrike" cap="none">
                          <a:solidFill>
                            <a:srgbClr val="F1592A"/>
                          </a:solidFill>
                          <a:latin typeface="Avenir"/>
                          <a:ea typeface="Avenir"/>
                          <a:cs typeface="Avenir"/>
                          <a:sym typeface="Avenir"/>
                        </a:rPr>
                        <a:t>Keep</a:t>
                      </a:r>
                      <a:endParaRPr sz="2500"/>
                    </a:p>
                  </a:txBody>
                  <a:tcPr marL="25400" marR="254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031867">
                <a:tc>
                  <a:txBody>
                    <a:bodyPr/>
                    <a:lstStyle/>
                    <a:p>
                      <a:pPr marL="0" marR="0" lvl="0" indent="0" algn="ctr" rtl="0">
                        <a:lnSpc>
                          <a:spcPct val="100000"/>
                        </a:lnSpc>
                        <a:spcBef>
                          <a:spcPts val="0"/>
                        </a:spcBef>
                        <a:spcAft>
                          <a:spcPts val="0"/>
                        </a:spcAft>
                        <a:buClr>
                          <a:srgbClr val="F1592A"/>
                        </a:buClr>
                        <a:buSzPts val="3000"/>
                        <a:buFont typeface="Avenir"/>
                        <a:buNone/>
                      </a:pPr>
                      <a:r>
                        <a:rPr lang="en-US" sz="4000" u="none" strike="noStrike" cap="none">
                          <a:solidFill>
                            <a:srgbClr val="F1592A"/>
                          </a:solidFill>
                          <a:latin typeface="Avenir"/>
                          <a:ea typeface="Avenir"/>
                          <a:cs typeface="Avenir"/>
                          <a:sym typeface="Avenir"/>
                        </a:rPr>
                        <a:t>Edit</a:t>
                      </a:r>
                      <a:endParaRPr sz="2500"/>
                    </a:p>
                  </a:txBody>
                  <a:tcPr marL="25400" marR="254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1592A"/>
                        </a:buClr>
                        <a:buSzPts val="3000"/>
                        <a:buFont typeface="Avenir"/>
                        <a:buNone/>
                      </a:pPr>
                      <a:r>
                        <a:rPr lang="en-US" sz="4000" u="none" strike="noStrike" cap="none">
                          <a:solidFill>
                            <a:srgbClr val="F1592A"/>
                          </a:solidFill>
                          <a:latin typeface="Avenir"/>
                          <a:ea typeface="Avenir"/>
                          <a:cs typeface="Avenir"/>
                          <a:sym typeface="Avenir"/>
                        </a:rPr>
                        <a:t>Use</a:t>
                      </a:r>
                      <a:endParaRPr sz="2500"/>
                    </a:p>
                  </a:txBody>
                  <a:tcPr marL="25400" marR="254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047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grpSp>
        <p:nvGrpSpPr>
          <p:cNvPr id="437" name="Google Shape;437;p88"/>
          <p:cNvGrpSpPr/>
          <p:nvPr/>
        </p:nvGrpSpPr>
        <p:grpSpPr>
          <a:xfrm>
            <a:off x="641277" y="1438788"/>
            <a:ext cx="7277773" cy="4026542"/>
            <a:chOff x="547462" y="707383"/>
            <a:chExt cx="22325600" cy="12301236"/>
          </a:xfrm>
        </p:grpSpPr>
        <p:pic>
          <p:nvPicPr>
            <p:cNvPr id="438" name="Google Shape;438;p88" descr="Screen Shot 2015-12-03 at 10.25.56 PM.png"/>
            <p:cNvPicPr preferRelativeResize="0"/>
            <p:nvPr/>
          </p:nvPicPr>
          <p:blipFill rotWithShape="1">
            <a:blip r:embed="rId3">
              <a:alphaModFix/>
            </a:blip>
            <a:srcRect/>
            <a:stretch/>
          </p:blipFill>
          <p:spPr>
            <a:xfrm>
              <a:off x="547462" y="707383"/>
              <a:ext cx="9500508" cy="12301236"/>
            </a:xfrm>
            <a:prstGeom prst="rect">
              <a:avLst/>
            </a:prstGeom>
            <a:noFill/>
            <a:ln>
              <a:noFill/>
            </a:ln>
            <a:effectLst>
              <a:outerShdw blurRad="688975" dist="38100" dir="2700000" algn="tl" rotWithShape="0">
                <a:srgbClr val="000000">
                  <a:alpha val="42750"/>
                </a:srgbClr>
              </a:outerShdw>
            </a:effectLst>
          </p:spPr>
        </p:pic>
        <p:pic>
          <p:nvPicPr>
            <p:cNvPr id="439" name="Google Shape;439;p88" descr="Screen Shot 2015-12-03 at 10.32.58 PM.png"/>
            <p:cNvPicPr preferRelativeResize="0"/>
            <p:nvPr/>
          </p:nvPicPr>
          <p:blipFill rotWithShape="1">
            <a:blip r:embed="rId4">
              <a:alphaModFix/>
            </a:blip>
            <a:srcRect/>
            <a:stretch/>
          </p:blipFill>
          <p:spPr>
            <a:xfrm>
              <a:off x="13376728" y="707383"/>
              <a:ext cx="9496333" cy="12301235"/>
            </a:xfrm>
            <a:prstGeom prst="rect">
              <a:avLst/>
            </a:prstGeom>
            <a:noFill/>
            <a:ln>
              <a:noFill/>
            </a:ln>
            <a:effectLst>
              <a:outerShdw blurRad="688975" dist="38100" dir="2700000" algn="tl" rotWithShape="0">
                <a:srgbClr val="000000">
                  <a:alpha val="42750"/>
                </a:srgbClr>
              </a:outerShdw>
            </a:effectLst>
          </p:spPr>
        </p:pic>
      </p:grpSp>
      <p:pic>
        <p:nvPicPr>
          <p:cNvPr id="440" name="Google Shape;440;p88"/>
          <p:cNvPicPr preferRelativeResize="0"/>
          <p:nvPr/>
        </p:nvPicPr>
        <p:blipFill>
          <a:blip r:embed="rId5">
            <a:alphaModFix/>
          </a:blip>
          <a:stretch>
            <a:fillRect/>
          </a:stretch>
        </p:blipFill>
        <p:spPr>
          <a:xfrm>
            <a:off x="9004170" y="1415735"/>
            <a:ext cx="2833032" cy="4026530"/>
          </a:xfrm>
          <a:prstGeom prst="rect">
            <a:avLst/>
          </a:prstGeom>
          <a:noFill/>
          <a:ln>
            <a:noFill/>
          </a:ln>
          <a:effectLst>
            <a:outerShdw blurRad="528638"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p115"/>
          <p:cNvPicPr preferRelativeResize="0"/>
          <p:nvPr/>
        </p:nvPicPr>
        <p:blipFill>
          <a:blip r:embed="rId3">
            <a:alphaModFix/>
          </a:blip>
          <a:stretch>
            <a:fillRect/>
          </a:stretch>
        </p:blipFill>
        <p:spPr>
          <a:xfrm>
            <a:off x="0" y="-406567"/>
            <a:ext cx="12192003" cy="7264576"/>
          </a:xfrm>
          <a:prstGeom prst="rect">
            <a:avLst/>
          </a:prstGeom>
          <a:noFill/>
          <a:ln>
            <a:noFill/>
          </a:ln>
        </p:spPr>
      </p:pic>
    </p:spTree>
    <p:extLst>
      <p:ext uri="{BB962C8B-B14F-4D97-AF65-F5344CB8AC3E}">
        <p14:creationId xmlns:p14="http://schemas.microsoft.com/office/powerpoint/2010/main" val="1136449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116"/>
          <p:cNvPicPr preferRelativeResize="0"/>
          <p:nvPr/>
        </p:nvPicPr>
        <p:blipFill rotWithShape="1">
          <a:blip r:embed="rId3">
            <a:alphaModFix/>
          </a:blip>
          <a:srcRect/>
          <a:stretch/>
        </p:blipFill>
        <p:spPr>
          <a:xfrm>
            <a:off x="0" y="-161925"/>
            <a:ext cx="12192000" cy="7019925"/>
          </a:xfrm>
          <a:prstGeom prst="rect">
            <a:avLst/>
          </a:prstGeom>
          <a:noFill/>
          <a:ln>
            <a:noFill/>
          </a:ln>
        </p:spPr>
      </p:pic>
    </p:spTree>
    <p:extLst>
      <p:ext uri="{BB962C8B-B14F-4D97-AF65-F5344CB8AC3E}">
        <p14:creationId xmlns:p14="http://schemas.microsoft.com/office/powerpoint/2010/main" val="58671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160C-2C24-5C66-A442-510C21DDEFB3}"/>
              </a:ext>
            </a:extLst>
          </p:cNvPr>
          <p:cNvSpPr>
            <a:spLocks noGrp="1"/>
          </p:cNvSpPr>
          <p:nvPr>
            <p:ph type="title"/>
          </p:nvPr>
        </p:nvSpPr>
        <p:spPr>
          <a:xfrm>
            <a:off x="837069" y="1199185"/>
            <a:ext cx="10515600" cy="2691497"/>
          </a:xfrm>
        </p:spPr>
        <p:txBody>
          <a:bodyPr>
            <a:normAutofit/>
          </a:bodyPr>
          <a:lstStyle/>
          <a:p>
            <a:pPr algn="ctr"/>
            <a:r>
              <a:rPr lang="en-US">
                <a:latin typeface="Avenir Book" panose="02000503020000020003" pitchFamily="2" charset="0"/>
                <a:cs typeface="Calibri Light"/>
              </a:rPr>
              <a:t>Why should we use OER?</a:t>
            </a:r>
          </a:p>
        </p:txBody>
      </p:sp>
    </p:spTree>
    <p:extLst>
      <p:ext uri="{BB962C8B-B14F-4D97-AF65-F5344CB8AC3E}">
        <p14:creationId xmlns:p14="http://schemas.microsoft.com/office/powerpoint/2010/main" val="1369200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94"/>
          <p:cNvSpPr txBox="1"/>
          <p:nvPr/>
        </p:nvSpPr>
        <p:spPr>
          <a:xfrm>
            <a:off x="846775" y="1330052"/>
            <a:ext cx="5498000" cy="3774000"/>
          </a:xfrm>
          <a:prstGeom prst="rect">
            <a:avLst/>
          </a:prstGeom>
          <a:noFill/>
          <a:ln>
            <a:noFill/>
          </a:ln>
        </p:spPr>
        <p:txBody>
          <a:bodyPr spcFirstLastPara="1" wrap="square" lIns="121900" tIns="121900" rIns="121900" bIns="121900" anchor="t" anchorCtr="0">
            <a:noAutofit/>
          </a:bodyPr>
          <a:lstStyle/>
          <a:p>
            <a:r>
              <a:rPr lang="en" sz="3333">
                <a:latin typeface="Avenir"/>
                <a:ea typeface="Avenir"/>
                <a:cs typeface="Avenir"/>
                <a:sym typeface="Avenir"/>
              </a:rPr>
              <a:t>Textbook costs have increased </a:t>
            </a:r>
            <a:r>
              <a:rPr lang="en" sz="4133" b="1">
                <a:solidFill>
                  <a:srgbClr val="007030"/>
                </a:solidFill>
                <a:latin typeface="Avenir"/>
                <a:ea typeface="Avenir"/>
                <a:cs typeface="Avenir"/>
                <a:sym typeface="Avenir"/>
              </a:rPr>
              <a:t>1,000%</a:t>
            </a:r>
            <a:r>
              <a:rPr lang="en" sz="3200">
                <a:solidFill>
                  <a:srgbClr val="007030"/>
                </a:solidFill>
                <a:latin typeface="Avenir"/>
                <a:ea typeface="Avenir"/>
                <a:cs typeface="Avenir"/>
                <a:sym typeface="Avenir"/>
              </a:rPr>
              <a:t> </a:t>
            </a:r>
            <a:endParaRPr sz="3200">
              <a:solidFill>
                <a:srgbClr val="007030"/>
              </a:solidFill>
              <a:latin typeface="Avenir"/>
              <a:ea typeface="Avenir"/>
              <a:cs typeface="Avenir"/>
              <a:sym typeface="Avenir"/>
            </a:endParaRPr>
          </a:p>
          <a:p>
            <a:r>
              <a:rPr lang="en" sz="3333">
                <a:latin typeface="Avenir"/>
                <a:ea typeface="Avenir"/>
                <a:cs typeface="Avenir"/>
                <a:sym typeface="Avenir"/>
              </a:rPr>
              <a:t>since the 1970s</a:t>
            </a:r>
            <a:endParaRPr sz="3333">
              <a:latin typeface="Avenir"/>
              <a:ea typeface="Avenir"/>
              <a:cs typeface="Avenir"/>
              <a:sym typeface="Avenir"/>
            </a:endParaRPr>
          </a:p>
          <a:p>
            <a:pPr marL="609585"/>
            <a:endParaRPr sz="3333" b="1">
              <a:latin typeface="Avenir"/>
              <a:ea typeface="Avenir"/>
              <a:cs typeface="Avenir"/>
              <a:sym typeface="Avenir"/>
            </a:endParaRPr>
          </a:p>
          <a:p>
            <a:r>
              <a:rPr lang="en" sz="3333">
                <a:latin typeface="Avenir"/>
                <a:ea typeface="Avenir"/>
                <a:cs typeface="Avenir"/>
                <a:sym typeface="Avenir"/>
              </a:rPr>
              <a:t>They increased </a:t>
            </a:r>
            <a:r>
              <a:rPr lang="en" sz="4133" b="1">
                <a:solidFill>
                  <a:srgbClr val="007030"/>
                </a:solidFill>
                <a:latin typeface="Avenir"/>
                <a:ea typeface="Avenir"/>
                <a:cs typeface="Avenir"/>
                <a:sym typeface="Avenir"/>
              </a:rPr>
              <a:t>88%</a:t>
            </a:r>
            <a:r>
              <a:rPr lang="en" sz="4133" b="1">
                <a:solidFill>
                  <a:srgbClr val="38761D"/>
                </a:solidFill>
                <a:latin typeface="Avenir"/>
                <a:ea typeface="Avenir"/>
                <a:cs typeface="Avenir"/>
                <a:sym typeface="Avenir"/>
              </a:rPr>
              <a:t> </a:t>
            </a:r>
            <a:r>
              <a:rPr lang="en" sz="3333">
                <a:latin typeface="Avenir"/>
                <a:ea typeface="Avenir"/>
                <a:cs typeface="Avenir"/>
                <a:sym typeface="Avenir"/>
              </a:rPr>
              <a:t>during 2006-2016 alone</a:t>
            </a:r>
            <a:endParaRPr sz="3333">
              <a:latin typeface="Avenir"/>
              <a:ea typeface="Avenir"/>
              <a:cs typeface="Avenir"/>
              <a:sym typeface="Avenir"/>
            </a:endParaRPr>
          </a:p>
        </p:txBody>
      </p:sp>
      <p:pic>
        <p:nvPicPr>
          <p:cNvPr id="476" name="Google Shape;476;p94"/>
          <p:cNvPicPr preferRelativeResize="0"/>
          <p:nvPr/>
        </p:nvPicPr>
        <p:blipFill rotWithShape="1">
          <a:blip r:embed="rId3">
            <a:alphaModFix/>
          </a:blip>
          <a:srcRect r="6559"/>
          <a:stretch/>
        </p:blipFill>
        <p:spPr>
          <a:xfrm>
            <a:off x="6622367" y="242047"/>
            <a:ext cx="5332068" cy="5950010"/>
          </a:xfrm>
          <a:prstGeom prst="rect">
            <a:avLst/>
          </a:prstGeom>
          <a:noFill/>
          <a:ln>
            <a:noFill/>
          </a:ln>
        </p:spPr>
      </p:pic>
      <p:sp>
        <p:nvSpPr>
          <p:cNvPr id="477" name="Google Shape;477;p94"/>
          <p:cNvSpPr txBox="1"/>
          <p:nvPr/>
        </p:nvSpPr>
        <p:spPr>
          <a:xfrm>
            <a:off x="557175" y="5578784"/>
            <a:ext cx="5787600" cy="849200"/>
          </a:xfrm>
          <a:prstGeom prst="rect">
            <a:avLst/>
          </a:prstGeom>
          <a:noFill/>
          <a:ln>
            <a:noFill/>
          </a:ln>
        </p:spPr>
        <p:txBody>
          <a:bodyPr spcFirstLastPara="1" wrap="square" lIns="121900" tIns="121900" rIns="121900" bIns="121900" anchor="t" anchorCtr="0">
            <a:noAutofit/>
          </a:bodyPr>
          <a:lstStyle/>
          <a:p>
            <a:r>
              <a:rPr lang="en" sz="1400">
                <a:solidFill>
                  <a:srgbClr val="333333"/>
                </a:solidFill>
                <a:latin typeface="Avenir"/>
                <a:ea typeface="Avenir"/>
                <a:cs typeface="Avenir"/>
                <a:sym typeface="Avenir"/>
              </a:rPr>
              <a:t>Bureau of Labor Statistics, U.S. Department of Labor, </a:t>
            </a:r>
            <a:r>
              <a:rPr lang="en" sz="1400" i="1">
                <a:solidFill>
                  <a:srgbClr val="333333"/>
                </a:solidFill>
                <a:latin typeface="Avenir"/>
                <a:ea typeface="Avenir"/>
                <a:cs typeface="Avenir"/>
                <a:sym typeface="Avenir"/>
              </a:rPr>
              <a:t>The Economics Daily</a:t>
            </a:r>
            <a:r>
              <a:rPr lang="en" sz="1400">
                <a:solidFill>
                  <a:srgbClr val="333333"/>
                </a:solidFill>
                <a:latin typeface="Avenir"/>
                <a:ea typeface="Avenir"/>
                <a:cs typeface="Avenir"/>
                <a:sym typeface="Avenir"/>
              </a:rPr>
              <a:t>, </a:t>
            </a:r>
            <a:r>
              <a:rPr lang="en" sz="1400" u="sng">
                <a:solidFill>
                  <a:schemeClr val="hlink"/>
                </a:solidFill>
                <a:latin typeface="Avenir"/>
                <a:ea typeface="Avenir"/>
                <a:cs typeface="Avenir"/>
                <a:sym typeface="Avenir"/>
                <a:hlinkClick r:id="rId4"/>
              </a:rPr>
              <a:t>College tuition and fees increase 63 percent since January 2006</a:t>
            </a:r>
            <a:endParaRPr sz="1467">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96"/>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algn="l"/>
            <a:r>
              <a:rPr lang="en" sz="3333" b="1"/>
              <a:t>How does the high cost of course materials affect you?</a:t>
            </a:r>
            <a:endParaRPr sz="3333" b="1"/>
          </a:p>
        </p:txBody>
      </p:sp>
      <p:sp>
        <p:nvSpPr>
          <p:cNvPr id="495" name="Google Shape;495;p96"/>
          <p:cNvSpPr txBox="1"/>
          <p:nvPr/>
        </p:nvSpPr>
        <p:spPr>
          <a:xfrm>
            <a:off x="564652" y="5833471"/>
            <a:ext cx="5708400" cy="492402"/>
          </a:xfrm>
          <a:prstGeom prst="rect">
            <a:avLst/>
          </a:prstGeom>
          <a:noFill/>
          <a:ln>
            <a:noFill/>
          </a:ln>
        </p:spPr>
        <p:txBody>
          <a:bodyPr spcFirstLastPara="1" wrap="square" lIns="121900" tIns="121900" rIns="121900" bIns="121900" anchor="t" anchorCtr="0">
            <a:spAutoFit/>
          </a:bodyPr>
          <a:lstStyle/>
          <a:p>
            <a:r>
              <a:rPr lang="en" sz="1600" i="1">
                <a:latin typeface="Avenir"/>
                <a:ea typeface="Avenir"/>
                <a:cs typeface="Avenir"/>
                <a:sym typeface="Avenir"/>
                <a:hlinkClick r:id="rId3"/>
              </a:rPr>
              <a:t>Fixing the Broken Textbook Market</a:t>
            </a:r>
            <a:r>
              <a:rPr lang="en" sz="1600">
                <a:latin typeface="Avenir"/>
                <a:ea typeface="Avenir"/>
                <a:cs typeface="Avenir"/>
                <a:sym typeface="Avenir"/>
              </a:rPr>
              <a:t>, </a:t>
            </a:r>
            <a:r>
              <a:rPr lang="en-US" sz="1600">
                <a:latin typeface="Avenir"/>
                <a:ea typeface="Avenir"/>
                <a:cs typeface="Avenir"/>
                <a:sym typeface="Avenir"/>
              </a:rPr>
              <a:t>US PIRG</a:t>
            </a:r>
            <a:endParaRPr sz="1600">
              <a:latin typeface="Avenir"/>
              <a:ea typeface="Avenir"/>
              <a:cs typeface="Avenir"/>
              <a:sym typeface="Avenir"/>
            </a:endParaRPr>
          </a:p>
        </p:txBody>
      </p:sp>
      <p:graphicFrame>
        <p:nvGraphicFramePr>
          <p:cNvPr id="496" name="Google Shape;496;p96"/>
          <p:cNvGraphicFramePr/>
          <p:nvPr>
            <p:extLst>
              <p:ext uri="{D42A27DB-BD31-4B8C-83A1-F6EECF244321}">
                <p14:modId xmlns:p14="http://schemas.microsoft.com/office/powerpoint/2010/main" val="2390476610"/>
              </p:ext>
            </p:extLst>
          </p:nvPr>
        </p:nvGraphicFramePr>
        <p:xfrm>
          <a:off x="1039906" y="1385047"/>
          <a:ext cx="10618693" cy="4284375"/>
        </p:xfrm>
        <a:graphic>
          <a:graphicData uri="http://schemas.openxmlformats.org/drawingml/2006/table">
            <a:tbl>
              <a:tblPr>
                <a:noFill/>
              </a:tblPr>
              <a:tblGrid>
                <a:gridCol w="7681605">
                  <a:extLst>
                    <a:ext uri="{9D8B030D-6E8A-4147-A177-3AD203B41FA5}">
                      <a16:colId xmlns:a16="http://schemas.microsoft.com/office/drawing/2014/main" val="20000"/>
                    </a:ext>
                  </a:extLst>
                </a:gridCol>
                <a:gridCol w="1270466">
                  <a:extLst>
                    <a:ext uri="{9D8B030D-6E8A-4147-A177-3AD203B41FA5}">
                      <a16:colId xmlns:a16="http://schemas.microsoft.com/office/drawing/2014/main" val="20001"/>
                    </a:ext>
                  </a:extLst>
                </a:gridCol>
                <a:gridCol w="1666622">
                  <a:extLst>
                    <a:ext uri="{9D8B030D-6E8A-4147-A177-3AD203B41FA5}">
                      <a16:colId xmlns:a16="http://schemas.microsoft.com/office/drawing/2014/main" val="20002"/>
                    </a:ext>
                  </a:extLst>
                </a:gridCol>
              </a:tblGrid>
              <a:tr h="534367">
                <a:tc>
                  <a:txBody>
                    <a:bodyPr/>
                    <a:lstStyle/>
                    <a:p>
                      <a:pPr marL="0" lvl="0" indent="0" algn="ctr" rtl="0">
                        <a:spcBef>
                          <a:spcPts val="0"/>
                        </a:spcBef>
                        <a:spcAft>
                          <a:spcPts val="0"/>
                        </a:spcAft>
                        <a:buNone/>
                      </a:pPr>
                      <a:endParaRPr sz="2000">
                        <a:latin typeface="Avenir"/>
                        <a:ea typeface="Avenir"/>
                        <a:cs typeface="Avenir"/>
                        <a:sym typeface="Avenir"/>
                      </a:endParaRPr>
                    </a:p>
                  </a:txBody>
                  <a:tcPr marL="12700" marR="12700" marT="12700" marB="121900" anchor="b"/>
                </a:tc>
                <a:tc>
                  <a:txBody>
                    <a:bodyPr/>
                    <a:lstStyle/>
                    <a:p>
                      <a:pPr marL="0" lvl="0" indent="0" algn="ctr" rtl="0">
                        <a:lnSpc>
                          <a:spcPct val="115000"/>
                        </a:lnSpc>
                        <a:spcBef>
                          <a:spcPts val="0"/>
                        </a:spcBef>
                        <a:spcAft>
                          <a:spcPts val="0"/>
                        </a:spcAft>
                        <a:buNone/>
                      </a:pPr>
                      <a:r>
                        <a:rPr lang="en" sz="2500">
                          <a:solidFill>
                            <a:srgbClr val="007030"/>
                          </a:solidFill>
                          <a:latin typeface="Avenir"/>
                          <a:ea typeface="Avenir"/>
                          <a:cs typeface="Avenir"/>
                          <a:sym typeface="Avenir"/>
                        </a:rPr>
                        <a:t>UO</a:t>
                      </a:r>
                      <a:endParaRPr sz="2500">
                        <a:solidFill>
                          <a:srgbClr val="007030"/>
                        </a:solidFill>
                        <a:latin typeface="Avenir"/>
                        <a:ea typeface="Avenir"/>
                        <a:cs typeface="Avenir"/>
                        <a:sym typeface="Avenir"/>
                      </a:endParaRPr>
                    </a:p>
                  </a:txBody>
                  <a:tcPr marL="12700" marR="12700" marT="12700" marB="121900" anchor="b"/>
                </a:tc>
                <a:tc>
                  <a:txBody>
                    <a:bodyPr/>
                    <a:lstStyle/>
                    <a:p>
                      <a:pPr marL="0" lvl="0" indent="0" algn="ctr" rtl="0">
                        <a:lnSpc>
                          <a:spcPct val="115000"/>
                        </a:lnSpc>
                        <a:spcBef>
                          <a:spcPts val="0"/>
                        </a:spcBef>
                        <a:spcAft>
                          <a:spcPts val="0"/>
                        </a:spcAft>
                        <a:buNone/>
                      </a:pPr>
                      <a:r>
                        <a:rPr lang="en" sz="2500">
                          <a:solidFill>
                            <a:srgbClr val="007030"/>
                          </a:solidFill>
                          <a:latin typeface="Avenir"/>
                          <a:ea typeface="Avenir"/>
                          <a:cs typeface="Avenir"/>
                          <a:sym typeface="Avenir"/>
                        </a:rPr>
                        <a:t>National</a:t>
                      </a:r>
                      <a:endParaRPr sz="2500">
                        <a:solidFill>
                          <a:srgbClr val="007030"/>
                        </a:solidFill>
                        <a:latin typeface="Avenir"/>
                        <a:ea typeface="Avenir"/>
                        <a:cs typeface="Avenir"/>
                        <a:sym typeface="Avenir"/>
                      </a:endParaRPr>
                    </a:p>
                  </a:txBody>
                  <a:tcPr marL="12700" marR="12700" marT="12700" marB="121900" anchor="b"/>
                </a:tc>
                <a:extLst>
                  <a:ext uri="{0D108BD9-81ED-4DB2-BD59-A6C34878D82A}">
                    <a16:rowId xmlns:a16="http://schemas.microsoft.com/office/drawing/2014/main" val="10000"/>
                  </a:ext>
                </a:extLst>
              </a:tr>
              <a:tr h="533906">
                <a:tc>
                  <a:txBody>
                    <a:bodyPr/>
                    <a:lstStyle/>
                    <a:p>
                      <a:pPr marL="0" lvl="0" indent="0" algn="l" rtl="0">
                        <a:spcBef>
                          <a:spcPts val="0"/>
                        </a:spcBef>
                        <a:spcAft>
                          <a:spcPts val="0"/>
                        </a:spcAft>
                        <a:buNone/>
                      </a:pPr>
                      <a:r>
                        <a:rPr lang="en" sz="2000">
                          <a:latin typeface="Avenir"/>
                          <a:ea typeface="Avenir"/>
                          <a:cs typeface="Avenir"/>
                          <a:sym typeface="Avenir"/>
                        </a:rPr>
                        <a:t>I've </a:t>
                      </a:r>
                      <a:r>
                        <a:rPr lang="en" sz="2000" b="1">
                          <a:latin typeface="Avenir"/>
                          <a:ea typeface="Avenir"/>
                          <a:cs typeface="Avenir"/>
                          <a:sym typeface="Avenir"/>
                        </a:rPr>
                        <a:t>skipped meals</a:t>
                      </a:r>
                      <a:r>
                        <a:rPr lang="en" sz="2000">
                          <a:latin typeface="Avenir"/>
                          <a:ea typeface="Avenir"/>
                          <a:cs typeface="Avenir"/>
                          <a:sym typeface="Avenir"/>
                        </a:rPr>
                        <a:t> in order to afford material</a:t>
                      </a:r>
                      <a:endParaRPr sz="2000">
                        <a:latin typeface="Avenir"/>
                        <a:ea typeface="Avenir"/>
                        <a:cs typeface="Avenir"/>
                        <a:sym typeface="Avenir"/>
                      </a:endParaRPr>
                    </a:p>
                  </a:txBody>
                  <a:tcPr marL="12700" marR="12700" marT="12700" marB="121900" anchor="b">
                    <a:lnR w="9525" cap="flat" cmpd="sng">
                      <a:solidFill>
                        <a:srgbClr val="6AA84F"/>
                      </a:solidFill>
                      <a:prstDash val="solid"/>
                      <a:round/>
                      <a:headEnd type="none" w="sm" len="sm"/>
                      <a:tailEnd type="none" w="sm" len="sm"/>
                    </a:lnR>
                    <a:lnB w="952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15%</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R w="9525" cap="flat" cmpd="sng">
                      <a:solidFill>
                        <a:srgbClr val="6AA84F"/>
                      </a:solidFill>
                      <a:prstDash val="solid"/>
                      <a:round/>
                      <a:headEnd type="none" w="sm" len="sm"/>
                      <a:tailEnd type="none" w="sm" len="sm"/>
                    </a:lnR>
                    <a:lnB w="952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300" b="1" dirty="0">
                          <a:latin typeface="Avenir"/>
                          <a:ea typeface="Avenir"/>
                          <a:cs typeface="Avenir"/>
                          <a:sym typeface="Avenir"/>
                        </a:rPr>
                        <a:t>11%</a:t>
                      </a:r>
                      <a:endParaRPr sz="2300" b="1" dirty="0">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B w="9525" cap="flat" cmpd="sng">
                      <a:solidFill>
                        <a:srgbClr val="6AA84F"/>
                      </a:solidFill>
                      <a:prstDash val="solid"/>
                      <a:round/>
                      <a:headEnd type="none" w="sm" len="sm"/>
                      <a:tailEnd type="none" w="sm" len="sm"/>
                    </a:lnB>
                  </a:tcPr>
                </a:tc>
                <a:extLst>
                  <a:ext uri="{0D108BD9-81ED-4DB2-BD59-A6C34878D82A}">
                    <a16:rowId xmlns:a16="http://schemas.microsoft.com/office/drawing/2014/main" val="10001"/>
                  </a:ext>
                </a:extLst>
              </a:tr>
              <a:tr h="533906">
                <a:tc>
                  <a:txBody>
                    <a:bodyPr/>
                    <a:lstStyle/>
                    <a:p>
                      <a:pPr marL="0" lvl="0" indent="0" algn="l" rtl="0">
                        <a:spcBef>
                          <a:spcPts val="0"/>
                        </a:spcBef>
                        <a:spcAft>
                          <a:spcPts val="0"/>
                        </a:spcAft>
                        <a:buNone/>
                      </a:pPr>
                      <a:r>
                        <a:rPr lang="en" sz="2000">
                          <a:latin typeface="Avenir"/>
                          <a:ea typeface="Avenir"/>
                          <a:cs typeface="Avenir"/>
                          <a:sym typeface="Avenir"/>
                        </a:rPr>
                        <a:t>I've </a:t>
                      </a:r>
                      <a:r>
                        <a:rPr lang="en" sz="2000" b="1">
                          <a:latin typeface="Avenir"/>
                          <a:ea typeface="Avenir"/>
                          <a:cs typeface="Avenir"/>
                          <a:sym typeface="Avenir"/>
                        </a:rPr>
                        <a:t>missed paying a bill</a:t>
                      </a:r>
                      <a:r>
                        <a:rPr lang="en" sz="2000">
                          <a:latin typeface="Avenir"/>
                          <a:ea typeface="Avenir"/>
                          <a:cs typeface="Avenir"/>
                          <a:sym typeface="Avenir"/>
                        </a:rPr>
                        <a:t> in order to afford my materials</a:t>
                      </a:r>
                      <a:endParaRPr sz="2000">
                        <a:latin typeface="Avenir"/>
                        <a:ea typeface="Avenir"/>
                        <a:cs typeface="Avenir"/>
                        <a:sym typeface="Avenir"/>
                      </a:endParaRPr>
                    </a:p>
                  </a:txBody>
                  <a:tcPr marL="12700" marR="12700" marT="12700" marB="121900" anchor="b">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5%</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9%</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extLst>
                  <a:ext uri="{0D108BD9-81ED-4DB2-BD59-A6C34878D82A}">
                    <a16:rowId xmlns:a16="http://schemas.microsoft.com/office/drawing/2014/main" val="10002"/>
                  </a:ext>
                </a:extLst>
              </a:tr>
              <a:tr h="533906">
                <a:tc>
                  <a:txBody>
                    <a:bodyPr/>
                    <a:lstStyle/>
                    <a:p>
                      <a:pPr marL="0" lvl="0" indent="0" algn="l" rtl="0">
                        <a:spcBef>
                          <a:spcPts val="0"/>
                        </a:spcBef>
                        <a:spcAft>
                          <a:spcPts val="0"/>
                        </a:spcAft>
                        <a:buNone/>
                      </a:pPr>
                      <a:r>
                        <a:rPr lang="en" sz="2000">
                          <a:latin typeface="Avenir"/>
                          <a:ea typeface="Avenir"/>
                          <a:cs typeface="Avenir"/>
                          <a:sym typeface="Avenir"/>
                        </a:rPr>
                        <a:t>I've </a:t>
                      </a:r>
                      <a:r>
                        <a:rPr lang="en" sz="2000" b="1">
                          <a:latin typeface="Avenir"/>
                          <a:ea typeface="Avenir"/>
                          <a:cs typeface="Avenir"/>
                          <a:sym typeface="Avenir"/>
                        </a:rPr>
                        <a:t>worked extra hours</a:t>
                      </a:r>
                      <a:r>
                        <a:rPr lang="en" sz="2000">
                          <a:latin typeface="Avenir"/>
                          <a:ea typeface="Avenir"/>
                          <a:cs typeface="Avenir"/>
                          <a:sym typeface="Avenir"/>
                        </a:rPr>
                        <a:t> in order to afford my materials</a:t>
                      </a:r>
                      <a:endParaRPr sz="2000">
                        <a:latin typeface="Avenir"/>
                        <a:ea typeface="Avenir"/>
                        <a:cs typeface="Avenir"/>
                        <a:sym typeface="Avenir"/>
                      </a:endParaRPr>
                    </a:p>
                  </a:txBody>
                  <a:tcPr marL="12700" marR="12700" marT="12700" marB="121900" anchor="b">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28%</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25%</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extLst>
                  <a:ext uri="{0D108BD9-81ED-4DB2-BD59-A6C34878D82A}">
                    <a16:rowId xmlns:a16="http://schemas.microsoft.com/office/drawing/2014/main" val="10003"/>
                  </a:ext>
                </a:extLst>
              </a:tr>
              <a:tr h="533906">
                <a:tc>
                  <a:txBody>
                    <a:bodyPr/>
                    <a:lstStyle/>
                    <a:p>
                      <a:pPr marL="0" lvl="0" indent="0" algn="l" rtl="0">
                        <a:spcBef>
                          <a:spcPts val="0"/>
                        </a:spcBef>
                        <a:spcAft>
                          <a:spcPts val="0"/>
                        </a:spcAft>
                        <a:buNone/>
                      </a:pPr>
                      <a:r>
                        <a:rPr lang="en" sz="2000">
                          <a:latin typeface="Avenir"/>
                          <a:ea typeface="Avenir"/>
                          <a:cs typeface="Avenir"/>
                          <a:sym typeface="Avenir"/>
                        </a:rPr>
                        <a:t>I've </a:t>
                      </a:r>
                      <a:r>
                        <a:rPr lang="en" sz="2000" b="1">
                          <a:latin typeface="Avenir"/>
                          <a:ea typeface="Avenir"/>
                          <a:cs typeface="Avenir"/>
                          <a:sym typeface="Avenir"/>
                        </a:rPr>
                        <a:t>chosen which classes to take</a:t>
                      </a:r>
                      <a:r>
                        <a:rPr lang="en" sz="2000">
                          <a:latin typeface="Avenir"/>
                          <a:ea typeface="Avenir"/>
                          <a:cs typeface="Avenir"/>
                          <a:sym typeface="Avenir"/>
                        </a:rPr>
                        <a:t> based on cost</a:t>
                      </a:r>
                      <a:endParaRPr sz="2000">
                        <a:latin typeface="Avenir"/>
                        <a:ea typeface="Avenir"/>
                        <a:cs typeface="Avenir"/>
                        <a:sym typeface="Avenir"/>
                      </a:endParaRPr>
                    </a:p>
                  </a:txBody>
                  <a:tcPr marL="12700" marR="12700" marT="12700" marB="121900" anchor="b">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18%</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19%</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extLst>
                  <a:ext uri="{0D108BD9-81ED-4DB2-BD59-A6C34878D82A}">
                    <a16:rowId xmlns:a16="http://schemas.microsoft.com/office/drawing/2014/main" val="10004"/>
                  </a:ext>
                </a:extLst>
              </a:tr>
              <a:tr h="533906">
                <a:tc>
                  <a:txBody>
                    <a:bodyPr/>
                    <a:lstStyle/>
                    <a:p>
                      <a:pPr marL="0" lvl="0" indent="0" algn="l" rtl="0">
                        <a:spcBef>
                          <a:spcPts val="0"/>
                        </a:spcBef>
                        <a:spcAft>
                          <a:spcPts val="0"/>
                        </a:spcAft>
                        <a:buNone/>
                      </a:pPr>
                      <a:r>
                        <a:rPr lang="en" sz="2000">
                          <a:latin typeface="Avenir"/>
                          <a:ea typeface="Avenir"/>
                          <a:cs typeface="Avenir"/>
                          <a:sym typeface="Avenir"/>
                        </a:rPr>
                        <a:t>I've had to </a:t>
                      </a:r>
                      <a:r>
                        <a:rPr lang="en" sz="2000" b="1">
                          <a:latin typeface="Avenir"/>
                          <a:ea typeface="Avenir"/>
                          <a:cs typeface="Avenir"/>
                          <a:sym typeface="Avenir"/>
                        </a:rPr>
                        <a:t>prioritize access codes</a:t>
                      </a:r>
                      <a:r>
                        <a:rPr lang="en" sz="2000">
                          <a:latin typeface="Avenir"/>
                          <a:ea typeface="Avenir"/>
                          <a:cs typeface="Avenir"/>
                          <a:sym typeface="Avenir"/>
                        </a:rPr>
                        <a:t> over my other learning materials</a:t>
                      </a:r>
                      <a:endParaRPr sz="2000">
                        <a:latin typeface="Avenir"/>
                        <a:ea typeface="Avenir"/>
                        <a:cs typeface="Avenir"/>
                        <a:sym typeface="Avenir"/>
                      </a:endParaRPr>
                    </a:p>
                  </a:txBody>
                  <a:tcPr marL="12700" marR="12700" marT="12700" marB="121900" anchor="b">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22%</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22%</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extLst>
                  <a:ext uri="{0D108BD9-81ED-4DB2-BD59-A6C34878D82A}">
                    <a16:rowId xmlns:a16="http://schemas.microsoft.com/office/drawing/2014/main" val="10005"/>
                  </a:ext>
                </a:extLst>
              </a:tr>
              <a:tr h="533906">
                <a:tc>
                  <a:txBody>
                    <a:bodyPr/>
                    <a:lstStyle/>
                    <a:p>
                      <a:pPr marL="0" lvl="0" indent="0" algn="l" rtl="0">
                        <a:spcBef>
                          <a:spcPts val="0"/>
                        </a:spcBef>
                        <a:spcAft>
                          <a:spcPts val="0"/>
                        </a:spcAft>
                        <a:buNone/>
                      </a:pPr>
                      <a:r>
                        <a:rPr lang="en" sz="2000">
                          <a:latin typeface="Avenir"/>
                          <a:ea typeface="Avenir"/>
                          <a:cs typeface="Avenir"/>
                          <a:sym typeface="Avenir"/>
                        </a:rPr>
                        <a:t>I've </a:t>
                      </a:r>
                      <a:r>
                        <a:rPr lang="en" sz="2000" b="1">
                          <a:latin typeface="Avenir"/>
                          <a:ea typeface="Avenir"/>
                          <a:cs typeface="Avenir"/>
                          <a:sym typeface="Avenir"/>
                        </a:rPr>
                        <a:t>dropped a class </a:t>
                      </a:r>
                      <a:r>
                        <a:rPr lang="en" sz="2000">
                          <a:latin typeface="Avenir"/>
                          <a:ea typeface="Avenir"/>
                          <a:cs typeface="Avenir"/>
                          <a:sym typeface="Avenir"/>
                        </a:rPr>
                        <a:t>because I couldn't afford the materials</a:t>
                      </a:r>
                      <a:endParaRPr sz="2000">
                        <a:latin typeface="Avenir"/>
                        <a:ea typeface="Avenir"/>
                        <a:cs typeface="Avenir"/>
                        <a:sym typeface="Avenir"/>
                      </a:endParaRPr>
                    </a:p>
                  </a:txBody>
                  <a:tcPr marL="12700" marR="12700" marT="12700" marB="121900" anchor="b">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5%</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7%</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T w="9525" cap="flat" cmpd="sng">
                      <a:solidFill>
                        <a:srgbClr val="6AA84F"/>
                      </a:solidFill>
                      <a:prstDash val="solid"/>
                      <a:round/>
                      <a:headEnd type="none" w="sm" len="sm"/>
                      <a:tailEnd type="none" w="sm" len="sm"/>
                    </a:lnT>
                    <a:lnB w="9525" cap="flat" cmpd="sng">
                      <a:solidFill>
                        <a:srgbClr val="6AA84F"/>
                      </a:solidFill>
                      <a:prstDash val="solid"/>
                      <a:round/>
                      <a:headEnd type="none" w="sm" len="sm"/>
                      <a:tailEnd type="none" w="sm" len="sm"/>
                    </a:lnB>
                  </a:tcPr>
                </a:tc>
                <a:extLst>
                  <a:ext uri="{0D108BD9-81ED-4DB2-BD59-A6C34878D82A}">
                    <a16:rowId xmlns:a16="http://schemas.microsoft.com/office/drawing/2014/main" val="10006"/>
                  </a:ext>
                </a:extLst>
              </a:tr>
              <a:tr h="533906">
                <a:tc>
                  <a:txBody>
                    <a:bodyPr/>
                    <a:lstStyle/>
                    <a:p>
                      <a:pPr marL="0" lvl="0" indent="0" algn="l" rtl="0">
                        <a:spcBef>
                          <a:spcPts val="0"/>
                        </a:spcBef>
                        <a:spcAft>
                          <a:spcPts val="0"/>
                        </a:spcAft>
                        <a:buNone/>
                      </a:pPr>
                      <a:r>
                        <a:rPr lang="en" sz="2000">
                          <a:latin typeface="Avenir"/>
                          <a:ea typeface="Avenir"/>
                          <a:cs typeface="Avenir"/>
                          <a:sym typeface="Avenir"/>
                        </a:rPr>
                        <a:t>I've </a:t>
                      </a:r>
                      <a:r>
                        <a:rPr lang="en" sz="2000" b="1">
                          <a:latin typeface="Avenir"/>
                          <a:ea typeface="Avenir"/>
                          <a:cs typeface="Avenir"/>
                          <a:sym typeface="Avenir"/>
                        </a:rPr>
                        <a:t>failed a class</a:t>
                      </a:r>
                      <a:r>
                        <a:rPr lang="en" sz="2000">
                          <a:latin typeface="Avenir"/>
                          <a:ea typeface="Avenir"/>
                          <a:cs typeface="Avenir"/>
                          <a:sym typeface="Avenir"/>
                        </a:rPr>
                        <a:t> because I couldn't afford the materials</a:t>
                      </a:r>
                      <a:endParaRPr sz="2000">
                        <a:latin typeface="Avenir"/>
                        <a:ea typeface="Avenir"/>
                        <a:cs typeface="Avenir"/>
                        <a:sym typeface="Avenir"/>
                      </a:endParaRPr>
                    </a:p>
                  </a:txBody>
                  <a:tcPr marL="12700" marR="12700" marT="12700" marB="121900" anchor="b">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solidFill>
                      <a:srgbClr val="FFFFFF"/>
                    </a:solidFill>
                  </a:tcPr>
                </a:tc>
                <a:tc>
                  <a:txBody>
                    <a:bodyPr/>
                    <a:lstStyle/>
                    <a:p>
                      <a:pPr marL="0" lvl="0" indent="0" algn="ctr" rtl="0">
                        <a:lnSpc>
                          <a:spcPct val="115000"/>
                        </a:lnSpc>
                        <a:spcBef>
                          <a:spcPts val="0"/>
                        </a:spcBef>
                        <a:spcAft>
                          <a:spcPts val="0"/>
                        </a:spcAft>
                        <a:buNone/>
                      </a:pPr>
                      <a:r>
                        <a:rPr lang="en" sz="2300" b="1">
                          <a:latin typeface="Avenir"/>
                          <a:ea typeface="Avenir"/>
                          <a:cs typeface="Avenir"/>
                          <a:sym typeface="Avenir"/>
                        </a:rPr>
                        <a:t>3%</a:t>
                      </a:r>
                      <a:endParaRPr sz="2300" b="1">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R w="9525" cap="flat" cmpd="sng">
                      <a:solidFill>
                        <a:srgbClr val="6AA84F"/>
                      </a:solidFill>
                      <a:prstDash val="solid"/>
                      <a:round/>
                      <a:headEnd type="none" w="sm" len="sm"/>
                      <a:tailEnd type="none" w="sm" len="sm"/>
                    </a:lnR>
                    <a:lnT w="9525" cap="flat" cmpd="sng">
                      <a:solidFill>
                        <a:srgbClr val="6AA84F"/>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n" sz="2300" b="1" dirty="0">
                          <a:latin typeface="Avenir"/>
                          <a:ea typeface="Avenir"/>
                          <a:cs typeface="Avenir"/>
                          <a:sym typeface="Avenir"/>
                        </a:rPr>
                        <a:t>3%</a:t>
                      </a:r>
                      <a:endParaRPr sz="2300" b="1" dirty="0">
                        <a:latin typeface="Avenir"/>
                        <a:ea typeface="Avenir"/>
                        <a:cs typeface="Avenir"/>
                        <a:sym typeface="Avenir"/>
                      </a:endParaRPr>
                    </a:p>
                  </a:txBody>
                  <a:tcPr marL="12700" marR="12700" marT="12700" marB="121900" anchor="b">
                    <a:lnL w="9525" cap="flat" cmpd="sng">
                      <a:solidFill>
                        <a:srgbClr val="6AA84F"/>
                      </a:solidFill>
                      <a:prstDash val="solid"/>
                      <a:round/>
                      <a:headEnd type="none" w="sm" len="sm"/>
                      <a:tailEnd type="none" w="sm" len="sm"/>
                    </a:lnL>
                    <a:lnT w="9525" cap="flat" cmpd="sng">
                      <a:solidFill>
                        <a:srgbClr val="6AA84F"/>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95"/>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algn="l"/>
            <a:r>
              <a:rPr lang="en">
                <a:latin typeface="Avenir Book" panose="02000503020000020003" pitchFamily="2" charset="0"/>
              </a:rPr>
              <a:t>University of Oregon Student Snapshot</a:t>
            </a:r>
            <a:endParaRPr sz="4000">
              <a:latin typeface="Avenir Book" panose="02000503020000020003" pitchFamily="2" charset="0"/>
            </a:endParaRPr>
          </a:p>
        </p:txBody>
      </p:sp>
      <p:sp>
        <p:nvSpPr>
          <p:cNvPr id="483" name="Google Shape;483;p95"/>
          <p:cNvSpPr txBox="1">
            <a:spLocks noGrp="1"/>
          </p:cNvSpPr>
          <p:nvPr>
            <p:ph idx="1"/>
          </p:nvPr>
        </p:nvSpPr>
        <p:spPr>
          <a:xfrm>
            <a:off x="2642542" y="2036088"/>
            <a:ext cx="8711257" cy="1519779"/>
          </a:xfrm>
          <a:prstGeom prst="rect">
            <a:avLst/>
          </a:prstGeom>
        </p:spPr>
        <p:txBody>
          <a:bodyPr spcFirstLastPara="1" vert="horz" wrap="square" lIns="121900" tIns="121900" rIns="121900" bIns="121900" rtlCol="0" anchor="t" anchorCtr="0">
            <a:noAutofit/>
          </a:bodyPr>
          <a:lstStyle/>
          <a:p>
            <a:pPr marL="0" indent="0">
              <a:buSzPts val="1100"/>
              <a:buNone/>
            </a:pPr>
            <a:r>
              <a:rPr lang="en" sz="3600">
                <a:latin typeface="Avenir Book" panose="02000503020000020003" pitchFamily="2" charset="0"/>
              </a:rPr>
              <a:t>of UO students reported skipping buying or renting a textbook</a:t>
            </a:r>
            <a:endParaRPr sz="4800">
              <a:latin typeface="Avenir Book" panose="02000503020000020003" pitchFamily="2" charset="0"/>
            </a:endParaRPr>
          </a:p>
          <a:p>
            <a:pPr marL="0" indent="0">
              <a:buNone/>
            </a:pPr>
            <a:endParaRPr>
              <a:latin typeface="Avenir Book" panose="02000503020000020003" pitchFamily="2" charset="0"/>
            </a:endParaRPr>
          </a:p>
        </p:txBody>
      </p:sp>
      <p:sp>
        <p:nvSpPr>
          <p:cNvPr id="484" name="Google Shape;484;p95"/>
          <p:cNvSpPr/>
          <p:nvPr/>
        </p:nvSpPr>
        <p:spPr>
          <a:xfrm>
            <a:off x="650595" y="1797867"/>
            <a:ext cx="1706000" cy="1758000"/>
          </a:xfrm>
          <a:prstGeom prst="ellipse">
            <a:avLst/>
          </a:prstGeom>
          <a:solidFill>
            <a:srgbClr val="FEE11A"/>
          </a:solidFill>
          <a:ln w="9525" cap="flat" cmpd="sng">
            <a:solidFill>
              <a:srgbClr val="FEE11A"/>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5" name="Google Shape;485;p95"/>
          <p:cNvSpPr txBox="1"/>
          <p:nvPr/>
        </p:nvSpPr>
        <p:spPr>
          <a:xfrm>
            <a:off x="580333" y="2143267"/>
            <a:ext cx="1846400" cy="1182271"/>
          </a:xfrm>
          <a:prstGeom prst="rect">
            <a:avLst/>
          </a:prstGeom>
          <a:noFill/>
          <a:ln>
            <a:noFill/>
          </a:ln>
        </p:spPr>
        <p:txBody>
          <a:bodyPr spcFirstLastPara="1" wrap="square" lIns="121900" tIns="121900" rIns="121900" bIns="121900" anchor="t" anchorCtr="0">
            <a:spAutoFit/>
          </a:bodyPr>
          <a:lstStyle/>
          <a:p>
            <a:pPr algn="ctr">
              <a:spcBef>
                <a:spcPts val="853"/>
              </a:spcBef>
            </a:pPr>
            <a:r>
              <a:rPr lang="en" sz="5333" b="1">
                <a:latin typeface="Avenir"/>
                <a:ea typeface="Avenir"/>
                <a:cs typeface="Avenir"/>
                <a:sym typeface="Avenir"/>
              </a:rPr>
              <a:t>65%</a:t>
            </a:r>
            <a:endParaRPr sz="2400">
              <a:latin typeface="Avenir"/>
              <a:ea typeface="Avenir"/>
              <a:cs typeface="Avenir"/>
              <a:sym typeface="Avenir"/>
            </a:endParaRPr>
          </a:p>
        </p:txBody>
      </p:sp>
      <p:sp>
        <p:nvSpPr>
          <p:cNvPr id="486" name="Google Shape;486;p95"/>
          <p:cNvSpPr/>
          <p:nvPr/>
        </p:nvSpPr>
        <p:spPr>
          <a:xfrm>
            <a:off x="650595" y="4033067"/>
            <a:ext cx="1706000" cy="1758000"/>
          </a:xfrm>
          <a:prstGeom prst="ellipse">
            <a:avLst/>
          </a:prstGeom>
          <a:solidFill>
            <a:srgbClr val="FEE11A"/>
          </a:solidFill>
          <a:ln w="9525" cap="flat" cmpd="sng">
            <a:solidFill>
              <a:srgbClr val="FEE11A"/>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7" name="Google Shape;487;p95"/>
          <p:cNvSpPr txBox="1"/>
          <p:nvPr/>
        </p:nvSpPr>
        <p:spPr>
          <a:xfrm>
            <a:off x="580333" y="4378467"/>
            <a:ext cx="1846400" cy="1182271"/>
          </a:xfrm>
          <a:prstGeom prst="rect">
            <a:avLst/>
          </a:prstGeom>
          <a:noFill/>
          <a:ln>
            <a:noFill/>
          </a:ln>
        </p:spPr>
        <p:txBody>
          <a:bodyPr spcFirstLastPara="1" wrap="square" lIns="121900" tIns="121900" rIns="121900" bIns="121900" anchor="t" anchorCtr="0">
            <a:spAutoFit/>
          </a:bodyPr>
          <a:lstStyle/>
          <a:p>
            <a:pPr algn="ctr">
              <a:spcBef>
                <a:spcPts val="853"/>
              </a:spcBef>
            </a:pPr>
            <a:r>
              <a:rPr lang="en" sz="5333" b="1">
                <a:latin typeface="Avenir"/>
                <a:ea typeface="Avenir"/>
                <a:cs typeface="Avenir"/>
                <a:sym typeface="Avenir"/>
              </a:rPr>
              <a:t>94%</a:t>
            </a:r>
            <a:endParaRPr sz="2400">
              <a:latin typeface="Avenir"/>
              <a:ea typeface="Avenir"/>
              <a:cs typeface="Avenir"/>
              <a:sym typeface="Avenir"/>
            </a:endParaRPr>
          </a:p>
        </p:txBody>
      </p:sp>
      <p:sp>
        <p:nvSpPr>
          <p:cNvPr id="488" name="Google Shape;488;p95"/>
          <p:cNvSpPr txBox="1"/>
          <p:nvPr/>
        </p:nvSpPr>
        <p:spPr>
          <a:xfrm>
            <a:off x="2712680" y="4177270"/>
            <a:ext cx="8840400" cy="1469593"/>
          </a:xfrm>
          <a:prstGeom prst="rect">
            <a:avLst/>
          </a:prstGeom>
          <a:noFill/>
          <a:ln>
            <a:noFill/>
          </a:ln>
        </p:spPr>
        <p:txBody>
          <a:bodyPr spcFirstLastPara="1" wrap="square" lIns="121900" tIns="121900" rIns="121900" bIns="121900" anchor="t" anchorCtr="0">
            <a:spAutoFit/>
          </a:bodyPr>
          <a:lstStyle/>
          <a:p>
            <a:pPr>
              <a:spcBef>
                <a:spcPts val="853"/>
              </a:spcBef>
            </a:pPr>
            <a:r>
              <a:rPr lang="en" sz="3600">
                <a:solidFill>
                  <a:srgbClr val="404041"/>
                </a:solidFill>
                <a:latin typeface="Avenir"/>
                <a:ea typeface="Avenir"/>
                <a:cs typeface="Avenir"/>
                <a:sym typeface="Avenir"/>
              </a:rPr>
              <a:t>responded saying they were concerned that their grades would suffer</a:t>
            </a:r>
            <a:endParaRPr sz="1400"/>
          </a:p>
        </p:txBody>
      </p:sp>
      <p:sp>
        <p:nvSpPr>
          <p:cNvPr id="2" name="Google Shape;495;p96">
            <a:extLst>
              <a:ext uri="{FF2B5EF4-FFF2-40B4-BE49-F238E27FC236}">
                <a16:creationId xmlns:a16="http://schemas.microsoft.com/office/drawing/2014/main" id="{5B27EB77-DD29-B626-6954-5548B572E601}"/>
              </a:ext>
            </a:extLst>
          </p:cNvPr>
          <p:cNvSpPr txBox="1"/>
          <p:nvPr/>
        </p:nvSpPr>
        <p:spPr>
          <a:xfrm>
            <a:off x="564652" y="5833471"/>
            <a:ext cx="5708400" cy="492402"/>
          </a:xfrm>
          <a:prstGeom prst="rect">
            <a:avLst/>
          </a:prstGeom>
          <a:noFill/>
          <a:ln>
            <a:noFill/>
          </a:ln>
        </p:spPr>
        <p:txBody>
          <a:bodyPr spcFirstLastPara="1" wrap="square" lIns="121900" tIns="121900" rIns="121900" bIns="121900" anchor="t" anchorCtr="0">
            <a:spAutoFit/>
          </a:bodyPr>
          <a:lstStyle/>
          <a:p>
            <a:r>
              <a:rPr lang="en" sz="1600" i="1">
                <a:latin typeface="Avenir"/>
                <a:ea typeface="Avenir"/>
                <a:cs typeface="Avenir"/>
                <a:sym typeface="Avenir"/>
                <a:hlinkClick r:id="rId3"/>
              </a:rPr>
              <a:t>Fixing the Broken Textbook Market</a:t>
            </a:r>
            <a:r>
              <a:rPr lang="en" sz="1600">
                <a:latin typeface="Avenir"/>
                <a:ea typeface="Avenir"/>
                <a:cs typeface="Avenir"/>
                <a:sym typeface="Avenir"/>
              </a:rPr>
              <a:t>, </a:t>
            </a:r>
            <a:r>
              <a:rPr lang="en-US" sz="1600">
                <a:latin typeface="Avenir"/>
                <a:ea typeface="Avenir"/>
                <a:cs typeface="Avenir"/>
                <a:sym typeface="Avenir"/>
              </a:rPr>
              <a:t>US PIRG</a:t>
            </a:r>
            <a:endParaRPr sz="1600">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E507-4456-E443-8329-3320F00553B6}"/>
              </a:ext>
            </a:extLst>
          </p:cNvPr>
          <p:cNvSpPr>
            <a:spLocks noGrp="1"/>
          </p:cNvSpPr>
          <p:nvPr>
            <p:ph type="ctrTitle"/>
          </p:nvPr>
        </p:nvSpPr>
        <p:spPr>
          <a:xfrm>
            <a:off x="443346" y="1646856"/>
            <a:ext cx="11314544" cy="1595912"/>
          </a:xfrm>
        </p:spPr>
        <p:txBody>
          <a:bodyPr/>
          <a:lstStyle/>
          <a:p>
            <a:r>
              <a:rPr lang="en-US" sz="4800">
                <a:latin typeface="Avenir Book" panose="02000503020000020003" pitchFamily="2" charset="0"/>
                <a:ea typeface="+mj-lt"/>
                <a:cs typeface="+mj-lt"/>
              </a:rPr>
              <a:t>Using Open Educational Resources</a:t>
            </a:r>
            <a:endParaRPr lang="en-US" sz="4800">
              <a:latin typeface="Avenir Book" panose="02000503020000020003" pitchFamily="2" charset="0"/>
              <a:cs typeface="Calibri Light"/>
            </a:endParaRPr>
          </a:p>
        </p:txBody>
      </p:sp>
      <p:sp>
        <p:nvSpPr>
          <p:cNvPr id="3" name="Subtitle 2">
            <a:extLst>
              <a:ext uri="{FF2B5EF4-FFF2-40B4-BE49-F238E27FC236}">
                <a16:creationId xmlns:a16="http://schemas.microsoft.com/office/drawing/2014/main" id="{66CA5DED-3BB2-DF45-8E8B-CF06BF9CD7BC}"/>
              </a:ext>
            </a:extLst>
          </p:cNvPr>
          <p:cNvSpPr>
            <a:spLocks noGrp="1"/>
          </p:cNvSpPr>
          <p:nvPr>
            <p:ph type="subTitle" idx="1"/>
          </p:nvPr>
        </p:nvSpPr>
        <p:spPr>
          <a:xfrm>
            <a:off x="453784" y="3394220"/>
            <a:ext cx="11314544" cy="1655762"/>
          </a:xfrm>
        </p:spPr>
        <p:txBody>
          <a:bodyPr vert="horz" lIns="91440" tIns="45720" rIns="91440" bIns="45720" rtlCol="0" anchor="t">
            <a:normAutofit fontScale="92500" lnSpcReduction="10000"/>
          </a:bodyPr>
          <a:lstStyle/>
          <a:p>
            <a:r>
              <a:rPr lang="en-US">
                <a:latin typeface="Avenir Book" panose="02000503020000020003" pitchFamily="2" charset="0"/>
                <a:ea typeface="+mn-lt"/>
                <a:cs typeface="+mn-lt"/>
              </a:rPr>
              <a:t>Accessible &amp; Inclusive Design Workshop Series</a:t>
            </a:r>
            <a:endParaRPr lang="en-US">
              <a:latin typeface="Avenir Book" panose="02000503020000020003" pitchFamily="2" charset="0"/>
            </a:endParaRPr>
          </a:p>
          <a:p>
            <a:r>
              <a:rPr lang="en-US">
                <a:latin typeface="Avenir Book" panose="02000503020000020003" pitchFamily="2" charset="0"/>
                <a:cs typeface="Calibri"/>
              </a:rPr>
              <a:t>April 27, 2022</a:t>
            </a:r>
          </a:p>
          <a:p>
            <a:r>
              <a:rPr lang="en-US">
                <a:latin typeface="Avenir Book"/>
                <a:cs typeface="Calibri"/>
              </a:rPr>
              <a:t>Rayne Vieger, Laurel Bastian</a:t>
            </a:r>
          </a:p>
          <a:p>
            <a:r>
              <a:rPr lang="en-US" sz="1200">
                <a:latin typeface="Avenir"/>
                <a:cs typeface="Calibri"/>
              </a:rPr>
              <a:t>Using Open Educational Resources presentation by Rayne Vieger </a:t>
            </a:r>
            <a:r>
              <a:rPr lang="en" sz="1200">
                <a:latin typeface="Avenir"/>
                <a:ea typeface="+mn-lt"/>
                <a:cs typeface="+mn-lt"/>
              </a:rPr>
              <a:t>is licensed under a</a:t>
            </a:r>
            <a:br>
              <a:rPr lang="en" sz="1200">
                <a:latin typeface="Avenir"/>
                <a:ea typeface="+mn-lt"/>
                <a:cs typeface="+mn-lt"/>
              </a:rPr>
            </a:br>
            <a:r>
              <a:rPr lang="en" sz="1200">
                <a:latin typeface="Avenir"/>
                <a:ea typeface="+mn-lt"/>
                <a:cs typeface="+mn-lt"/>
                <a:hlinkClick r:id="rId3"/>
              </a:rPr>
              <a:t>Creative Commons Attribution 4.0 International License</a:t>
            </a:r>
            <a:r>
              <a:rPr lang="en" sz="1200">
                <a:latin typeface="Avenir"/>
                <a:ea typeface="+mn-lt"/>
                <a:cs typeface="+mn-lt"/>
              </a:rPr>
              <a:t> except where otherwise noted. </a:t>
            </a:r>
            <a:endParaRPr lang="en" sz="1200">
              <a:latin typeface="Avenir"/>
              <a:cs typeface="Calibri"/>
            </a:endParaRPr>
          </a:p>
        </p:txBody>
      </p:sp>
      <p:pic>
        <p:nvPicPr>
          <p:cNvPr id="4" name="Picture 4">
            <a:extLst>
              <a:ext uri="{FF2B5EF4-FFF2-40B4-BE49-F238E27FC236}">
                <a16:creationId xmlns:a16="http://schemas.microsoft.com/office/drawing/2014/main" id="{5F2B2E38-A340-202C-85C6-9CE992C4DE0A}"/>
              </a:ext>
            </a:extLst>
          </p:cNvPr>
          <p:cNvPicPr>
            <a:picLocks noChangeAspect="1"/>
          </p:cNvPicPr>
          <p:nvPr/>
        </p:nvPicPr>
        <p:blipFill>
          <a:blip r:embed="rId4"/>
          <a:stretch>
            <a:fillRect/>
          </a:stretch>
        </p:blipFill>
        <p:spPr>
          <a:xfrm>
            <a:off x="8906986" y="4573163"/>
            <a:ext cx="933450" cy="323850"/>
          </a:xfrm>
          <a:prstGeom prst="rect">
            <a:avLst/>
          </a:prstGeom>
        </p:spPr>
      </p:pic>
    </p:spTree>
    <p:extLst>
      <p:ext uri="{BB962C8B-B14F-4D97-AF65-F5344CB8AC3E}">
        <p14:creationId xmlns:p14="http://schemas.microsoft.com/office/powerpoint/2010/main" val="139923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36"/>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5067">
                <a:latin typeface="Avenir"/>
                <a:ea typeface="Avenir"/>
                <a:cs typeface="Avenir"/>
                <a:sym typeface="Avenir"/>
              </a:rPr>
              <a:t>Searching for OER</a:t>
            </a:r>
            <a:endParaRPr/>
          </a:p>
        </p:txBody>
      </p:sp>
      <p:pic>
        <p:nvPicPr>
          <p:cNvPr id="1091" name="Google Shape;1091;p136"/>
          <p:cNvPicPr preferRelativeResize="0"/>
          <p:nvPr/>
        </p:nvPicPr>
        <p:blipFill>
          <a:blip r:embed="rId3">
            <a:alphaModFix/>
          </a:blip>
          <a:stretch>
            <a:fillRect/>
          </a:stretch>
        </p:blipFill>
        <p:spPr>
          <a:xfrm>
            <a:off x="609601" y="1808067"/>
            <a:ext cx="3265868" cy="3026700"/>
          </a:xfrm>
          <a:prstGeom prst="rect">
            <a:avLst/>
          </a:prstGeom>
          <a:noFill/>
          <a:ln>
            <a:noFill/>
          </a:ln>
        </p:spPr>
      </p:pic>
      <p:pic>
        <p:nvPicPr>
          <p:cNvPr id="1092" name="Google Shape;1092;p136"/>
          <p:cNvPicPr preferRelativeResize="0"/>
          <p:nvPr/>
        </p:nvPicPr>
        <p:blipFill>
          <a:blip r:embed="rId4">
            <a:alphaModFix/>
          </a:blip>
          <a:stretch>
            <a:fillRect/>
          </a:stretch>
        </p:blipFill>
        <p:spPr>
          <a:xfrm>
            <a:off x="8598270" y="2631542"/>
            <a:ext cx="2449816" cy="1594912"/>
          </a:xfrm>
          <a:prstGeom prst="rect">
            <a:avLst/>
          </a:prstGeom>
          <a:noFill/>
          <a:ln>
            <a:noFill/>
          </a:ln>
        </p:spPr>
      </p:pic>
      <p:pic>
        <p:nvPicPr>
          <p:cNvPr id="2" name="Picture 2">
            <a:extLst>
              <a:ext uri="{FF2B5EF4-FFF2-40B4-BE49-F238E27FC236}">
                <a16:creationId xmlns:a16="http://schemas.microsoft.com/office/drawing/2014/main" id="{98BBF493-DADF-8A93-83DD-BEE7F0D99F2C}"/>
              </a:ext>
            </a:extLst>
          </p:cNvPr>
          <p:cNvPicPr>
            <a:picLocks noChangeAspect="1"/>
          </p:cNvPicPr>
          <p:nvPr/>
        </p:nvPicPr>
        <p:blipFill>
          <a:blip r:embed="rId5"/>
          <a:stretch>
            <a:fillRect/>
          </a:stretch>
        </p:blipFill>
        <p:spPr>
          <a:xfrm>
            <a:off x="5036869" y="3201773"/>
            <a:ext cx="2554898" cy="6435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85E1-5F4F-4958-4078-7162A83FFCA4}"/>
              </a:ext>
            </a:extLst>
          </p:cNvPr>
          <p:cNvSpPr>
            <a:spLocks noGrp="1"/>
          </p:cNvSpPr>
          <p:nvPr>
            <p:ph type="title"/>
          </p:nvPr>
        </p:nvSpPr>
        <p:spPr/>
        <p:txBody>
          <a:bodyPr/>
          <a:lstStyle/>
          <a:p>
            <a:r>
              <a:rPr lang="en-US">
                <a:latin typeface="Avenir"/>
                <a:cs typeface="Calibri Light"/>
              </a:rPr>
              <a:t>Places to Begin your OER Search</a:t>
            </a:r>
            <a:endParaRPr lang="en-US">
              <a:latin typeface="Avenir"/>
            </a:endParaRPr>
          </a:p>
        </p:txBody>
      </p:sp>
      <p:sp>
        <p:nvSpPr>
          <p:cNvPr id="3" name="Content Placeholder 2">
            <a:extLst>
              <a:ext uri="{FF2B5EF4-FFF2-40B4-BE49-F238E27FC236}">
                <a16:creationId xmlns:a16="http://schemas.microsoft.com/office/drawing/2014/main" id="{5C84D771-2F5E-5D0E-5B2E-8065B34D33BB}"/>
              </a:ext>
            </a:extLst>
          </p:cNvPr>
          <p:cNvSpPr>
            <a:spLocks noGrp="1"/>
          </p:cNvSpPr>
          <p:nvPr>
            <p:ph idx="1"/>
          </p:nvPr>
        </p:nvSpPr>
        <p:spPr>
          <a:xfrm>
            <a:off x="838200" y="1825625"/>
            <a:ext cx="10963835" cy="3936571"/>
          </a:xfrm>
        </p:spPr>
        <p:txBody>
          <a:bodyPr vert="horz" lIns="91440" tIns="45720" rIns="91440" bIns="45720" rtlCol="0" anchor="t">
            <a:normAutofit lnSpcReduction="10000"/>
          </a:bodyPr>
          <a:lstStyle/>
          <a:p>
            <a:pPr marL="0" indent="0">
              <a:buNone/>
            </a:pPr>
            <a:r>
              <a:rPr lang="en-US" b="1" dirty="0">
                <a:latin typeface="Avenir"/>
              </a:rPr>
              <a:t>Narrow Search:</a:t>
            </a:r>
          </a:p>
          <a:p>
            <a:r>
              <a:rPr lang="en-US" dirty="0">
                <a:latin typeface="Avenir"/>
              </a:rPr>
              <a:t>Open Textbook Library </a:t>
            </a:r>
            <a:r>
              <a:rPr lang="en-US" dirty="0">
                <a:latin typeface="Avenir"/>
                <a:hlinkClick r:id="rId2"/>
              </a:rPr>
              <a:t>https://open.umn.edu/opentextbooks/</a:t>
            </a:r>
            <a:endParaRPr lang="en-US" dirty="0">
              <a:latin typeface="Calibri" panose="020F0502020204030204"/>
              <a:ea typeface="Calibri" panose="020F0502020204030204"/>
              <a:cs typeface="Calibri" panose="020F0502020204030204"/>
            </a:endParaRPr>
          </a:p>
          <a:p>
            <a:r>
              <a:rPr lang="en-US" dirty="0">
                <a:latin typeface="Avenir"/>
              </a:rPr>
              <a:t>Pressbooks Directory </a:t>
            </a:r>
            <a:r>
              <a:rPr lang="en-US" dirty="0">
                <a:latin typeface="Avenir"/>
                <a:ea typeface="+mn-lt"/>
                <a:cs typeface="+mn-lt"/>
                <a:hlinkClick r:id="rId3"/>
              </a:rPr>
              <a:t>https://pressbooks.directory/</a:t>
            </a:r>
            <a:r>
              <a:rPr lang="en-US" dirty="0">
                <a:latin typeface="Avenir"/>
                <a:ea typeface="+mn-lt"/>
                <a:cs typeface="+mn-lt"/>
              </a:rPr>
              <a:t> </a:t>
            </a:r>
            <a:endParaRPr lang="en-US" dirty="0">
              <a:latin typeface="Avenir"/>
              <a:ea typeface="Calibri" panose="020F0502020204030204"/>
              <a:cs typeface="Calibri" panose="020F0502020204030204"/>
            </a:endParaRPr>
          </a:p>
          <a:p>
            <a:pPr marL="0" indent="0">
              <a:buNone/>
            </a:pPr>
            <a:endParaRPr lang="en-US">
              <a:latin typeface="Avenir"/>
            </a:endParaRPr>
          </a:p>
          <a:p>
            <a:pPr marL="0" indent="0">
              <a:buNone/>
            </a:pPr>
            <a:r>
              <a:rPr lang="en-US" b="1" dirty="0">
                <a:latin typeface="Avenir"/>
              </a:rPr>
              <a:t>Broad Search:</a:t>
            </a:r>
          </a:p>
          <a:p>
            <a:r>
              <a:rPr lang="en-US" dirty="0">
                <a:latin typeface="Avenir"/>
              </a:rPr>
              <a:t>OER Commons </a:t>
            </a:r>
            <a:r>
              <a:rPr lang="en-US" dirty="0">
                <a:latin typeface="Avenir"/>
                <a:hlinkClick r:id="rId4"/>
              </a:rPr>
              <a:t>https://www.oercommons.org/</a:t>
            </a:r>
            <a:endParaRPr lang="en-US" dirty="0">
              <a:latin typeface="Avenir"/>
            </a:endParaRPr>
          </a:p>
          <a:p>
            <a:r>
              <a:rPr lang="en-US" dirty="0">
                <a:latin typeface="Avenir"/>
              </a:rPr>
              <a:t>Mason OER </a:t>
            </a:r>
            <a:r>
              <a:rPr lang="en-US" dirty="0" err="1">
                <a:latin typeface="Avenir"/>
              </a:rPr>
              <a:t>Metafinder</a:t>
            </a:r>
            <a:r>
              <a:rPr lang="en-US" dirty="0">
                <a:latin typeface="Avenir"/>
              </a:rPr>
              <a:t> (MOM) </a:t>
            </a:r>
            <a:r>
              <a:rPr lang="en-US" dirty="0">
                <a:latin typeface="Avenir"/>
                <a:ea typeface="+mn-lt"/>
                <a:cs typeface="+mn-lt"/>
                <a:hlinkClick r:id="rId5"/>
              </a:rPr>
              <a:t>https://mom.gmu.edu/</a:t>
            </a:r>
            <a:r>
              <a:rPr lang="en-US" dirty="0">
                <a:latin typeface="Avenir"/>
                <a:ea typeface="+mn-lt"/>
                <a:cs typeface="+mn-lt"/>
              </a:rPr>
              <a:t> </a:t>
            </a:r>
          </a:p>
          <a:p>
            <a:r>
              <a:rPr lang="en-US" dirty="0">
                <a:latin typeface="Avenir"/>
              </a:rPr>
              <a:t>OASIS </a:t>
            </a:r>
            <a:r>
              <a:rPr lang="en-US" dirty="0">
                <a:latin typeface="Avenir"/>
                <a:hlinkClick r:id="rId6"/>
              </a:rPr>
              <a:t>https://oasis.geneseo.edu/</a:t>
            </a:r>
            <a:endParaRPr lang="en-US" dirty="0">
              <a:latin typeface="Avenir"/>
            </a:endParaRPr>
          </a:p>
          <a:p>
            <a:pPr marL="0" indent="0">
              <a:buNone/>
            </a:pPr>
            <a:endParaRPr lang="en-US">
              <a:latin typeface="Avenir"/>
            </a:endParaRPr>
          </a:p>
        </p:txBody>
      </p:sp>
    </p:spTree>
    <p:extLst>
      <p:ext uri="{BB962C8B-B14F-4D97-AF65-F5344CB8AC3E}">
        <p14:creationId xmlns:p14="http://schemas.microsoft.com/office/powerpoint/2010/main" val="1799006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B0BF-855C-0F82-6CC4-F4A71D694447}"/>
              </a:ext>
            </a:extLst>
          </p:cNvPr>
          <p:cNvSpPr>
            <a:spLocks noGrp="1"/>
          </p:cNvSpPr>
          <p:nvPr>
            <p:ph type="title"/>
          </p:nvPr>
        </p:nvSpPr>
        <p:spPr/>
        <p:txBody>
          <a:bodyPr/>
          <a:lstStyle/>
          <a:p>
            <a:r>
              <a:rPr lang="en-US">
                <a:latin typeface="Avenir"/>
                <a:ea typeface="+mj-lt"/>
                <a:cs typeface="+mj-lt"/>
              </a:rPr>
              <a:t>Find an OER Research Activity</a:t>
            </a:r>
            <a:endParaRPr lang="en-US">
              <a:latin typeface="Avenir"/>
            </a:endParaRPr>
          </a:p>
        </p:txBody>
      </p:sp>
      <p:sp>
        <p:nvSpPr>
          <p:cNvPr id="3" name="Content Placeholder 2">
            <a:extLst>
              <a:ext uri="{FF2B5EF4-FFF2-40B4-BE49-F238E27FC236}">
                <a16:creationId xmlns:a16="http://schemas.microsoft.com/office/drawing/2014/main" id="{B4534BF8-5E93-5AA4-72D4-C382185A50D1}"/>
              </a:ext>
            </a:extLst>
          </p:cNvPr>
          <p:cNvSpPr>
            <a:spLocks noGrp="1"/>
          </p:cNvSpPr>
          <p:nvPr>
            <p:ph idx="1"/>
          </p:nvPr>
        </p:nvSpPr>
        <p:spPr/>
        <p:txBody>
          <a:bodyPr vert="horz" lIns="91440" tIns="45720" rIns="91440" bIns="45720" rtlCol="0" anchor="t">
            <a:normAutofit/>
          </a:bodyPr>
          <a:lstStyle/>
          <a:p>
            <a:r>
              <a:rPr lang="en-US">
                <a:latin typeface="Avenir"/>
                <a:ea typeface="+mn-lt"/>
                <a:cs typeface="+mn-lt"/>
              </a:rPr>
              <a:t>Please take 5 minutes to do some research on your own.</a:t>
            </a:r>
          </a:p>
          <a:p>
            <a:pPr marL="0" indent="0">
              <a:buNone/>
            </a:pPr>
            <a:endParaRPr lang="en-US">
              <a:latin typeface="Avenir"/>
              <a:cs typeface="Calibri" panose="020F0502020204030204"/>
            </a:endParaRPr>
          </a:p>
          <a:p>
            <a:r>
              <a:rPr lang="en-US">
                <a:latin typeface="Avenir"/>
                <a:ea typeface="+mn-lt"/>
                <a:cs typeface="+mn-lt"/>
              </a:rPr>
              <a:t>Be ready to share what you’ve found in the chat when you come back from your independent research.</a:t>
            </a:r>
            <a:endParaRPr lang="en-US">
              <a:latin typeface="Avenir"/>
            </a:endParaRPr>
          </a:p>
          <a:p>
            <a:endParaRPr lang="en-US">
              <a:cs typeface="Calibri"/>
            </a:endParaRPr>
          </a:p>
        </p:txBody>
      </p:sp>
    </p:spTree>
    <p:extLst>
      <p:ext uri="{BB962C8B-B14F-4D97-AF65-F5344CB8AC3E}">
        <p14:creationId xmlns:p14="http://schemas.microsoft.com/office/powerpoint/2010/main" val="4147477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latin typeface="Avenir Book" panose="02000503020000020003" pitchFamily="2" charset="0"/>
              </a:rPr>
              <a:t>Providing Alternate Access to Content</a:t>
            </a:r>
            <a:endParaRPr>
              <a:latin typeface="Avenir Book" panose="02000503020000020003" pitchFamily="2" charset="0"/>
            </a:endParaRPr>
          </a:p>
        </p:txBody>
      </p:sp>
      <p:sp>
        <p:nvSpPr>
          <p:cNvPr id="175" name="Google Shape;175;p25"/>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a:buSzPts val="2400"/>
            </a:pPr>
            <a:r>
              <a:rPr lang="en" sz="3200">
                <a:latin typeface="Avenir Book" panose="02000503020000020003" pitchFamily="2" charset="0"/>
              </a:rPr>
              <a:t>Are there </a:t>
            </a:r>
            <a:r>
              <a:rPr lang="en" sz="3200" b="1">
                <a:solidFill>
                  <a:schemeClr val="dk1"/>
                </a:solidFill>
                <a:latin typeface="Avenir Book" panose="02000503020000020003" pitchFamily="2" charset="0"/>
              </a:rPr>
              <a:t>multiple, </a:t>
            </a:r>
            <a:r>
              <a:rPr lang="en" sz="3200" b="1" i="1">
                <a:solidFill>
                  <a:schemeClr val="dk1"/>
                </a:solidFill>
                <a:latin typeface="Avenir Book" panose="02000503020000020003" pitchFamily="2" charset="0"/>
              </a:rPr>
              <a:t>editable </a:t>
            </a:r>
            <a:r>
              <a:rPr lang="en" sz="3200" b="1">
                <a:solidFill>
                  <a:schemeClr val="dk1"/>
                </a:solidFill>
                <a:latin typeface="Avenir Book" panose="02000503020000020003" pitchFamily="2" charset="0"/>
              </a:rPr>
              <a:t>file formats</a:t>
            </a:r>
            <a:r>
              <a:rPr lang="en" sz="3200">
                <a:latin typeface="Avenir Book" panose="02000503020000020003" pitchFamily="2" charset="0"/>
              </a:rPr>
              <a:t>? </a:t>
            </a:r>
            <a:br>
              <a:rPr lang="en" sz="3200">
                <a:latin typeface="Avenir Book" panose="02000503020000020003" pitchFamily="2" charset="0"/>
              </a:rPr>
            </a:br>
            <a:r>
              <a:rPr lang="en" sz="3200">
                <a:latin typeface="Avenir Book" panose="02000503020000020003" pitchFamily="2" charset="0"/>
              </a:rPr>
              <a:t>(Word, HTML, ODT, etc.)</a:t>
            </a:r>
            <a:endParaRPr sz="3200">
              <a:latin typeface="Avenir Book" panose="02000503020000020003" pitchFamily="2" charset="0"/>
            </a:endParaRPr>
          </a:p>
          <a:p>
            <a:pPr>
              <a:buSzPts val="2400"/>
            </a:pPr>
            <a:r>
              <a:rPr lang="en" sz="3200">
                <a:latin typeface="Avenir Book" panose="02000503020000020003" pitchFamily="2" charset="0"/>
              </a:rPr>
              <a:t>Do </a:t>
            </a:r>
            <a:r>
              <a:rPr lang="en" sz="3200" b="1">
                <a:solidFill>
                  <a:schemeClr val="dk1"/>
                </a:solidFill>
                <a:latin typeface="Avenir Book" panose="02000503020000020003" pitchFamily="2" charset="0"/>
              </a:rPr>
              <a:t>images </a:t>
            </a:r>
            <a:r>
              <a:rPr lang="en" sz="3200">
                <a:latin typeface="Avenir Book" panose="02000503020000020003" pitchFamily="2" charset="0"/>
              </a:rPr>
              <a:t>include alt text and/or descriptions that convey the purpose of the image based on its context?</a:t>
            </a:r>
            <a:endParaRPr sz="3200">
              <a:latin typeface="Avenir Book" panose="02000503020000020003" pitchFamily="2" charset="0"/>
            </a:endParaRPr>
          </a:p>
          <a:p>
            <a:pPr>
              <a:buSzPts val="2400"/>
            </a:pPr>
            <a:r>
              <a:rPr lang="en" sz="3200">
                <a:latin typeface="Avenir Book" panose="02000503020000020003" pitchFamily="2" charset="0"/>
              </a:rPr>
              <a:t>Do </a:t>
            </a:r>
            <a:r>
              <a:rPr lang="en" sz="3200" b="1">
                <a:solidFill>
                  <a:schemeClr val="dk1"/>
                </a:solidFill>
                <a:latin typeface="Avenir Book" panose="02000503020000020003" pitchFamily="2" charset="0"/>
              </a:rPr>
              <a:t>videos </a:t>
            </a:r>
            <a:r>
              <a:rPr lang="en" sz="3200">
                <a:latin typeface="Avenir Book" panose="02000503020000020003" pitchFamily="2" charset="0"/>
              </a:rPr>
              <a:t>have captions and/or transcripts?</a:t>
            </a:r>
            <a:endParaRPr sz="3200">
              <a:latin typeface="Avenir Book" panose="02000503020000020003" pitchFamily="2" charset="0"/>
            </a:endParaRPr>
          </a:p>
          <a:p>
            <a:pPr>
              <a:buSzPts val="2400"/>
            </a:pPr>
            <a:r>
              <a:rPr lang="en" sz="3200">
                <a:latin typeface="Avenir Book" panose="02000503020000020003" pitchFamily="2" charset="0"/>
              </a:rPr>
              <a:t>Are </a:t>
            </a:r>
            <a:r>
              <a:rPr lang="en" sz="3200" b="1">
                <a:solidFill>
                  <a:schemeClr val="dk1"/>
                </a:solidFill>
                <a:latin typeface="Avenir Book" panose="02000503020000020003" pitchFamily="2" charset="0"/>
              </a:rPr>
              <a:t>tables </a:t>
            </a:r>
            <a:r>
              <a:rPr lang="en" sz="3200">
                <a:latin typeface="Avenir Book" panose="02000503020000020003" pitchFamily="2" charset="0"/>
              </a:rPr>
              <a:t>used for information and not just layout?</a:t>
            </a:r>
            <a:endParaRPr sz="3200">
              <a:latin typeface="Avenir Book" panose="02000503020000020003" pitchFamily="2" charset="0"/>
            </a:endParaRPr>
          </a:p>
        </p:txBody>
      </p:sp>
      <p:sp>
        <p:nvSpPr>
          <p:cNvPr id="176" name="Google Shape;176;p25"/>
          <p:cNvSpPr txBox="1"/>
          <p:nvPr/>
        </p:nvSpPr>
        <p:spPr>
          <a:xfrm>
            <a:off x="485900" y="5688722"/>
            <a:ext cx="9075160" cy="612902"/>
          </a:xfrm>
          <a:prstGeom prst="rect">
            <a:avLst/>
          </a:prstGeom>
          <a:noFill/>
          <a:ln>
            <a:noFill/>
          </a:ln>
        </p:spPr>
        <p:txBody>
          <a:bodyPr spcFirstLastPara="1" wrap="square" lIns="121900" tIns="121900" rIns="121900" bIns="121900" anchor="t" anchorCtr="0">
            <a:noAutofit/>
          </a:bodyPr>
          <a:lstStyle/>
          <a:p>
            <a:r>
              <a:rPr lang="en" sz="1200">
                <a:latin typeface="Avenir"/>
                <a:sym typeface="Lato"/>
              </a:rPr>
              <a:t>Slide reused from </a:t>
            </a:r>
            <a:r>
              <a:rPr lang="en" sz="1200" i="1">
                <a:latin typeface="Avenir"/>
                <a:sym typeface="Lato"/>
                <a:hlinkClick r:id="rId3"/>
              </a:rPr>
              <a:t>Open for Everyone: Integrating Universal Design for Learning </a:t>
            </a:r>
            <a:endParaRPr lang="en-US" sz="1200" i="1">
              <a:latin typeface="Avenir"/>
            </a:endParaRPr>
          </a:p>
          <a:p>
            <a:pPr>
              <a:spcAft>
                <a:spcPts val="1333"/>
              </a:spcAft>
            </a:pPr>
            <a:r>
              <a:rPr lang="en" sz="1200" i="1">
                <a:latin typeface="Avenir"/>
                <a:sym typeface="Lato"/>
                <a:hlinkClick r:id="rId3"/>
              </a:rPr>
              <a:t>in Open Education Practice</a:t>
            </a:r>
            <a:r>
              <a:rPr lang="en" sz="1200">
                <a:latin typeface="Avenir"/>
                <a:sym typeface="Lato"/>
                <a:hlinkClick r:id="rId3"/>
              </a:rPr>
              <a:t> </a:t>
            </a:r>
            <a:r>
              <a:rPr lang="en" sz="1200">
                <a:latin typeface="Avenir"/>
                <a:sym typeface="Lato"/>
              </a:rPr>
              <a:t>by Dale Coleman and Jennifer Snoek-Brown, which is licensed is licensed under a CC BY 4.0 license</a:t>
            </a:r>
            <a:endParaRPr lang="en" sz="1200">
              <a:latin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latin typeface="Avenir Book" panose="02000503020000020003" pitchFamily="2" charset="0"/>
              </a:rPr>
              <a:t>Providing Alternate Access to Content</a:t>
            </a:r>
            <a:endParaRPr>
              <a:latin typeface="Avenir Book" panose="02000503020000020003" pitchFamily="2" charset="0"/>
            </a:endParaRPr>
          </a:p>
        </p:txBody>
      </p:sp>
      <p:pic>
        <p:nvPicPr>
          <p:cNvPr id="182" name="Google Shape;182;p26" descr="Read this book, only available in PDF format"/>
          <p:cNvPicPr preferRelativeResize="0"/>
          <p:nvPr/>
        </p:nvPicPr>
        <p:blipFill rotWithShape="1">
          <a:blip r:embed="rId3">
            <a:alphaModFix/>
          </a:blip>
          <a:srcRect r="50843"/>
          <a:stretch/>
        </p:blipFill>
        <p:spPr>
          <a:xfrm>
            <a:off x="783818" y="1289720"/>
            <a:ext cx="2590800" cy="15494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183" name="Google Shape;183;p26"/>
          <p:cNvSpPr txBox="1"/>
          <p:nvPr/>
        </p:nvSpPr>
        <p:spPr>
          <a:xfrm>
            <a:off x="3528236" y="1244562"/>
            <a:ext cx="2079600" cy="1632400"/>
          </a:xfrm>
          <a:prstGeom prst="rect">
            <a:avLst/>
          </a:prstGeom>
          <a:noFill/>
          <a:ln>
            <a:noFill/>
          </a:ln>
        </p:spPr>
        <p:txBody>
          <a:bodyPr spcFirstLastPara="1" wrap="square" lIns="121900" tIns="121900" rIns="121900" bIns="121900" anchor="t" anchorCtr="0">
            <a:noAutofit/>
          </a:bodyPr>
          <a:lstStyle/>
          <a:p>
            <a:r>
              <a:rPr lang="en" sz="9600" b="1">
                <a:solidFill>
                  <a:schemeClr val="accent3"/>
                </a:solidFill>
                <a:latin typeface="Lato"/>
                <a:ea typeface="Lato"/>
                <a:cs typeface="Lato"/>
                <a:sym typeface="Lato"/>
              </a:rPr>
              <a:t>VS.</a:t>
            </a:r>
            <a:endParaRPr sz="9600" b="1">
              <a:solidFill>
                <a:schemeClr val="accent3"/>
              </a:solidFill>
              <a:latin typeface="Lato"/>
              <a:ea typeface="Lato"/>
              <a:cs typeface="Lato"/>
              <a:sym typeface="Lato"/>
            </a:endParaRPr>
          </a:p>
        </p:txBody>
      </p:sp>
      <p:pic>
        <p:nvPicPr>
          <p:cNvPr id="184" name="Google Shape;184;p26" descr="Read this book, available in multiple formats"/>
          <p:cNvPicPr preferRelativeResize="0"/>
          <p:nvPr/>
        </p:nvPicPr>
        <p:blipFill>
          <a:blip r:embed="rId4">
            <a:alphaModFix/>
          </a:blip>
          <a:stretch>
            <a:fillRect/>
          </a:stretch>
        </p:blipFill>
        <p:spPr>
          <a:xfrm>
            <a:off x="4357523" y="2837662"/>
            <a:ext cx="2590800" cy="27178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185" name="Google Shape;185;p26" descr="arrow"/>
          <p:cNvSpPr/>
          <p:nvPr/>
        </p:nvSpPr>
        <p:spPr>
          <a:xfrm>
            <a:off x="6153700" y="3717264"/>
            <a:ext cx="1587600" cy="952400"/>
          </a:xfrm>
          <a:prstGeom prst="striped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pic>
        <p:nvPicPr>
          <p:cNvPr id="186" name="Google Shape;186;p26" descr="Multiple formats available to download this book, including editable formats like OpenDocument"/>
          <p:cNvPicPr preferRelativeResize="0"/>
          <p:nvPr/>
        </p:nvPicPr>
        <p:blipFill>
          <a:blip r:embed="rId5">
            <a:alphaModFix/>
          </a:blip>
          <a:stretch>
            <a:fillRect/>
          </a:stretch>
        </p:blipFill>
        <p:spPr>
          <a:xfrm>
            <a:off x="7795400" y="1291677"/>
            <a:ext cx="3939400" cy="4322397"/>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2" name="Google Shape;176;p25">
            <a:extLst>
              <a:ext uri="{FF2B5EF4-FFF2-40B4-BE49-F238E27FC236}">
                <a16:creationId xmlns:a16="http://schemas.microsoft.com/office/drawing/2014/main" id="{5676A3F1-4EB7-0A12-C0FA-08034BB81199}"/>
              </a:ext>
            </a:extLst>
          </p:cNvPr>
          <p:cNvSpPr txBox="1"/>
          <p:nvPr/>
        </p:nvSpPr>
        <p:spPr>
          <a:xfrm>
            <a:off x="485900" y="5688722"/>
            <a:ext cx="9010032" cy="625927"/>
          </a:xfrm>
          <a:prstGeom prst="rect">
            <a:avLst/>
          </a:prstGeom>
          <a:noFill/>
          <a:ln>
            <a:noFill/>
          </a:ln>
        </p:spPr>
        <p:txBody>
          <a:bodyPr spcFirstLastPara="1" wrap="square" lIns="121900" tIns="121900" rIns="121900" bIns="121900" anchor="t" anchorCtr="0">
            <a:noAutofit/>
          </a:bodyPr>
          <a:lstStyle/>
          <a:p>
            <a:r>
              <a:rPr lang="en" sz="1200">
                <a:latin typeface="Avenir"/>
                <a:sym typeface="Lato"/>
              </a:rPr>
              <a:t>Slide reused from </a:t>
            </a:r>
            <a:r>
              <a:rPr lang="en" sz="1200" i="1">
                <a:latin typeface="Avenir"/>
                <a:sym typeface="Lato"/>
                <a:hlinkClick r:id="rId6"/>
              </a:rPr>
              <a:t>Open for Everyone: Integrating Universal Design for Learning </a:t>
            </a:r>
            <a:endParaRPr lang="en-US" sz="1200" i="1">
              <a:latin typeface="Avenir"/>
            </a:endParaRPr>
          </a:p>
          <a:p>
            <a:pPr>
              <a:spcAft>
                <a:spcPts val="1333"/>
              </a:spcAft>
            </a:pPr>
            <a:r>
              <a:rPr lang="en" sz="1200" i="1">
                <a:latin typeface="Avenir"/>
                <a:sym typeface="Lato"/>
                <a:hlinkClick r:id="rId6"/>
              </a:rPr>
              <a:t>in Open Education Practice</a:t>
            </a:r>
            <a:r>
              <a:rPr lang="en" sz="1200">
                <a:latin typeface="Avenir"/>
                <a:sym typeface="Lato"/>
                <a:hlinkClick r:id="rId6"/>
              </a:rPr>
              <a:t> </a:t>
            </a:r>
            <a:r>
              <a:rPr lang="en" sz="1200">
                <a:latin typeface="Avenir"/>
                <a:sym typeface="Lato"/>
              </a:rPr>
              <a:t>by Dale Coleman and Jennifer Snoek-Brown, which is licensed is licensed under a CC BY 4.0 license</a:t>
            </a:r>
            <a:endParaRPr lang="en" sz="1200">
              <a:latin typeface="Aveni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838200" y="500062"/>
            <a:ext cx="10515600" cy="1325563"/>
          </a:xfrm>
          <a:prstGeom prst="rect">
            <a:avLst/>
          </a:prstGeom>
        </p:spPr>
        <p:txBody>
          <a:bodyPr spcFirstLastPara="1" vert="horz" wrap="square" lIns="121900" tIns="121900" rIns="121900" bIns="121900" rtlCol="0" anchor="t" anchorCtr="0">
            <a:noAutofit/>
          </a:bodyPr>
          <a:lstStyle/>
          <a:p>
            <a:pPr>
              <a:buClr>
                <a:srgbClr val="000000"/>
              </a:buClr>
              <a:buSzPts val="1100"/>
            </a:pPr>
            <a:r>
              <a:rPr lang="en">
                <a:latin typeface="Avenir Book" panose="02000503020000020003" pitchFamily="2" charset="0"/>
              </a:rPr>
              <a:t>Accessibility Checklists for Adapting &amp; Creating OER</a:t>
            </a:r>
            <a:endParaRPr>
              <a:latin typeface="Avenir Book" panose="02000503020000020003" pitchFamily="2" charset="0"/>
            </a:endParaRPr>
          </a:p>
        </p:txBody>
      </p:sp>
      <p:sp>
        <p:nvSpPr>
          <p:cNvPr id="206" name="Google Shape;206;p29"/>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lnSpc>
                <a:spcPct val="100000"/>
              </a:lnSpc>
              <a:buSzPts val="2400"/>
              <a:buNone/>
            </a:pPr>
            <a:r>
              <a:rPr lang="en" sz="3000" b="1">
                <a:solidFill>
                  <a:schemeClr val="dk1"/>
                </a:solidFill>
                <a:latin typeface="Avenir Book" panose="02000503020000020003" pitchFamily="2" charset="0"/>
              </a:rPr>
              <a:t>WAVE </a:t>
            </a:r>
            <a:r>
              <a:rPr lang="en" sz="3000">
                <a:latin typeface="Avenir Book" panose="02000503020000020003" pitchFamily="2" charset="0"/>
              </a:rPr>
              <a:t>(Web Accessibility Evaluation Tool), </a:t>
            </a:r>
            <a:br>
              <a:rPr lang="en" sz="3000">
                <a:latin typeface="Avenir Book" panose="02000503020000020003" pitchFamily="2" charset="0"/>
              </a:rPr>
            </a:br>
            <a:r>
              <a:rPr lang="en" sz="3000" u="sng">
                <a:solidFill>
                  <a:schemeClr val="hlink"/>
                </a:solidFill>
                <a:latin typeface="Avenir Book" panose="02000503020000020003" pitchFamily="2" charset="0"/>
                <a:hlinkClick r:id="rId3"/>
              </a:rPr>
              <a:t>https://wave.webaim.org/</a:t>
            </a:r>
            <a:r>
              <a:rPr lang="en" sz="3000">
                <a:latin typeface="Avenir Book" panose="02000503020000020003" pitchFamily="2" charset="0"/>
              </a:rPr>
              <a:t> </a:t>
            </a:r>
            <a:endParaRPr sz="3000">
              <a:latin typeface="Avenir Book" panose="02000503020000020003" pitchFamily="2" charset="0"/>
            </a:endParaRPr>
          </a:p>
          <a:p>
            <a:pPr marL="0" indent="0">
              <a:lnSpc>
                <a:spcPct val="100000"/>
              </a:lnSpc>
              <a:spcBef>
                <a:spcPts val="1333"/>
              </a:spcBef>
              <a:buSzPts val="2400"/>
              <a:buNone/>
            </a:pPr>
            <a:r>
              <a:rPr lang="en" sz="3000">
                <a:latin typeface="Avenir Book" panose="02000503020000020003" pitchFamily="2" charset="0"/>
              </a:rPr>
              <a:t>BC Campus Open Ed’s </a:t>
            </a:r>
            <a:r>
              <a:rPr lang="en" sz="3000" b="1">
                <a:solidFill>
                  <a:schemeClr val="dk1"/>
                </a:solidFill>
                <a:latin typeface="Avenir Book" panose="02000503020000020003" pitchFamily="2" charset="0"/>
              </a:rPr>
              <a:t>Accessibility </a:t>
            </a:r>
            <a:br>
              <a:rPr lang="en" sz="3000" b="1">
                <a:solidFill>
                  <a:schemeClr val="dk1"/>
                </a:solidFill>
                <a:latin typeface="Avenir Book" panose="02000503020000020003" pitchFamily="2" charset="0"/>
              </a:rPr>
            </a:br>
            <a:r>
              <a:rPr lang="en" sz="3000" b="1">
                <a:solidFill>
                  <a:schemeClr val="dk1"/>
                </a:solidFill>
                <a:latin typeface="Avenir Book" panose="02000503020000020003" pitchFamily="2" charset="0"/>
              </a:rPr>
              <a:t>Checklist for Textbooks</a:t>
            </a:r>
            <a:r>
              <a:rPr lang="en" sz="3000">
                <a:latin typeface="Avenir Book" panose="02000503020000020003" pitchFamily="2" charset="0"/>
              </a:rPr>
              <a:t>, </a:t>
            </a:r>
            <a:r>
              <a:rPr lang="en" sz="3000" u="sng">
                <a:solidFill>
                  <a:schemeClr val="hlink"/>
                </a:solidFill>
                <a:latin typeface="Avenir Book" panose="02000503020000020003" pitchFamily="2" charset="0"/>
                <a:hlinkClick r:id="rId4"/>
              </a:rPr>
              <a:t>https://opentextbc.ca/accessibilitytoolkit</a:t>
            </a:r>
            <a:r>
              <a:rPr lang="en" sz="3000">
                <a:latin typeface="Avenir Book" panose="02000503020000020003" pitchFamily="2" charset="0"/>
              </a:rPr>
              <a:t> </a:t>
            </a:r>
            <a:endParaRPr sz="3000">
              <a:latin typeface="Avenir Book" panose="02000503020000020003" pitchFamily="2" charset="0"/>
            </a:endParaRPr>
          </a:p>
          <a:p>
            <a:pPr marL="0" indent="0">
              <a:lnSpc>
                <a:spcPct val="100000"/>
              </a:lnSpc>
              <a:spcBef>
                <a:spcPts val="1333"/>
              </a:spcBef>
              <a:spcAft>
                <a:spcPts val="1333"/>
              </a:spcAft>
              <a:buSzPts val="2400"/>
              <a:buNone/>
            </a:pPr>
            <a:r>
              <a:rPr lang="en" sz="3000" err="1">
                <a:latin typeface="Avenir Book" panose="02000503020000020003" pitchFamily="2" charset="0"/>
              </a:rPr>
              <a:t>Achieve’s</a:t>
            </a:r>
            <a:r>
              <a:rPr lang="en" sz="3000">
                <a:latin typeface="Avenir Book" panose="02000503020000020003" pitchFamily="2" charset="0"/>
              </a:rPr>
              <a:t> </a:t>
            </a:r>
            <a:r>
              <a:rPr lang="en" sz="3000" b="1">
                <a:solidFill>
                  <a:schemeClr val="dk1"/>
                </a:solidFill>
                <a:latin typeface="Avenir Book" panose="02000503020000020003" pitchFamily="2" charset="0"/>
              </a:rPr>
              <a:t>Rubrics for Evaluating OER Objects</a:t>
            </a:r>
            <a:r>
              <a:rPr lang="en" sz="3000">
                <a:latin typeface="Avenir Book" panose="02000503020000020003" pitchFamily="2" charset="0"/>
              </a:rPr>
              <a:t>, </a:t>
            </a:r>
            <a:r>
              <a:rPr lang="en" sz="3000" u="sng">
                <a:solidFill>
                  <a:schemeClr val="hlink"/>
                </a:solidFill>
                <a:latin typeface="Avenir Book" panose="02000503020000020003" pitchFamily="2" charset="0"/>
                <a:hlinkClick r:id="rId5"/>
              </a:rPr>
              <a:t>http://www.achieve.org/files/AchieveOERRubrics.pdf</a:t>
            </a:r>
            <a:r>
              <a:rPr lang="en" sz="3000">
                <a:latin typeface="Avenir Book" panose="02000503020000020003" pitchFamily="2" charset="0"/>
              </a:rPr>
              <a:t> </a:t>
            </a:r>
            <a:endParaRPr sz="3000">
              <a:latin typeface="Avenir Book" panose="02000503020000020003" pitchFamily="2" charset="0"/>
            </a:endParaRPr>
          </a:p>
        </p:txBody>
      </p:sp>
      <p:sp>
        <p:nvSpPr>
          <p:cNvPr id="2" name="Google Shape;176;p25">
            <a:extLst>
              <a:ext uri="{FF2B5EF4-FFF2-40B4-BE49-F238E27FC236}">
                <a16:creationId xmlns:a16="http://schemas.microsoft.com/office/drawing/2014/main" id="{69683F0F-FA62-C513-9C86-41B226DF4F2A}"/>
              </a:ext>
            </a:extLst>
          </p:cNvPr>
          <p:cNvSpPr txBox="1"/>
          <p:nvPr/>
        </p:nvSpPr>
        <p:spPr>
          <a:xfrm>
            <a:off x="485900" y="5688722"/>
            <a:ext cx="9075160" cy="612902"/>
          </a:xfrm>
          <a:prstGeom prst="rect">
            <a:avLst/>
          </a:prstGeom>
          <a:noFill/>
          <a:ln>
            <a:noFill/>
          </a:ln>
        </p:spPr>
        <p:txBody>
          <a:bodyPr spcFirstLastPara="1" wrap="square" lIns="121900" tIns="121900" rIns="121900" bIns="121900" anchor="t" anchorCtr="0">
            <a:noAutofit/>
          </a:bodyPr>
          <a:lstStyle/>
          <a:p>
            <a:r>
              <a:rPr lang="en" sz="1200">
                <a:latin typeface="Avenir"/>
                <a:sym typeface="Lato"/>
              </a:rPr>
              <a:t>Slide adapted from </a:t>
            </a:r>
            <a:r>
              <a:rPr lang="en" sz="1200" i="1">
                <a:latin typeface="Avenir"/>
                <a:sym typeface="Lato"/>
                <a:hlinkClick r:id="rId6"/>
              </a:rPr>
              <a:t>Open for Everyone: Integrating Universal Design for Learning </a:t>
            </a:r>
            <a:endParaRPr lang="en-US" sz="1200" i="1">
              <a:latin typeface="Avenir"/>
            </a:endParaRPr>
          </a:p>
          <a:p>
            <a:pPr>
              <a:spcAft>
                <a:spcPts val="1333"/>
              </a:spcAft>
            </a:pPr>
            <a:r>
              <a:rPr lang="en" sz="1200" i="1">
                <a:latin typeface="Avenir"/>
                <a:sym typeface="Lato"/>
                <a:hlinkClick r:id="rId6"/>
              </a:rPr>
              <a:t>in Open Education Practice</a:t>
            </a:r>
            <a:r>
              <a:rPr lang="en" sz="1200">
                <a:latin typeface="Avenir"/>
                <a:sym typeface="Lato"/>
                <a:hlinkClick r:id="rId6"/>
              </a:rPr>
              <a:t> </a:t>
            </a:r>
            <a:r>
              <a:rPr lang="en" sz="1200">
                <a:latin typeface="Avenir"/>
                <a:sym typeface="Lato"/>
              </a:rPr>
              <a:t>by Dale Coleman and Jennifer Snoek-Brown, which is licensed is licensed under a CC BY 4.0 license</a:t>
            </a:r>
            <a:endParaRPr lang="en" sz="1200">
              <a:latin typeface="Aveni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FCC-3E9F-42AF-90A0-A266485099F0}"/>
              </a:ext>
            </a:extLst>
          </p:cNvPr>
          <p:cNvSpPr>
            <a:spLocks noGrp="1"/>
          </p:cNvSpPr>
          <p:nvPr>
            <p:ph type="title"/>
          </p:nvPr>
        </p:nvSpPr>
        <p:spPr/>
        <p:txBody>
          <a:bodyPr/>
          <a:lstStyle/>
          <a:p>
            <a:r>
              <a:rPr lang="en-US">
                <a:latin typeface="Avenir Book" panose="02000503020000020003" pitchFamily="2" charset="0"/>
                <a:cs typeface="Calibri Light"/>
              </a:rPr>
              <a:t>Identify what you want to apply:</a:t>
            </a:r>
          </a:p>
        </p:txBody>
      </p:sp>
      <p:sp>
        <p:nvSpPr>
          <p:cNvPr id="8" name="Content Placeholder 7">
            <a:extLst>
              <a:ext uri="{FF2B5EF4-FFF2-40B4-BE49-F238E27FC236}">
                <a16:creationId xmlns:a16="http://schemas.microsoft.com/office/drawing/2014/main" id="{42741632-170B-4742-B09D-B7F9AEE7EEAB}"/>
              </a:ext>
            </a:extLst>
          </p:cNvPr>
          <p:cNvSpPr>
            <a:spLocks noGrp="1"/>
          </p:cNvSpPr>
          <p:nvPr>
            <p:ph idx="1"/>
          </p:nvPr>
        </p:nvSpPr>
        <p:spPr>
          <a:xfrm>
            <a:off x="838200" y="1825625"/>
            <a:ext cx="10515600" cy="4055222"/>
          </a:xfrm>
        </p:spPr>
        <p:txBody>
          <a:bodyPr vert="horz" lIns="91440" tIns="45720" rIns="91440" bIns="45720" rtlCol="0" anchor="t">
            <a:normAutofit lnSpcReduction="10000"/>
          </a:bodyPr>
          <a:lstStyle/>
          <a:p>
            <a:r>
              <a:rPr lang="en-US">
                <a:latin typeface="Avenir"/>
              </a:rPr>
              <a:t>How can you remove a cost barrier for your students?</a:t>
            </a:r>
          </a:p>
          <a:p>
            <a:pPr marL="0" indent="0">
              <a:buNone/>
            </a:pPr>
            <a:endParaRPr lang="en-US">
              <a:latin typeface="Avenir"/>
            </a:endParaRPr>
          </a:p>
          <a:p>
            <a:r>
              <a:rPr lang="en-US">
                <a:latin typeface="Avenir"/>
              </a:rPr>
              <a:t>Are there things that you have already created that you can openly license?</a:t>
            </a:r>
          </a:p>
          <a:p>
            <a:pPr marL="0" indent="0">
              <a:buNone/>
            </a:pPr>
            <a:endParaRPr lang="en-US">
              <a:latin typeface="Avenir"/>
            </a:endParaRPr>
          </a:p>
          <a:p>
            <a:r>
              <a:rPr lang="en-US">
                <a:latin typeface="Avenir"/>
              </a:rPr>
              <a:t>Talk to your colleagues about your experiences with OER</a:t>
            </a:r>
          </a:p>
          <a:p>
            <a:pPr marL="0" indent="0">
              <a:buNone/>
            </a:pPr>
            <a:endParaRPr lang="en-US">
              <a:latin typeface="Avenir"/>
            </a:endParaRPr>
          </a:p>
          <a:p>
            <a:r>
              <a:rPr lang="en-US">
                <a:latin typeface="Avenir"/>
              </a:rPr>
              <a:t>Gather student stories about their experience with OER (both financial impact &amp; learning) to share with colleagues</a:t>
            </a:r>
          </a:p>
        </p:txBody>
      </p:sp>
    </p:spTree>
    <p:extLst>
      <p:ext uri="{BB962C8B-B14F-4D97-AF65-F5344CB8AC3E}">
        <p14:creationId xmlns:p14="http://schemas.microsoft.com/office/powerpoint/2010/main" val="2247665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F00B-E8BB-5545-A97A-1AB4B7BE7C98}"/>
              </a:ext>
            </a:extLst>
          </p:cNvPr>
          <p:cNvSpPr>
            <a:spLocks noGrp="1"/>
          </p:cNvSpPr>
          <p:nvPr>
            <p:ph type="title"/>
          </p:nvPr>
        </p:nvSpPr>
        <p:spPr>
          <a:xfrm>
            <a:off x="838200" y="93905"/>
            <a:ext cx="10515600" cy="1325563"/>
          </a:xfrm>
        </p:spPr>
        <p:txBody>
          <a:bodyPr/>
          <a:lstStyle/>
          <a:p>
            <a:r>
              <a:rPr lang="en-US">
                <a:latin typeface="Avenir Book" panose="02000503020000020003" pitchFamily="2" charset="0"/>
              </a:rPr>
              <a:t>Questions? Need support?</a:t>
            </a:r>
          </a:p>
        </p:txBody>
      </p:sp>
      <p:sp>
        <p:nvSpPr>
          <p:cNvPr id="3" name="Content Placeholder 2">
            <a:extLst>
              <a:ext uri="{FF2B5EF4-FFF2-40B4-BE49-F238E27FC236}">
                <a16:creationId xmlns:a16="http://schemas.microsoft.com/office/drawing/2014/main" id="{867ACDF4-3F0E-0841-A1C2-FDDB6AF83E67}"/>
              </a:ext>
            </a:extLst>
          </p:cNvPr>
          <p:cNvSpPr>
            <a:spLocks noGrp="1"/>
          </p:cNvSpPr>
          <p:nvPr>
            <p:ph idx="1"/>
          </p:nvPr>
        </p:nvSpPr>
        <p:spPr>
          <a:xfrm>
            <a:off x="1225108" y="1337003"/>
            <a:ext cx="10517110" cy="4365270"/>
          </a:xfrm>
        </p:spPr>
        <p:txBody>
          <a:bodyPr vert="horz" lIns="91440" tIns="45720" rIns="91440" bIns="45720" rtlCol="0" anchor="t">
            <a:normAutofit fontScale="85000" lnSpcReduction="20000"/>
          </a:bodyPr>
          <a:lstStyle/>
          <a:p>
            <a:pPr marL="0" indent="0">
              <a:buNone/>
            </a:pPr>
            <a:r>
              <a:rPr lang="en-US" sz="2400">
                <a:latin typeface="Avenir Book" panose="02000503020000020003" pitchFamily="2" charset="0"/>
                <a:cs typeface="Calibri Light"/>
              </a:rPr>
              <a:t>Rayne </a:t>
            </a:r>
            <a:r>
              <a:rPr lang="en-US" sz="2400" err="1">
                <a:latin typeface="Avenir Book" panose="02000503020000020003" pitchFamily="2" charset="0"/>
                <a:cs typeface="Calibri Light"/>
              </a:rPr>
              <a:t>Vieger</a:t>
            </a:r>
            <a:r>
              <a:rPr lang="en-US" sz="2400">
                <a:latin typeface="Avenir Book" panose="02000503020000020003" pitchFamily="2" charset="0"/>
                <a:cs typeface="Calibri Light"/>
              </a:rPr>
              <a:t>: </a:t>
            </a:r>
            <a:r>
              <a:rPr lang="en-US" sz="2400">
                <a:latin typeface="Avenir Book" panose="02000503020000020003" pitchFamily="2" charset="0"/>
                <a:cs typeface="Calibri Light"/>
                <a:hlinkClick r:id="rId4"/>
              </a:rPr>
              <a:t>raynev@uoregon.edu</a:t>
            </a:r>
            <a:r>
              <a:rPr lang="en-US" sz="2400">
                <a:latin typeface="Avenir Book" panose="02000503020000020003" pitchFamily="2" charset="0"/>
                <a:cs typeface="Calibri Light"/>
              </a:rPr>
              <a:t> </a:t>
            </a:r>
          </a:p>
          <a:p>
            <a:pPr marL="0" indent="0">
              <a:buNone/>
            </a:pPr>
            <a:r>
              <a:rPr lang="en-US" sz="2400">
                <a:latin typeface="Avenir Book" panose="02000503020000020003" pitchFamily="2" charset="0"/>
                <a:cs typeface="Calibri Light"/>
              </a:rPr>
              <a:t>Laurel Bastian: </a:t>
            </a:r>
            <a:r>
              <a:rPr lang="en-US" sz="2400">
                <a:latin typeface="Avenir Book" panose="02000503020000020003" pitchFamily="2" charset="0"/>
                <a:cs typeface="Calibri Light"/>
                <a:hlinkClick r:id="rId5"/>
              </a:rPr>
              <a:t>lbastian@uoregon.edu</a:t>
            </a:r>
            <a:r>
              <a:rPr lang="en-US" sz="2400">
                <a:latin typeface="Avenir Book" panose="02000503020000020003" pitchFamily="2" charset="0"/>
                <a:cs typeface="Calibri Light"/>
              </a:rPr>
              <a:t> </a:t>
            </a:r>
          </a:p>
          <a:p>
            <a:pPr marL="0" indent="0">
              <a:buNone/>
            </a:pPr>
            <a:endParaRPr lang="en-US" sz="2400">
              <a:latin typeface="Avenir Book" panose="02000503020000020003" pitchFamily="2" charset="0"/>
              <a:cs typeface="Calibri Light"/>
            </a:endParaRPr>
          </a:p>
          <a:p>
            <a:pPr marL="0" indent="0">
              <a:buNone/>
            </a:pPr>
            <a:r>
              <a:rPr lang="en-US" sz="2400">
                <a:latin typeface="Avenir Book" panose="02000503020000020003" pitchFamily="2" charset="0"/>
                <a:ea typeface="+mn-lt"/>
                <a:cs typeface="+mn-lt"/>
              </a:rPr>
              <a:t>The Accessible Education Center is available at 541-346-1155 or </a:t>
            </a:r>
            <a:r>
              <a:rPr lang="en-US" sz="2400">
                <a:latin typeface="Avenir Book" panose="02000503020000020003" pitchFamily="2" charset="0"/>
                <a:ea typeface="+mn-lt"/>
                <a:cs typeface="+mn-lt"/>
                <a:hlinkClick r:id="rId6"/>
              </a:rPr>
              <a:t>uoaec@uoregon.edu</a:t>
            </a:r>
            <a:endParaRPr lang="en-US">
              <a:latin typeface="Avenir Book" panose="02000503020000020003" pitchFamily="2" charset="0"/>
            </a:endParaRPr>
          </a:p>
          <a:p>
            <a:pPr marL="0" indent="0">
              <a:buNone/>
            </a:pPr>
            <a:endParaRPr lang="en-US" sz="2400">
              <a:latin typeface="Avenir Book" panose="02000503020000020003" pitchFamily="2" charset="0"/>
              <a:cs typeface="Calibri Light"/>
            </a:endParaRPr>
          </a:p>
          <a:p>
            <a:pPr marL="0" indent="0">
              <a:buNone/>
            </a:pPr>
            <a:r>
              <a:rPr lang="en-US" sz="2400">
                <a:latin typeface="Avenir Book" panose="02000503020000020003" pitchFamily="2" charset="0"/>
                <a:cs typeface="Calibri Light"/>
              </a:rPr>
              <a:t>Canvas Support is available Monday – Friday, 8am – 5pm</a:t>
            </a:r>
          </a:p>
          <a:p>
            <a:pPr marL="914400" lvl="1" indent="-457200"/>
            <a:r>
              <a:rPr lang="en-US">
                <a:latin typeface="Avenir Book" panose="02000503020000020003" pitchFamily="2" charset="0"/>
                <a:cs typeface="Calibri Light"/>
              </a:rPr>
              <a:t>In person: PLC 68</a:t>
            </a:r>
          </a:p>
          <a:p>
            <a:pPr marL="914400" lvl="1" indent="-457200"/>
            <a:r>
              <a:rPr lang="en-US">
                <a:latin typeface="Avenir Book" panose="02000503020000020003" pitchFamily="2" charset="0"/>
                <a:cs typeface="Calibri Light"/>
              </a:rPr>
              <a:t>By phone: (541) 346-1942</a:t>
            </a:r>
          </a:p>
          <a:p>
            <a:pPr marL="914400" lvl="1" indent="-457200"/>
            <a:r>
              <a:rPr lang="en-US">
                <a:latin typeface="Avenir Book" panose="02000503020000020003" pitchFamily="2" charset="0"/>
                <a:cs typeface="Calibri Light"/>
              </a:rPr>
              <a:t>By email: </a:t>
            </a:r>
            <a:r>
              <a:rPr lang="en-US" err="1">
                <a:latin typeface="Avenir Book" panose="02000503020000020003" pitchFamily="2" charset="0"/>
                <a:cs typeface="Calibri Light"/>
              </a:rPr>
              <a:t>uoonline@uoregon.edu</a:t>
            </a:r>
            <a:endParaRPr lang="en-US">
              <a:latin typeface="Avenir Book" panose="02000503020000020003" pitchFamily="2" charset="0"/>
              <a:cs typeface="Calibri Light"/>
            </a:endParaRPr>
          </a:p>
          <a:p>
            <a:pPr marL="914400" lvl="1" indent="-457200"/>
            <a:r>
              <a:rPr lang="en-US">
                <a:latin typeface="Avenir Book" panose="02000503020000020003" pitchFamily="2" charset="0"/>
                <a:cs typeface="Calibri Light"/>
              </a:rPr>
              <a:t>By live chat: </a:t>
            </a:r>
            <a:r>
              <a:rPr lang="en-US" err="1">
                <a:latin typeface="Avenir Book" panose="02000503020000020003" pitchFamily="2" charset="0"/>
                <a:cs typeface="Calibri Light"/>
              </a:rPr>
              <a:t>livehelp.uoregon.edu</a:t>
            </a:r>
            <a:endParaRPr lang="en-US">
              <a:latin typeface="Avenir Book" panose="02000503020000020003" pitchFamily="2" charset="0"/>
              <a:cs typeface="Calibri Light"/>
            </a:endParaRPr>
          </a:p>
          <a:p>
            <a:pPr marL="457200" indent="-457200"/>
            <a:endParaRPr lang="en-US">
              <a:latin typeface="Avenir Book" panose="02000503020000020003" pitchFamily="2" charset="0"/>
              <a:cs typeface="Calibri Light"/>
            </a:endParaRPr>
          </a:p>
          <a:p>
            <a:pPr marL="0" indent="0">
              <a:buNone/>
            </a:pPr>
            <a:r>
              <a:rPr lang="en-US">
                <a:latin typeface="Avenir Book" panose="02000503020000020003" pitchFamily="2" charset="0"/>
                <a:cs typeface="Calibri Light"/>
                <a:hlinkClick r:id="rId7"/>
              </a:rPr>
              <a:t>Schedule a consultation with TEP or UO Online</a:t>
            </a:r>
            <a:r>
              <a:rPr lang="en-US">
                <a:latin typeface="Avenir Book" panose="02000503020000020003" pitchFamily="2" charset="0"/>
                <a:cs typeface="Calibri Light"/>
              </a:rPr>
              <a:t> any time at </a:t>
            </a:r>
            <a:r>
              <a:rPr lang="en-US" err="1">
                <a:latin typeface="Avenir Book" panose="02000503020000020003" pitchFamily="2" charset="0"/>
                <a:cs typeface="Calibri Light"/>
              </a:rPr>
              <a:t>teaching.uoregon.edu</a:t>
            </a:r>
            <a:r>
              <a:rPr lang="en-US">
                <a:latin typeface="Avenir Book" panose="02000503020000020003" pitchFamily="2" charset="0"/>
                <a:cs typeface="Calibri Light"/>
              </a:rPr>
              <a:t> </a:t>
            </a:r>
          </a:p>
          <a:p>
            <a:pPr marL="0" indent="0">
              <a:buNone/>
            </a:pPr>
            <a:endParaRPr lang="en-US">
              <a:latin typeface="Avenir Book" panose="02000503020000020003" pitchFamily="2" charset="0"/>
              <a:cs typeface="Calibri Light"/>
            </a:endParaRPr>
          </a:p>
        </p:txBody>
      </p:sp>
    </p:spTree>
    <p:extLst>
      <p:ext uri="{BB962C8B-B14F-4D97-AF65-F5344CB8AC3E}">
        <p14:creationId xmlns:p14="http://schemas.microsoft.com/office/powerpoint/2010/main" val="1671648551"/>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E507-4456-E443-8329-3320F00553B6}"/>
              </a:ext>
            </a:extLst>
          </p:cNvPr>
          <p:cNvSpPr>
            <a:spLocks noGrp="1"/>
          </p:cNvSpPr>
          <p:nvPr>
            <p:ph type="ctrTitle"/>
          </p:nvPr>
        </p:nvSpPr>
        <p:spPr>
          <a:xfrm>
            <a:off x="1341641" y="1740927"/>
            <a:ext cx="9144000" cy="2387600"/>
          </a:xfrm>
        </p:spPr>
        <p:txBody>
          <a:bodyPr>
            <a:normAutofit fontScale="90000"/>
          </a:bodyPr>
          <a:lstStyle/>
          <a:p>
            <a:r>
              <a:rPr lang="en-US">
                <a:latin typeface="Avenir Book" panose="02000503020000020003" pitchFamily="2" charset="0"/>
                <a:cs typeface="Calibri Light"/>
              </a:rPr>
              <a:t>Thank you, and feel free to stay and search for OER!</a:t>
            </a:r>
          </a:p>
        </p:txBody>
      </p:sp>
      <p:sp>
        <p:nvSpPr>
          <p:cNvPr id="3" name="TextBox 2">
            <a:extLst>
              <a:ext uri="{FF2B5EF4-FFF2-40B4-BE49-F238E27FC236}">
                <a16:creationId xmlns:a16="http://schemas.microsoft.com/office/drawing/2014/main" id="{1A8C89AD-68B3-DD3D-65AF-CEE07FFE55C7}"/>
              </a:ext>
            </a:extLst>
          </p:cNvPr>
          <p:cNvSpPr txBox="1"/>
          <p:nvPr/>
        </p:nvSpPr>
        <p:spPr>
          <a:xfrm>
            <a:off x="2321170" y="4216400"/>
            <a:ext cx="65206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24734"/>
                </a:solidFill>
                <a:latin typeface="Avenir"/>
              </a:rPr>
              <a:t>Using Open Educational Resources presentation by Rayne Vieger is licensed under a</a:t>
            </a:r>
            <a:r>
              <a:rPr lang="en-US" sz="1200">
                <a:latin typeface="Avenir"/>
              </a:rPr>
              <a:t>​</a:t>
            </a:r>
            <a:br>
              <a:rPr lang="en-US" sz="1200">
                <a:latin typeface="Avenir"/>
              </a:rPr>
            </a:br>
            <a:r>
              <a:rPr lang="en-US" sz="1200">
                <a:solidFill>
                  <a:srgbClr val="0563C1"/>
                </a:solidFill>
                <a:latin typeface="Avenir"/>
                <a:cs typeface="Segoe UI"/>
                <a:hlinkClick r:id="rId2"/>
              </a:rPr>
              <a:t>Creative Commons Attribution 4.0 International License</a:t>
            </a:r>
            <a:r>
              <a:rPr lang="en-US" sz="1200">
                <a:solidFill>
                  <a:srgbClr val="124734"/>
                </a:solidFill>
                <a:latin typeface="Avenir"/>
              </a:rPr>
              <a:t> except where otherwise noted. </a:t>
            </a:r>
            <a:r>
              <a:rPr lang="en-US" sz="1200">
                <a:latin typeface="Avenir"/>
              </a:rPr>
              <a:t>​</a:t>
            </a:r>
            <a:endParaRPr lang="en-US" sz="1200">
              <a:cs typeface="Calibri"/>
            </a:endParaRPr>
          </a:p>
        </p:txBody>
      </p:sp>
      <p:pic>
        <p:nvPicPr>
          <p:cNvPr id="5" name="Picture 4" descr="Graphical user interface&#10;&#10;Description automatically generated">
            <a:extLst>
              <a:ext uri="{FF2B5EF4-FFF2-40B4-BE49-F238E27FC236}">
                <a16:creationId xmlns:a16="http://schemas.microsoft.com/office/drawing/2014/main" id="{2536FEDA-621F-DC2A-5616-F08F50AD9AD1}"/>
              </a:ext>
            </a:extLst>
          </p:cNvPr>
          <p:cNvPicPr>
            <a:picLocks noChangeAspect="1"/>
          </p:cNvPicPr>
          <p:nvPr/>
        </p:nvPicPr>
        <p:blipFill>
          <a:blip r:embed="rId3"/>
          <a:stretch>
            <a:fillRect/>
          </a:stretch>
        </p:blipFill>
        <p:spPr>
          <a:xfrm>
            <a:off x="8581192" y="4286292"/>
            <a:ext cx="933450" cy="323850"/>
          </a:xfrm>
          <a:prstGeom prst="rect">
            <a:avLst/>
          </a:prstGeom>
        </p:spPr>
      </p:pic>
    </p:spTree>
    <p:extLst>
      <p:ext uri="{BB962C8B-B14F-4D97-AF65-F5344CB8AC3E}">
        <p14:creationId xmlns:p14="http://schemas.microsoft.com/office/powerpoint/2010/main" val="262025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5FD8-FA49-40EF-846E-FD607DA10CBA}"/>
              </a:ext>
            </a:extLst>
          </p:cNvPr>
          <p:cNvSpPr>
            <a:spLocks noGrp="1"/>
          </p:cNvSpPr>
          <p:nvPr>
            <p:ph type="title"/>
          </p:nvPr>
        </p:nvSpPr>
        <p:spPr/>
        <p:txBody>
          <a:bodyPr/>
          <a:lstStyle/>
          <a:p>
            <a:r>
              <a:rPr lang="en-US">
                <a:latin typeface="Avenir Book" panose="02000503020000020003" pitchFamily="2" charset="0"/>
                <a:cs typeface="Calibri Light"/>
              </a:rPr>
              <a:t>Session Learning Objectives</a:t>
            </a:r>
            <a:endParaRPr lang="en-US">
              <a:latin typeface="Avenir Book" panose="02000503020000020003" pitchFamily="2" charset="0"/>
            </a:endParaRPr>
          </a:p>
        </p:txBody>
      </p:sp>
      <p:sp>
        <p:nvSpPr>
          <p:cNvPr id="3" name="Content Placeholder 2">
            <a:extLst>
              <a:ext uri="{FF2B5EF4-FFF2-40B4-BE49-F238E27FC236}">
                <a16:creationId xmlns:a16="http://schemas.microsoft.com/office/drawing/2014/main" id="{3795F910-D02F-4BF5-A619-D94F5144F8D8}"/>
              </a:ext>
            </a:extLst>
          </p:cNvPr>
          <p:cNvSpPr>
            <a:spLocks noGrp="1"/>
          </p:cNvSpPr>
          <p:nvPr>
            <p:ph idx="1"/>
          </p:nvPr>
        </p:nvSpPr>
        <p:spPr>
          <a:xfrm>
            <a:off x="838200" y="1825625"/>
            <a:ext cx="10697958" cy="3936571"/>
          </a:xfrm>
        </p:spPr>
        <p:txBody>
          <a:bodyPr vert="horz" lIns="91440" tIns="45720" rIns="91440" bIns="45720" rtlCol="0" anchor="t">
            <a:normAutofit/>
          </a:bodyPr>
          <a:lstStyle/>
          <a:p>
            <a:pPr marL="0" indent="0">
              <a:buNone/>
            </a:pPr>
            <a:r>
              <a:rPr lang="en-US" sz="3200">
                <a:latin typeface="Avenir Book"/>
                <a:ea typeface="+mn-lt"/>
                <a:cs typeface="+mn-lt"/>
              </a:rPr>
              <a:t>By the end of this session, participants should be able to:</a:t>
            </a:r>
          </a:p>
          <a:p>
            <a:pPr marL="0" indent="0">
              <a:buNone/>
            </a:pPr>
            <a:endParaRPr lang="en-US">
              <a:latin typeface="Avenir Book" panose="02000503020000020003" pitchFamily="2" charset="0"/>
            </a:endParaRPr>
          </a:p>
          <a:p>
            <a:pPr lvl="1"/>
            <a:r>
              <a:rPr lang="en-US" sz="2800">
                <a:latin typeface="Avenir Book" panose="02000503020000020003" pitchFamily="2" charset="0"/>
                <a:ea typeface="+mn-lt"/>
                <a:cs typeface="+mn-lt"/>
              </a:rPr>
              <a:t>Define Open Educational Resources (OER)</a:t>
            </a:r>
          </a:p>
          <a:p>
            <a:pPr lvl="1"/>
            <a:r>
              <a:rPr lang="en-US" sz="2800">
                <a:latin typeface="Avenir Book" panose="02000503020000020003" pitchFamily="2" charset="0"/>
                <a:ea typeface="+mn-lt"/>
                <a:cs typeface="+mn-lt"/>
              </a:rPr>
              <a:t>Describe the benefits of OER for students and faculty</a:t>
            </a:r>
          </a:p>
          <a:p>
            <a:pPr lvl="1"/>
            <a:r>
              <a:rPr lang="en-US" sz="2800">
                <a:latin typeface="Avenir Book" panose="02000503020000020003" pitchFamily="2" charset="0"/>
                <a:ea typeface="+mn-lt"/>
                <a:cs typeface="+mn-lt"/>
              </a:rPr>
              <a:t>Identify common places to search for high-quality OER</a:t>
            </a:r>
          </a:p>
          <a:p>
            <a:pPr lvl="1"/>
            <a:r>
              <a:rPr lang="en-US" sz="2800">
                <a:latin typeface="Avenir Book" panose="02000503020000020003" pitchFamily="2" charset="0"/>
                <a:ea typeface="+mn-lt"/>
                <a:cs typeface="+mn-lt"/>
              </a:rPr>
              <a:t>Identify support for finding, creating, or adapting OER</a:t>
            </a:r>
          </a:p>
        </p:txBody>
      </p:sp>
    </p:spTree>
    <p:extLst>
      <p:ext uri="{BB962C8B-B14F-4D97-AF65-F5344CB8AC3E}">
        <p14:creationId xmlns:p14="http://schemas.microsoft.com/office/powerpoint/2010/main" val="556368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2049-B0A1-4FE0-B55E-9F8640825066}"/>
              </a:ext>
            </a:extLst>
          </p:cNvPr>
          <p:cNvSpPr>
            <a:spLocks noGrp="1"/>
          </p:cNvSpPr>
          <p:nvPr>
            <p:ph type="title"/>
          </p:nvPr>
        </p:nvSpPr>
        <p:spPr/>
        <p:txBody>
          <a:bodyPr/>
          <a:lstStyle/>
          <a:p>
            <a:r>
              <a:rPr lang="en-US">
                <a:latin typeface="Avenir Book" panose="02000503020000020003" pitchFamily="2" charset="0"/>
                <a:cs typeface="Calibri Light"/>
              </a:rPr>
              <a:t>Agenda</a:t>
            </a:r>
            <a:endParaRPr lang="en-US">
              <a:latin typeface="Avenir Book" panose="02000503020000020003" pitchFamily="2" charset="0"/>
            </a:endParaRPr>
          </a:p>
        </p:txBody>
      </p:sp>
      <p:sp>
        <p:nvSpPr>
          <p:cNvPr id="3" name="Content Placeholder 2">
            <a:extLst>
              <a:ext uri="{FF2B5EF4-FFF2-40B4-BE49-F238E27FC236}">
                <a16:creationId xmlns:a16="http://schemas.microsoft.com/office/drawing/2014/main" id="{AB7B74A5-4A38-4CE5-AD0E-B24B384DE47C}"/>
              </a:ext>
            </a:extLst>
          </p:cNvPr>
          <p:cNvSpPr>
            <a:spLocks noGrp="1"/>
          </p:cNvSpPr>
          <p:nvPr>
            <p:ph idx="1"/>
          </p:nvPr>
        </p:nvSpPr>
        <p:spPr/>
        <p:txBody>
          <a:bodyPr vert="horz" lIns="91440" tIns="45720" rIns="91440" bIns="45720" rtlCol="0" anchor="t">
            <a:normAutofit/>
          </a:bodyPr>
          <a:lstStyle/>
          <a:p>
            <a:r>
              <a:rPr lang="en-US">
                <a:latin typeface="Avenir Book" panose="02000503020000020003" pitchFamily="2" charset="0"/>
                <a:ea typeface="+mn-lt"/>
                <a:cs typeface="+mn-lt"/>
              </a:rPr>
              <a:t>Opening Question</a:t>
            </a:r>
          </a:p>
          <a:p>
            <a:r>
              <a:rPr lang="en-US">
                <a:latin typeface="Avenir Book"/>
                <a:ea typeface="+mn-lt"/>
                <a:cs typeface="+mn-lt"/>
              </a:rPr>
              <a:t>Student Voices</a:t>
            </a:r>
          </a:p>
          <a:p>
            <a:r>
              <a:rPr lang="en-US">
                <a:latin typeface="Avenir Book"/>
                <a:ea typeface="+mn-lt"/>
                <a:cs typeface="+mn-lt"/>
              </a:rPr>
              <a:t>Defining OER – Why is this a potential solution?</a:t>
            </a:r>
          </a:p>
          <a:p>
            <a:r>
              <a:rPr lang="en-US">
                <a:latin typeface="Avenir Book"/>
                <a:ea typeface="+mn-lt"/>
                <a:cs typeface="+mn-lt"/>
              </a:rPr>
              <a:t>Finding OER</a:t>
            </a:r>
          </a:p>
          <a:p>
            <a:r>
              <a:rPr lang="en-US">
                <a:latin typeface="Avenir Book"/>
                <a:ea typeface="+mn-lt"/>
                <a:cs typeface="+mn-lt"/>
              </a:rPr>
              <a:t>Short research activity – find an OER for your discipline</a:t>
            </a:r>
          </a:p>
          <a:p>
            <a:r>
              <a:rPr lang="en-US">
                <a:latin typeface="Avenir Book" panose="02000503020000020003" pitchFamily="2" charset="0"/>
                <a:ea typeface="+mn-lt"/>
                <a:cs typeface="+mn-lt"/>
              </a:rPr>
              <a:t>Tips for adapting accessible OER</a:t>
            </a:r>
          </a:p>
          <a:p>
            <a:r>
              <a:rPr lang="en-US">
                <a:latin typeface="Avenir Book"/>
                <a:ea typeface="+mn-lt"/>
                <a:cs typeface="+mn-lt"/>
              </a:rPr>
              <a:t>Questions &amp; identifying your next steps</a:t>
            </a:r>
          </a:p>
        </p:txBody>
      </p:sp>
    </p:spTree>
    <p:extLst>
      <p:ext uri="{BB962C8B-B14F-4D97-AF65-F5344CB8AC3E}">
        <p14:creationId xmlns:p14="http://schemas.microsoft.com/office/powerpoint/2010/main" val="274413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D71C-E3D2-5E07-EF0F-9B4012CAF5E6}"/>
              </a:ext>
            </a:extLst>
          </p:cNvPr>
          <p:cNvSpPr>
            <a:spLocks noGrp="1"/>
          </p:cNvSpPr>
          <p:nvPr>
            <p:ph type="title"/>
          </p:nvPr>
        </p:nvSpPr>
        <p:spPr>
          <a:xfrm>
            <a:off x="838200" y="2369171"/>
            <a:ext cx="10346267" cy="2119658"/>
          </a:xfrm>
        </p:spPr>
        <p:txBody>
          <a:bodyPr>
            <a:normAutofit/>
          </a:bodyPr>
          <a:lstStyle/>
          <a:p>
            <a:pPr algn="ctr"/>
            <a:r>
              <a:rPr lang="en-US">
                <a:latin typeface="Avenir Book" panose="02000503020000020003" pitchFamily="2" charset="0"/>
                <a:cs typeface="Calibri Light"/>
              </a:rPr>
              <a:t>How might the cost of textbooks be connected to accessibility?</a:t>
            </a:r>
            <a:br>
              <a:rPr lang="en-US">
                <a:latin typeface="Avenir Book" panose="02000503020000020003" pitchFamily="2" charset="0"/>
                <a:cs typeface="Calibri Light"/>
              </a:rPr>
            </a:br>
            <a:endParaRPr lang="en-US">
              <a:latin typeface="Avenir Book" panose="02000503020000020003" pitchFamily="2" charset="0"/>
              <a:cs typeface="Calibri Light"/>
            </a:endParaRPr>
          </a:p>
        </p:txBody>
      </p:sp>
      <p:sp>
        <p:nvSpPr>
          <p:cNvPr id="4" name="Title 1">
            <a:extLst>
              <a:ext uri="{FF2B5EF4-FFF2-40B4-BE49-F238E27FC236}">
                <a16:creationId xmlns:a16="http://schemas.microsoft.com/office/drawing/2014/main" id="{91C66353-6B19-9330-6208-96A5985C34B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Avenir Book" panose="02000503020000020003" pitchFamily="2" charset="0"/>
                <a:cs typeface="Calibri Light"/>
              </a:rPr>
              <a:t>Opening Question</a:t>
            </a:r>
            <a:endParaRPr lang="en-US">
              <a:latin typeface="Avenir Book" panose="02000503020000020003" pitchFamily="2" charset="0"/>
            </a:endParaRPr>
          </a:p>
        </p:txBody>
      </p:sp>
    </p:spTree>
    <p:extLst>
      <p:ext uri="{BB962C8B-B14F-4D97-AF65-F5344CB8AC3E}">
        <p14:creationId xmlns:p14="http://schemas.microsoft.com/office/powerpoint/2010/main" val="297823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E7BD627-1197-41E9-2AE7-27A70CC8E0F1}"/>
              </a:ext>
            </a:extLst>
          </p:cNvPr>
          <p:cNvSpPr>
            <a:spLocks noGrp="1"/>
          </p:cNvSpPr>
          <p:nvPr>
            <p:ph type="title"/>
          </p:nvPr>
        </p:nvSpPr>
        <p:spPr>
          <a:solidFill>
            <a:schemeClr val="bg1"/>
          </a:solidFill>
        </p:spPr>
        <p:txBody>
          <a:bodyPr/>
          <a:lstStyle/>
          <a:p>
            <a:r>
              <a:rPr lang="en-US">
                <a:latin typeface="Avenir Book" panose="02000503020000020003" pitchFamily="2" charset="0"/>
                <a:cs typeface="Calibri Light"/>
              </a:rPr>
              <a:t>Student Voices </a:t>
            </a:r>
            <a:endParaRPr lang="en-US">
              <a:latin typeface="Avenir Book" panose="02000503020000020003" pitchFamily="2" charset="0"/>
            </a:endParaRPr>
          </a:p>
        </p:txBody>
      </p:sp>
      <p:sp>
        <p:nvSpPr>
          <p:cNvPr id="4" name="Content Placeholder 3">
            <a:extLst>
              <a:ext uri="{FF2B5EF4-FFF2-40B4-BE49-F238E27FC236}">
                <a16:creationId xmlns:a16="http://schemas.microsoft.com/office/drawing/2014/main" id="{DB46C593-AF2F-FC1D-1CF6-EC233E727023}"/>
              </a:ext>
            </a:extLst>
          </p:cNvPr>
          <p:cNvSpPr>
            <a:spLocks noGrp="1"/>
          </p:cNvSpPr>
          <p:nvPr>
            <p:ph sz="half" idx="1"/>
          </p:nvPr>
        </p:nvSpPr>
        <p:spPr>
          <a:xfrm>
            <a:off x="940709" y="1592543"/>
            <a:ext cx="10367068" cy="4494773"/>
          </a:xfrm>
        </p:spPr>
        <p:txBody>
          <a:bodyPr vert="horz" lIns="91440" tIns="45720" rIns="91440" bIns="45720" rtlCol="0" anchor="t">
            <a:normAutofit/>
          </a:bodyPr>
          <a:lstStyle/>
          <a:p>
            <a:pPr marL="0" indent="0">
              <a:buNone/>
            </a:pPr>
            <a:r>
              <a:rPr lang="en-US" sz="2400">
                <a:latin typeface="Avenir Book" panose="02000503020000020003" pitchFamily="2" charset="0"/>
                <a:ea typeface="+mn-lt"/>
                <a:cs typeface="+mn-lt"/>
              </a:rPr>
              <a:t>The </a:t>
            </a:r>
            <a:r>
              <a:rPr lang="en-US" sz="2400" i="1">
                <a:latin typeface="Avenir Book" panose="02000503020000020003" pitchFamily="2" charset="0"/>
                <a:ea typeface="+mn-lt"/>
                <a:cs typeface="+mn-lt"/>
              </a:rPr>
              <a:t>Practitioner Guide: Accessibility</a:t>
            </a:r>
            <a:r>
              <a:rPr lang="en-US" sz="2400">
                <a:latin typeface="Avenir Book" panose="02000503020000020003" pitchFamily="2" charset="0"/>
                <a:ea typeface="+mn-lt"/>
                <a:cs typeface="+mn-lt"/>
              </a:rPr>
              <a:t> notes that “Students interpret accessibility both in terms of accessibility for students with disability-related barriers and in terms of </a:t>
            </a:r>
            <a:r>
              <a:rPr lang="en-US" sz="2400" b="1">
                <a:latin typeface="Avenir Book" panose="02000503020000020003" pitchFamily="2" charset="0"/>
                <a:ea typeface="+mn-lt"/>
                <a:cs typeface="+mn-lt"/>
              </a:rPr>
              <a:t>access to course materials </a:t>
            </a:r>
            <a:r>
              <a:rPr lang="en-US" sz="2400">
                <a:latin typeface="Avenir Book" panose="02000503020000020003" pitchFamily="2" charset="0"/>
                <a:ea typeface="+mn-lt"/>
                <a:cs typeface="+mn-lt"/>
              </a:rPr>
              <a:t>and course resources…Student comments indicate the </a:t>
            </a:r>
            <a:r>
              <a:rPr lang="en-US" sz="2400" b="1">
                <a:latin typeface="Avenir Book" panose="02000503020000020003" pitchFamily="2" charset="0"/>
                <a:ea typeface="+mn-lt"/>
                <a:cs typeface="+mn-lt"/>
              </a:rPr>
              <a:t>benefits of making course content </a:t>
            </a:r>
            <a:r>
              <a:rPr lang="en-US" sz="2400">
                <a:latin typeface="Avenir Book" panose="02000503020000020003" pitchFamily="2" charset="0"/>
                <a:ea typeface="+mn-lt"/>
                <a:cs typeface="+mn-lt"/>
              </a:rPr>
              <a:t>and course resources easily accessible and </a:t>
            </a:r>
            <a:r>
              <a:rPr lang="en-US" sz="2400" b="1">
                <a:latin typeface="Avenir Book" panose="02000503020000020003" pitchFamily="2" charset="0"/>
                <a:ea typeface="+mn-lt"/>
                <a:cs typeface="+mn-lt"/>
              </a:rPr>
              <a:t>affordable for students</a:t>
            </a:r>
            <a:r>
              <a:rPr lang="en-US" sz="2400">
                <a:latin typeface="Avenir Book" panose="02000503020000020003" pitchFamily="2" charset="0"/>
                <a:ea typeface="+mn-lt"/>
                <a:cs typeface="+mn-lt"/>
              </a:rPr>
              <a:t>" </a:t>
            </a:r>
            <a:endParaRPr lang="en-US">
              <a:latin typeface="Avenir Book" panose="02000503020000020003" pitchFamily="2" charset="0"/>
            </a:endParaRPr>
          </a:p>
          <a:p>
            <a:pPr marL="0" indent="0">
              <a:buNone/>
            </a:pPr>
            <a:r>
              <a:rPr lang="en-US" sz="2400">
                <a:latin typeface="Avenir Book" panose="02000503020000020003" pitchFamily="2" charset="0"/>
                <a:ea typeface="+mn-lt"/>
                <a:cs typeface="+mn-lt"/>
              </a:rPr>
              <a:t>For example:</a:t>
            </a:r>
            <a:endParaRPr lang="en-US">
              <a:latin typeface="Avenir Book" panose="02000503020000020003" pitchFamily="2" charset="0"/>
            </a:endParaRPr>
          </a:p>
          <a:p>
            <a:pPr marL="971550" lvl="1" indent="-285750">
              <a:buFont typeface="Arial"/>
              <a:buChar char="•"/>
            </a:pPr>
            <a:r>
              <a:rPr lang="en-US" sz="2000" i="1">
                <a:latin typeface="Avenir Book" panose="02000503020000020003" pitchFamily="2" charset="0"/>
                <a:ea typeface="+mn-lt"/>
                <a:cs typeface="+mn-lt"/>
              </a:rPr>
              <a:t>“All of the materials we needed for this class were free. What was especially helpful was the free textbook we could reference.”</a:t>
            </a:r>
          </a:p>
          <a:p>
            <a:pPr marL="971550" lvl="1" indent="-285750">
              <a:buFont typeface="Arial"/>
              <a:buChar char="•"/>
            </a:pPr>
            <a:endParaRPr lang="en-US" sz="2000" i="1">
              <a:latin typeface="Avenir Book" panose="02000503020000020003" pitchFamily="2" charset="0"/>
              <a:ea typeface="+mn-lt"/>
              <a:cs typeface="+mn-lt"/>
            </a:endParaRPr>
          </a:p>
          <a:p>
            <a:pPr marL="971550" lvl="1" indent="-285750">
              <a:buFont typeface="Arial"/>
              <a:buChar char="•"/>
            </a:pPr>
            <a:r>
              <a:rPr lang="en-US" sz="2000" i="1">
                <a:latin typeface="Avenir Book" panose="02000503020000020003" pitchFamily="2" charset="0"/>
                <a:ea typeface="+mn-lt"/>
                <a:cs typeface="+mn-lt"/>
              </a:rPr>
              <a:t>“I spent 100 dollars total on one class just on textbooks but this instructor made sure to not make us buy any and used pdfs instead so that was really amazing!”</a:t>
            </a:r>
          </a:p>
          <a:p>
            <a:pPr marL="971550" lvl="1" indent="-285750">
              <a:buFont typeface="Arial"/>
              <a:buChar char="•"/>
            </a:pPr>
            <a:endParaRPr lang="en-US" sz="2000" i="1">
              <a:latin typeface="Avenir Book" panose="02000503020000020003" pitchFamily="2" charset="0"/>
              <a:ea typeface="+mn-lt"/>
              <a:cs typeface="+mn-lt"/>
            </a:endParaRPr>
          </a:p>
          <a:p>
            <a:pPr marL="0" indent="0">
              <a:buNone/>
            </a:pPr>
            <a:endParaRPr lang="en-US">
              <a:latin typeface="Avenir Book" panose="02000503020000020003" pitchFamily="2" charset="0"/>
              <a:cs typeface="Calibri"/>
            </a:endParaRPr>
          </a:p>
        </p:txBody>
      </p:sp>
    </p:spTree>
    <p:extLst>
      <p:ext uri="{BB962C8B-B14F-4D97-AF65-F5344CB8AC3E}">
        <p14:creationId xmlns:p14="http://schemas.microsoft.com/office/powerpoint/2010/main" val="401341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E7BD627-1197-41E9-2AE7-27A70CC8E0F1}"/>
              </a:ext>
            </a:extLst>
          </p:cNvPr>
          <p:cNvSpPr>
            <a:spLocks noGrp="1"/>
          </p:cNvSpPr>
          <p:nvPr>
            <p:ph type="title"/>
          </p:nvPr>
        </p:nvSpPr>
        <p:spPr>
          <a:solidFill>
            <a:schemeClr val="bg1"/>
          </a:solidFill>
        </p:spPr>
        <p:txBody>
          <a:bodyPr/>
          <a:lstStyle/>
          <a:p>
            <a:r>
              <a:rPr lang="en-US">
                <a:latin typeface="Avenir Book" panose="02000503020000020003" pitchFamily="2" charset="0"/>
                <a:cs typeface="Calibri Light"/>
              </a:rPr>
              <a:t>Student Voices </a:t>
            </a:r>
            <a:endParaRPr lang="en-US">
              <a:latin typeface="Avenir Book" panose="02000503020000020003" pitchFamily="2" charset="0"/>
            </a:endParaRPr>
          </a:p>
        </p:txBody>
      </p:sp>
      <p:sp>
        <p:nvSpPr>
          <p:cNvPr id="4" name="Content Placeholder 3">
            <a:extLst>
              <a:ext uri="{FF2B5EF4-FFF2-40B4-BE49-F238E27FC236}">
                <a16:creationId xmlns:a16="http://schemas.microsoft.com/office/drawing/2014/main" id="{DB46C593-AF2F-FC1D-1CF6-EC233E727023}"/>
              </a:ext>
            </a:extLst>
          </p:cNvPr>
          <p:cNvSpPr>
            <a:spLocks noGrp="1"/>
          </p:cNvSpPr>
          <p:nvPr>
            <p:ph sz="half" idx="1"/>
          </p:nvPr>
        </p:nvSpPr>
        <p:spPr>
          <a:xfrm>
            <a:off x="940709" y="1592543"/>
            <a:ext cx="10835991" cy="4494773"/>
          </a:xfrm>
        </p:spPr>
        <p:txBody>
          <a:bodyPr vert="horz" lIns="91440" tIns="45720" rIns="91440" bIns="45720" rtlCol="0" anchor="t">
            <a:normAutofit lnSpcReduction="10000"/>
          </a:bodyPr>
          <a:lstStyle/>
          <a:p>
            <a:r>
              <a:rPr lang="en-US" sz="2400" i="1">
                <a:latin typeface="Avenir Book" panose="02000503020000020003" pitchFamily="2" charset="0"/>
                <a:ea typeface="+mn-lt"/>
                <a:cs typeface="+mn-lt"/>
              </a:rPr>
              <a:t>“The textbook is irrelevant and too expensive. It's time to end the tyrannical rule of textbooks.”</a:t>
            </a:r>
          </a:p>
          <a:p>
            <a:endParaRPr lang="en-US" sz="2400" i="1">
              <a:latin typeface="Avenir Book" panose="02000503020000020003" pitchFamily="2" charset="0"/>
              <a:ea typeface="+mn-lt"/>
              <a:cs typeface="+mn-lt"/>
            </a:endParaRPr>
          </a:p>
          <a:p>
            <a:r>
              <a:rPr lang="en-US" sz="2400" i="1">
                <a:latin typeface="Avenir Book" panose="02000503020000020003" pitchFamily="2" charset="0"/>
                <a:ea typeface="+mn-lt"/>
                <a:cs typeface="+mn-lt"/>
              </a:rPr>
              <a:t>“The textbook and class materials are extremely expensive and off putting.”</a:t>
            </a:r>
          </a:p>
          <a:p>
            <a:endParaRPr lang="en-US" sz="2400" i="1">
              <a:latin typeface="Avenir Book" panose="02000503020000020003" pitchFamily="2" charset="0"/>
              <a:ea typeface="+mn-lt"/>
              <a:cs typeface="+mn-lt"/>
            </a:endParaRPr>
          </a:p>
          <a:p>
            <a:r>
              <a:rPr lang="en-US" sz="2400" i="1">
                <a:latin typeface="Avenir Book" panose="02000503020000020003" pitchFamily="2" charset="0"/>
                <a:ea typeface="+mn-lt"/>
                <a:cs typeface="+mn-lt"/>
              </a:rPr>
              <a:t>“Although I am very privileged, I know that the course could very easily be too expensive for other students. The textbook and software are pricey, and may become inaccessible for some students. Aside from that, I have very few complaints.”</a:t>
            </a:r>
          </a:p>
          <a:p>
            <a:endParaRPr lang="en-US" sz="2400" i="1">
              <a:latin typeface="Avenir Book" panose="02000503020000020003" pitchFamily="2" charset="0"/>
              <a:ea typeface="+mn-lt"/>
              <a:cs typeface="+mn-lt"/>
            </a:endParaRPr>
          </a:p>
          <a:p>
            <a:r>
              <a:rPr lang="en-US" sz="2400" i="1">
                <a:latin typeface="Avenir Book" panose="02000503020000020003" pitchFamily="2" charset="0"/>
                <a:ea typeface="+mn-lt"/>
                <a:cs typeface="+mn-lt"/>
              </a:rPr>
              <a:t>“The textbook is very expensive and I believe that the class would be more accessible if there was a cheaper textbook available.”</a:t>
            </a:r>
          </a:p>
          <a:p>
            <a:pPr marL="0" indent="0">
              <a:buNone/>
            </a:pPr>
            <a:endParaRPr lang="en-US" sz="2400">
              <a:latin typeface="Avenir Book" panose="02000503020000020003" pitchFamily="2" charset="0"/>
              <a:ea typeface="+mn-lt"/>
              <a:cs typeface="+mn-lt"/>
            </a:endParaRPr>
          </a:p>
          <a:p>
            <a:pPr marL="0" indent="0">
              <a:buNone/>
            </a:pPr>
            <a:endParaRPr lang="en-US">
              <a:latin typeface="Avenir Book" panose="02000503020000020003" pitchFamily="2" charset="0"/>
              <a:cs typeface="Calibri"/>
            </a:endParaRPr>
          </a:p>
        </p:txBody>
      </p:sp>
    </p:spTree>
    <p:extLst>
      <p:ext uri="{BB962C8B-B14F-4D97-AF65-F5344CB8AC3E}">
        <p14:creationId xmlns:p14="http://schemas.microsoft.com/office/powerpoint/2010/main" val="2877339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160C-2C24-5C66-A442-510C21DDEFB3}"/>
              </a:ext>
            </a:extLst>
          </p:cNvPr>
          <p:cNvSpPr>
            <a:spLocks noGrp="1"/>
          </p:cNvSpPr>
          <p:nvPr>
            <p:ph type="title"/>
          </p:nvPr>
        </p:nvSpPr>
        <p:spPr>
          <a:xfrm>
            <a:off x="837069" y="1199185"/>
            <a:ext cx="10515600" cy="3045011"/>
          </a:xfrm>
        </p:spPr>
        <p:txBody>
          <a:bodyPr>
            <a:normAutofit/>
          </a:bodyPr>
          <a:lstStyle/>
          <a:p>
            <a:pPr algn="ctr"/>
            <a:r>
              <a:rPr lang="en-US">
                <a:latin typeface="Avenir Book" panose="02000503020000020003" pitchFamily="2" charset="0"/>
                <a:cs typeface="Calibri Light"/>
              </a:rPr>
              <a:t>One Solution: </a:t>
            </a:r>
            <a:br>
              <a:rPr lang="en-US">
                <a:latin typeface="Avenir Book" panose="02000503020000020003" pitchFamily="2" charset="0"/>
                <a:cs typeface="Calibri Light"/>
              </a:rPr>
            </a:br>
            <a:r>
              <a:rPr lang="en-US" sz="4800">
                <a:latin typeface="Avenir Book" panose="02000503020000020003" pitchFamily="2" charset="0"/>
                <a:cs typeface="Calibri Light"/>
              </a:rPr>
              <a:t>Open Educational Resources (OER)</a:t>
            </a:r>
            <a:endParaRPr lang="en-US">
              <a:latin typeface="Avenir Book" panose="02000503020000020003" pitchFamily="2" charset="0"/>
              <a:cs typeface="Calibri Light"/>
            </a:endParaRPr>
          </a:p>
        </p:txBody>
      </p:sp>
    </p:spTree>
    <p:extLst>
      <p:ext uri="{BB962C8B-B14F-4D97-AF65-F5344CB8AC3E}">
        <p14:creationId xmlns:p14="http://schemas.microsoft.com/office/powerpoint/2010/main" val="114870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87"/>
          <p:cNvSpPr txBox="1">
            <a:spLocks noGrp="1"/>
          </p:cNvSpPr>
          <p:nvPr>
            <p:ph type="title"/>
          </p:nvPr>
        </p:nvSpPr>
        <p:spPr>
          <a:xfrm>
            <a:off x="838200" y="929901"/>
            <a:ext cx="10515600" cy="1325563"/>
          </a:xfrm>
          <a:prstGeom prst="rect">
            <a:avLst/>
          </a:prstGeom>
        </p:spPr>
        <p:txBody>
          <a:bodyPr spcFirstLastPara="1" vert="horz" wrap="square" lIns="121900" tIns="121900" rIns="121900" bIns="121900" rtlCol="0" anchor="t" anchorCtr="0">
            <a:noAutofit/>
          </a:bodyPr>
          <a:lstStyle/>
          <a:p>
            <a:r>
              <a:rPr lang="en">
                <a:solidFill>
                  <a:srgbClr val="000000"/>
                </a:solidFill>
                <a:latin typeface="Avenir"/>
                <a:ea typeface="Avenir"/>
                <a:cs typeface="Avenir"/>
                <a:sym typeface="Avenir"/>
              </a:rPr>
              <a:t>OER are:</a:t>
            </a:r>
            <a:endParaRPr>
              <a:solidFill>
                <a:srgbClr val="000000"/>
              </a:solidFill>
              <a:latin typeface="Avenir"/>
              <a:ea typeface="Avenir"/>
              <a:cs typeface="Avenir"/>
              <a:sym typeface="Avenir"/>
            </a:endParaRPr>
          </a:p>
        </p:txBody>
      </p:sp>
      <p:sp>
        <p:nvSpPr>
          <p:cNvPr id="431" name="Google Shape;431;p87"/>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buNone/>
            </a:pPr>
            <a:r>
              <a:rPr lang="en" sz="3200" b="1" i="1">
                <a:solidFill>
                  <a:srgbClr val="007030"/>
                </a:solidFill>
                <a:latin typeface="Avenir"/>
                <a:ea typeface="Avenir"/>
                <a:cs typeface="Avenir"/>
                <a:sym typeface="Avenir"/>
              </a:rPr>
              <a:t>Free</a:t>
            </a:r>
            <a:r>
              <a:rPr lang="en" sz="3200" i="1">
                <a:solidFill>
                  <a:srgbClr val="38761D"/>
                </a:solidFill>
                <a:latin typeface="Avenir"/>
                <a:ea typeface="Avenir"/>
                <a:cs typeface="Avenir"/>
                <a:sym typeface="Avenir"/>
              </a:rPr>
              <a:t> </a:t>
            </a:r>
            <a:r>
              <a:rPr lang="en" sz="3200" i="1">
                <a:solidFill>
                  <a:srgbClr val="202020"/>
                </a:solidFill>
                <a:latin typeface="Avenir"/>
                <a:ea typeface="Avenir"/>
                <a:cs typeface="Avenir"/>
                <a:sym typeface="Avenir"/>
              </a:rPr>
              <a:t>teaching and learning materials with creative commons licensing that provides faculty with the </a:t>
            </a:r>
            <a:r>
              <a:rPr lang="en" sz="3200" i="1">
                <a:solidFill>
                  <a:srgbClr val="007030"/>
                </a:solidFill>
                <a:latin typeface="Avenir"/>
                <a:ea typeface="Avenir"/>
                <a:cs typeface="Avenir"/>
                <a:sym typeface="Avenir"/>
              </a:rPr>
              <a:t>freedom</a:t>
            </a:r>
            <a:r>
              <a:rPr lang="en" sz="3200" i="1">
                <a:solidFill>
                  <a:srgbClr val="202020"/>
                </a:solidFill>
                <a:latin typeface="Avenir"/>
                <a:ea typeface="Avenir"/>
                <a:cs typeface="Avenir"/>
                <a:sym typeface="Avenir"/>
              </a:rPr>
              <a:t> to revise and reuse. </a:t>
            </a:r>
            <a:endParaRPr sz="3200" i="1">
              <a:solidFill>
                <a:srgbClr val="202020"/>
              </a:solidFill>
              <a:latin typeface="Avenir"/>
              <a:ea typeface="Avenir"/>
              <a:cs typeface="Avenir"/>
              <a:sym typeface="Avenir"/>
            </a:endParaRPr>
          </a:p>
          <a:p>
            <a:pPr marL="0" indent="0">
              <a:spcBef>
                <a:spcPts val="2133"/>
              </a:spcBef>
              <a:spcAft>
                <a:spcPts val="2133"/>
              </a:spcAft>
              <a:buNone/>
            </a:pPr>
            <a:r>
              <a:rPr lang="en" sz="3200" i="1">
                <a:solidFill>
                  <a:srgbClr val="202020"/>
                </a:solidFill>
                <a:latin typeface="Avenir"/>
                <a:ea typeface="Avenir"/>
                <a:cs typeface="Avenir"/>
                <a:sym typeface="Avenir"/>
              </a:rPr>
              <a:t>They can be entire </a:t>
            </a:r>
            <a:r>
              <a:rPr lang="en" sz="3200" i="1">
                <a:solidFill>
                  <a:srgbClr val="007030"/>
                </a:solidFill>
                <a:latin typeface="Avenir"/>
                <a:ea typeface="Avenir"/>
                <a:cs typeface="Avenir"/>
                <a:sym typeface="Avenir"/>
              </a:rPr>
              <a:t>textbooks</a:t>
            </a:r>
            <a:r>
              <a:rPr lang="en" sz="3200" i="1">
                <a:solidFill>
                  <a:srgbClr val="202020"/>
                </a:solidFill>
                <a:latin typeface="Avenir"/>
                <a:ea typeface="Avenir"/>
                <a:cs typeface="Avenir"/>
                <a:sym typeface="Avenir"/>
              </a:rPr>
              <a:t>, but also videos, quizzes, learning modules, and more. </a:t>
            </a:r>
            <a:endParaRPr sz="3200" i="1">
              <a:solidFill>
                <a:srgbClr val="202020"/>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abd1516-8cf9-4d3a-b89e-064bbf0e0899">
      <UserInfo>
        <DisplayName>Carol Gering</DisplayName>
        <AccountId>14</AccountId>
        <AccountType/>
      </UserInfo>
      <UserInfo>
        <DisplayName>Robert Voelker-Morris</DisplayName>
        <AccountId>7</AccountId>
        <AccountType/>
      </UserInfo>
      <UserInfo>
        <DisplayName>Pat Fellows</DisplayName>
        <AccountId>13</AccountId>
        <AccountType/>
      </UserInfo>
      <UserInfo>
        <DisplayName>Karen Matson</DisplayName>
        <AccountId>17</AccountId>
        <AccountType/>
      </UserInfo>
      <UserInfo>
        <DisplayName>Cece Anderson</DisplayName>
        <AccountId>20</AccountId>
        <AccountType/>
      </UserInfo>
      <UserInfo>
        <DisplayName>Veronica Vold</DisplayName>
        <AccountId>21</AccountId>
        <AccountType/>
      </UserInfo>
      <UserInfo>
        <DisplayName>Bailey Dobbs</DisplayName>
        <AccountId>23</AccountId>
        <AccountType/>
      </UserInfo>
      <UserInfo>
        <DisplayName>Megan Tucker</DisplayName>
        <AccountId>24</AccountId>
        <AccountType/>
      </UserInfo>
      <UserInfo>
        <DisplayName>Jack Kemp</DisplayName>
        <AccountId>12</AccountId>
        <AccountType/>
      </UserInfo>
      <UserInfo>
        <DisplayName>Laurel Bastian</DisplayName>
        <AccountId>69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900574B13E514B8C98308C23F73AD9" ma:contentTypeVersion="12" ma:contentTypeDescription="Create a new document." ma:contentTypeScope="" ma:versionID="af6e1660ef39e4e17db2bd91e3f23bcc">
  <xsd:schema xmlns:xsd="http://www.w3.org/2001/XMLSchema" xmlns:xs="http://www.w3.org/2001/XMLSchema" xmlns:p="http://schemas.microsoft.com/office/2006/metadata/properties" xmlns:ns2="28372d69-2bd4-4fb8-93f0-703438fc6ee8" xmlns:ns3="3abd1516-8cf9-4d3a-b89e-064bbf0e0899" targetNamespace="http://schemas.microsoft.com/office/2006/metadata/properties" ma:root="true" ma:fieldsID="76f556e42a3060532f76f36b2c8b7306" ns2:_="" ns3:_="">
    <xsd:import namespace="28372d69-2bd4-4fb8-93f0-703438fc6ee8"/>
    <xsd:import namespace="3abd1516-8cf9-4d3a-b89e-064bbf0e08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72d69-2bd4-4fb8-93f0-703438fc6e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bd1516-8cf9-4d3a-b89e-064bbf0e08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CADA5F-871D-4B9E-8500-3FB74F7B3759}">
  <ds:schemaRefs>
    <ds:schemaRef ds:uri="http://schemas.microsoft.com/sharepoint/v3/contenttype/forms"/>
  </ds:schemaRefs>
</ds:datastoreItem>
</file>

<file path=customXml/itemProps2.xml><?xml version="1.0" encoding="utf-8"?>
<ds:datastoreItem xmlns:ds="http://schemas.openxmlformats.org/officeDocument/2006/customXml" ds:itemID="{036DD412-0D15-479B-9791-FC457C0F981C}">
  <ds:schemaRefs>
    <ds:schemaRef ds:uri="3abd1516-8cf9-4d3a-b89e-064bbf0e0899"/>
    <ds:schemaRef ds:uri="3c10bfdb-be30-4e8a-aac5-a97d5296c11f"/>
    <ds:schemaRef ds:uri="bdbe7f48-6437-4e3f-a3f8-b319cb7eb8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147BAE-2932-439C-9CB7-FD4F7F338910}">
  <ds:schemaRefs>
    <ds:schemaRef ds:uri="28372d69-2bd4-4fb8-93f0-703438fc6ee8"/>
    <ds:schemaRef ds:uri="3abd1516-8cf9-4d3a-b89e-064bbf0e08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3039</Words>
  <Application>Microsoft Office PowerPoint</Application>
  <PresentationFormat>Widescreen</PresentationFormat>
  <Paragraphs>252</Paragraphs>
  <Slides>28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Avenir</vt:lpstr>
      <vt:lpstr>Avenir Book</vt:lpstr>
      <vt:lpstr>Calibri</vt:lpstr>
      <vt:lpstr>Calibri Light</vt:lpstr>
      <vt:lpstr>Lato</vt:lpstr>
      <vt:lpstr>Open Sans</vt:lpstr>
      <vt:lpstr>Office Theme</vt:lpstr>
      <vt:lpstr>Welcome</vt:lpstr>
      <vt:lpstr>Using Open Educational Resources</vt:lpstr>
      <vt:lpstr>Session Learning Objectives</vt:lpstr>
      <vt:lpstr>Agenda</vt:lpstr>
      <vt:lpstr>How might the cost of textbooks be connected to accessibility? </vt:lpstr>
      <vt:lpstr>Student Voices </vt:lpstr>
      <vt:lpstr>Student Voices </vt:lpstr>
      <vt:lpstr>One Solution:  Open Educational Resources (OER)</vt:lpstr>
      <vt:lpstr>OER are:</vt:lpstr>
      <vt:lpstr>PowerPoint Presentation</vt:lpstr>
      <vt:lpstr>PowerPoint Presentation</vt:lpstr>
      <vt:lpstr>PowerPoint Presentation</vt:lpstr>
      <vt:lpstr>PowerPoint Presentation</vt:lpstr>
      <vt:lpstr>PowerPoint Presentation</vt:lpstr>
      <vt:lpstr>PowerPoint Presentation</vt:lpstr>
      <vt:lpstr>Why should we use OER?</vt:lpstr>
      <vt:lpstr>PowerPoint Presentation</vt:lpstr>
      <vt:lpstr>How does the high cost of course materials affect you?</vt:lpstr>
      <vt:lpstr>University of Oregon Student Snapshot</vt:lpstr>
      <vt:lpstr>Searching for OER</vt:lpstr>
      <vt:lpstr>Places to Begin your OER Search</vt:lpstr>
      <vt:lpstr>Find an OER Research Activity</vt:lpstr>
      <vt:lpstr>Providing Alternate Access to Content</vt:lpstr>
      <vt:lpstr>Providing Alternate Access to Content</vt:lpstr>
      <vt:lpstr>Accessibility Checklists for Adapting &amp; Creating OER</vt:lpstr>
      <vt:lpstr>Identify what you want to apply:</vt:lpstr>
      <vt:lpstr>Questions? Need support?</vt:lpstr>
      <vt:lpstr>Thank you, and feel free to stay and search for OER!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Dawson</dc:creator>
  <cp:lastModifiedBy>Laurel Bastian</cp:lastModifiedBy>
  <cp:revision>19</cp:revision>
  <dcterms:created xsi:type="dcterms:W3CDTF">2019-10-16T15:36:03Z</dcterms:created>
  <dcterms:modified xsi:type="dcterms:W3CDTF">2022-04-28T23:52:16Z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0x01010085900574B13E514B8C98308C23F73AD9</vt:lpwstr>
  </property>
  <property fmtid="{D5CDD505-2E9C-101B-9397-08002B2CF9AE}" pid="3" name="Order">
    <vt:r8>77000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