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45_CCC8627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92" r:id="rId5"/>
    <p:sldId id="341" r:id="rId6"/>
    <p:sldId id="342" r:id="rId7"/>
    <p:sldId id="351" r:id="rId8"/>
    <p:sldId id="347" r:id="rId9"/>
    <p:sldId id="348" r:id="rId10"/>
    <p:sldId id="352" r:id="rId11"/>
    <p:sldId id="356" r:id="rId12"/>
    <p:sldId id="345" r:id="rId13"/>
    <p:sldId id="296" r:id="rId14"/>
    <p:sldId id="297" r:id="rId15"/>
    <p:sldId id="327" r:id="rId16"/>
    <p:sldId id="328" r:id="rId17"/>
    <p:sldId id="329" r:id="rId18"/>
    <p:sldId id="331" r:id="rId19"/>
    <p:sldId id="346" r:id="rId20"/>
    <p:sldId id="349" r:id="rId21"/>
    <p:sldId id="299" r:id="rId22"/>
    <p:sldId id="334" r:id="rId23"/>
    <p:sldId id="343" r:id="rId24"/>
    <p:sldId id="344" r:id="rId25"/>
    <p:sldId id="305" r:id="rId26"/>
    <p:sldId id="307" r:id="rId27"/>
    <p:sldId id="322" r:id="rId28"/>
    <p:sldId id="311" r:id="rId29"/>
    <p:sldId id="338" r:id="rId30"/>
    <p:sldId id="339" r:id="rId31"/>
    <p:sldId id="309" r:id="rId32"/>
    <p:sldId id="302" r:id="rId33"/>
    <p:sldId id="303" r:id="rId34"/>
    <p:sldId id="313" r:id="rId35"/>
    <p:sldId id="314" r:id="rId36"/>
    <p:sldId id="319" r:id="rId37"/>
    <p:sldId id="321" r:id="rId38"/>
    <p:sldId id="317" r:id="rId39"/>
    <p:sldId id="320" r:id="rId40"/>
    <p:sldId id="323" r:id="rId41"/>
    <p:sldId id="325"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32EC5-9933-2279-FA28-7F9AF78E2B42}" name="Laurel Bastian" initials="LB" userId="S::lbastian@uoregon.edu::6e4c7642-20f7-465b-9100-58f7386c7c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4734"/>
    <a:srgbClr val="8ABB40"/>
    <a:srgbClr val="FFED4B"/>
    <a:srgbClr val="007A40"/>
    <a:srgbClr val="8FB774"/>
    <a:srgbClr val="104735"/>
    <a:srgbClr val="FEE11B"/>
    <a:srgbClr val="00704A"/>
    <a:srgbClr val="FFE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6"/>
    <p:restoredTop sz="71704"/>
  </p:normalViewPr>
  <p:slideViewPr>
    <p:cSldViewPr snapToGrid="0">
      <p:cViewPr varScale="1">
        <p:scale>
          <a:sx n="92" d="100"/>
          <a:sy n="92" d="100"/>
        </p:scale>
        <p:origin x="1736" y="176"/>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45_CCC8627E.xml><?xml version="1.0" encoding="utf-8"?>
<p188:cmLst xmlns:a="http://schemas.openxmlformats.org/drawingml/2006/main" xmlns:r="http://schemas.openxmlformats.org/officeDocument/2006/relationships" xmlns:p188="http://schemas.microsoft.com/office/powerpoint/2018/8/main">
  <p188:cm id="{C010A216-2040-49BF-AC0A-A1552132B467}" authorId="{B4032EC5-9933-2279-FA28-7F9AF78E2B42}" status="resolved" created="2022-03-23T23:26:18.320" complete="100000">
    <pc:sldMkLst xmlns:pc="http://schemas.microsoft.com/office/powerpoint/2013/main/command">
      <pc:docMk/>
      <pc:sldMk cId="3435684478" sldId="325"/>
    </pc:sldMkLst>
    <p188:txBody>
      <a:bodyPr/>
      <a:lstStyle/>
      <a:p>
        <a:r>
          <a:rPr lang="en-US"/>
          <a:t>We can update with "resources" and include any of us who want to be included as one.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B74E-8B04-4631-B47E-9860FD62214F}" type="datetimeFigureOut">
              <a:rPr lang="en-US"/>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23E2-032A-4F93-8840-D5B350B350D6}" type="slidenum">
              <a:rPr lang="en-US"/>
              <a:t>‹#›</a:t>
            </a:fld>
            <a:endParaRPr lang="en-US"/>
          </a:p>
        </p:txBody>
      </p:sp>
    </p:spTree>
    <p:extLst>
      <p:ext uri="{BB962C8B-B14F-4D97-AF65-F5344CB8AC3E}">
        <p14:creationId xmlns:p14="http://schemas.microsoft.com/office/powerpoint/2010/main" val="13169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a:t>
            </a:fld>
            <a:endParaRPr lang="en-US"/>
          </a:p>
        </p:txBody>
      </p:sp>
    </p:spTree>
    <p:extLst>
      <p:ext uri="{BB962C8B-B14F-4D97-AF65-F5344CB8AC3E}">
        <p14:creationId xmlns:p14="http://schemas.microsoft.com/office/powerpoint/2010/main" val="13431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11</a:t>
            </a:fld>
            <a:endParaRPr lang="en-US"/>
          </a:p>
        </p:txBody>
      </p:sp>
    </p:spTree>
    <p:extLst>
      <p:ext uri="{BB962C8B-B14F-4D97-AF65-F5344CB8AC3E}">
        <p14:creationId xmlns:p14="http://schemas.microsoft.com/office/powerpoint/2010/main" val="42750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12</a:t>
            </a:fld>
            <a:endParaRPr lang="en-US"/>
          </a:p>
        </p:txBody>
      </p:sp>
    </p:spTree>
    <p:extLst>
      <p:ext uri="{BB962C8B-B14F-4D97-AF65-F5344CB8AC3E}">
        <p14:creationId xmlns:p14="http://schemas.microsoft.com/office/powerpoint/2010/main" val="380439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13</a:t>
            </a:fld>
            <a:endParaRPr lang="en-US"/>
          </a:p>
        </p:txBody>
      </p:sp>
    </p:spTree>
    <p:extLst>
      <p:ext uri="{BB962C8B-B14F-4D97-AF65-F5344CB8AC3E}">
        <p14:creationId xmlns:p14="http://schemas.microsoft.com/office/powerpoint/2010/main" val="332308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14</a:t>
            </a:fld>
            <a:endParaRPr lang="en-US"/>
          </a:p>
        </p:txBody>
      </p:sp>
    </p:spTree>
    <p:extLst>
      <p:ext uri="{BB962C8B-B14F-4D97-AF65-F5344CB8AC3E}">
        <p14:creationId xmlns:p14="http://schemas.microsoft.com/office/powerpoint/2010/main" val="42601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15</a:t>
            </a:fld>
            <a:endParaRPr lang="en-US"/>
          </a:p>
        </p:txBody>
      </p:sp>
    </p:spTree>
    <p:extLst>
      <p:ext uri="{BB962C8B-B14F-4D97-AF65-F5344CB8AC3E}">
        <p14:creationId xmlns:p14="http://schemas.microsoft.com/office/powerpoint/2010/main" val="275839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16</a:t>
            </a:fld>
            <a:endParaRPr lang="en-US"/>
          </a:p>
        </p:txBody>
      </p:sp>
    </p:spTree>
    <p:extLst>
      <p:ext uri="{BB962C8B-B14F-4D97-AF65-F5344CB8AC3E}">
        <p14:creationId xmlns:p14="http://schemas.microsoft.com/office/powerpoint/2010/main" val="335958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17</a:t>
            </a:fld>
            <a:endParaRPr lang="en-US"/>
          </a:p>
        </p:txBody>
      </p:sp>
    </p:spTree>
    <p:extLst>
      <p:ext uri="{BB962C8B-B14F-4D97-AF65-F5344CB8AC3E}">
        <p14:creationId xmlns:p14="http://schemas.microsoft.com/office/powerpoint/2010/main" val="138852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18</a:t>
            </a:fld>
            <a:endParaRPr lang="en-US"/>
          </a:p>
        </p:txBody>
      </p:sp>
    </p:spTree>
    <p:extLst>
      <p:ext uri="{BB962C8B-B14F-4D97-AF65-F5344CB8AC3E}">
        <p14:creationId xmlns:p14="http://schemas.microsoft.com/office/powerpoint/2010/main" val="98365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19</a:t>
            </a:fld>
            <a:endParaRPr lang="en-US"/>
          </a:p>
        </p:txBody>
      </p:sp>
    </p:spTree>
    <p:extLst>
      <p:ext uri="{BB962C8B-B14F-4D97-AF65-F5344CB8AC3E}">
        <p14:creationId xmlns:p14="http://schemas.microsoft.com/office/powerpoint/2010/main" val="14985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22</a:t>
            </a:fld>
            <a:endParaRPr lang="en-US"/>
          </a:p>
        </p:txBody>
      </p:sp>
    </p:spTree>
    <p:extLst>
      <p:ext uri="{BB962C8B-B14F-4D97-AF65-F5344CB8AC3E}">
        <p14:creationId xmlns:p14="http://schemas.microsoft.com/office/powerpoint/2010/main" val="86633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023E2-032A-4F93-8840-D5B350B350D6}" type="slidenum">
              <a:rPr lang="en-US" smtClean="0"/>
              <a:t>2</a:t>
            </a:fld>
            <a:endParaRPr lang="en-US"/>
          </a:p>
        </p:txBody>
      </p:sp>
    </p:spTree>
    <p:extLst>
      <p:ext uri="{BB962C8B-B14F-4D97-AF65-F5344CB8AC3E}">
        <p14:creationId xmlns:p14="http://schemas.microsoft.com/office/powerpoint/2010/main" val="3191365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23</a:t>
            </a:fld>
            <a:endParaRPr lang="en-US"/>
          </a:p>
        </p:txBody>
      </p:sp>
    </p:spTree>
    <p:extLst>
      <p:ext uri="{BB962C8B-B14F-4D97-AF65-F5344CB8AC3E}">
        <p14:creationId xmlns:p14="http://schemas.microsoft.com/office/powerpoint/2010/main" val="217979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023E2-032A-4F93-8840-D5B350B350D6}" type="slidenum">
              <a:rPr lang="en-US" smtClean="0"/>
              <a:t>24</a:t>
            </a:fld>
            <a:endParaRPr lang="en-US"/>
          </a:p>
        </p:txBody>
      </p:sp>
    </p:spTree>
    <p:extLst>
      <p:ext uri="{BB962C8B-B14F-4D97-AF65-F5344CB8AC3E}">
        <p14:creationId xmlns:p14="http://schemas.microsoft.com/office/powerpoint/2010/main" val="292965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test</a:t>
            </a:r>
          </a:p>
        </p:txBody>
      </p:sp>
      <p:sp>
        <p:nvSpPr>
          <p:cNvPr id="4" name="Slide Number Placeholder 3"/>
          <p:cNvSpPr>
            <a:spLocks noGrp="1"/>
          </p:cNvSpPr>
          <p:nvPr>
            <p:ph type="sldNum" sz="quarter" idx="5"/>
          </p:nvPr>
        </p:nvSpPr>
        <p:spPr/>
        <p:txBody>
          <a:bodyPr/>
          <a:lstStyle/>
          <a:p>
            <a:fld id="{9F6023E2-032A-4F93-8840-D5B350B350D6}" type="slidenum">
              <a:rPr lang="en-US"/>
              <a:t>33</a:t>
            </a:fld>
            <a:endParaRPr lang="en-US"/>
          </a:p>
        </p:txBody>
      </p:sp>
    </p:spTree>
    <p:extLst>
      <p:ext uri="{BB962C8B-B14F-4D97-AF65-F5344CB8AC3E}">
        <p14:creationId xmlns:p14="http://schemas.microsoft.com/office/powerpoint/2010/main" val="173715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F6023E2-032A-4F93-8840-D5B350B350D6}" type="slidenum">
              <a:rPr lang="en-US"/>
              <a:t>34</a:t>
            </a:fld>
            <a:endParaRPr lang="en-US"/>
          </a:p>
        </p:txBody>
      </p:sp>
    </p:spTree>
    <p:extLst>
      <p:ext uri="{BB962C8B-B14F-4D97-AF65-F5344CB8AC3E}">
        <p14:creationId xmlns:p14="http://schemas.microsoft.com/office/powerpoint/2010/main" val="93783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36</a:t>
            </a:fld>
            <a:endParaRPr lang="en-US"/>
          </a:p>
        </p:txBody>
      </p:sp>
    </p:spTree>
    <p:extLst>
      <p:ext uri="{BB962C8B-B14F-4D97-AF65-F5344CB8AC3E}">
        <p14:creationId xmlns:p14="http://schemas.microsoft.com/office/powerpoint/2010/main" val="12252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https://oregon.qualtrics.com/jfe/form/SV_egJEc6MFVdn0MAu</a:t>
            </a:r>
          </a:p>
        </p:txBody>
      </p:sp>
      <p:sp>
        <p:nvSpPr>
          <p:cNvPr id="4" name="Slide Number Placeholder 3"/>
          <p:cNvSpPr>
            <a:spLocks noGrp="1"/>
          </p:cNvSpPr>
          <p:nvPr>
            <p:ph type="sldNum" sz="quarter" idx="5"/>
          </p:nvPr>
        </p:nvSpPr>
        <p:spPr/>
        <p:txBody>
          <a:bodyPr/>
          <a:lstStyle/>
          <a:p>
            <a:fld id="{9F6023E2-032A-4F93-8840-D5B350B350D6}" type="slidenum">
              <a:rPr lang="en-US"/>
              <a:t>37</a:t>
            </a:fld>
            <a:endParaRPr lang="en-US"/>
          </a:p>
        </p:txBody>
      </p:sp>
    </p:spTree>
    <p:extLst>
      <p:ext uri="{BB962C8B-B14F-4D97-AF65-F5344CB8AC3E}">
        <p14:creationId xmlns:p14="http://schemas.microsoft.com/office/powerpoint/2010/main" val="216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brief look at our agenda today. Of note, we will be sticking around after the session for anyone who wants to stay and ask questions, troubleshoot something in Canvas, and/or start applying these concepts to your Canvas site. We invite you to stay for that if you have the time and inclination. If not and you need help later, we'll provide several ways you can seek help at the end. </a:t>
            </a:r>
          </a:p>
        </p:txBody>
      </p:sp>
      <p:sp>
        <p:nvSpPr>
          <p:cNvPr id="4" name="Slide Number Placeholder 3"/>
          <p:cNvSpPr>
            <a:spLocks noGrp="1"/>
          </p:cNvSpPr>
          <p:nvPr>
            <p:ph type="sldNum" sz="quarter" idx="5"/>
          </p:nvPr>
        </p:nvSpPr>
        <p:spPr/>
        <p:txBody>
          <a:bodyPr/>
          <a:lstStyle/>
          <a:p>
            <a:fld id="{9F6023E2-032A-4F93-8840-D5B350B350D6}" type="slidenum">
              <a:rPr lang="en-US"/>
              <a:t>3</a:t>
            </a:fld>
            <a:endParaRPr lang="en-US"/>
          </a:p>
        </p:txBody>
      </p:sp>
    </p:spTree>
    <p:extLst>
      <p:ext uri="{BB962C8B-B14F-4D97-AF65-F5344CB8AC3E}">
        <p14:creationId xmlns:p14="http://schemas.microsoft.com/office/powerpoint/2010/main" val="418868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5</a:t>
            </a:fld>
            <a:endParaRPr lang="en-US"/>
          </a:p>
        </p:txBody>
      </p:sp>
    </p:spTree>
    <p:extLst>
      <p:ext uri="{BB962C8B-B14F-4D97-AF65-F5344CB8AC3E}">
        <p14:creationId xmlns:p14="http://schemas.microsoft.com/office/powerpoint/2010/main" val="332030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a:buFont typeface="Arial"/>
              <a:buChar char="•"/>
            </a:pPr>
            <a:endParaRPr lang="en-US" dirty="0">
              <a:cs typeface="Calibri"/>
            </a:endParaRPr>
          </a:p>
          <a:p>
            <a:pPr marL="171450" lvl="2"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6</a:t>
            </a:fld>
            <a:endParaRPr lang="en-US"/>
          </a:p>
        </p:txBody>
      </p:sp>
    </p:spTree>
    <p:extLst>
      <p:ext uri="{BB962C8B-B14F-4D97-AF65-F5344CB8AC3E}">
        <p14:creationId xmlns:p14="http://schemas.microsoft.com/office/powerpoint/2010/main" val="420846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a:buFont typeface="Arial"/>
              <a:buChar char="•"/>
            </a:pPr>
            <a:endParaRPr lang="en-US" dirty="0">
              <a:cs typeface="Calibri"/>
            </a:endParaRPr>
          </a:p>
          <a:p>
            <a:pPr marL="171450" lvl="2"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7</a:t>
            </a:fld>
            <a:endParaRPr lang="en-US"/>
          </a:p>
        </p:txBody>
      </p:sp>
    </p:spTree>
    <p:extLst>
      <p:ext uri="{BB962C8B-B14F-4D97-AF65-F5344CB8AC3E}">
        <p14:creationId xmlns:p14="http://schemas.microsoft.com/office/powerpoint/2010/main" val="313908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a:buFont typeface="Arial"/>
              <a:buChar char="•"/>
            </a:pPr>
            <a:endParaRPr lang="en-US" dirty="0">
              <a:cs typeface="Calibri"/>
            </a:endParaRPr>
          </a:p>
          <a:p>
            <a:pPr marL="171450" lvl="2"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8</a:t>
            </a:fld>
            <a:endParaRPr lang="en-US"/>
          </a:p>
        </p:txBody>
      </p:sp>
    </p:spTree>
    <p:extLst>
      <p:ext uri="{BB962C8B-B14F-4D97-AF65-F5344CB8AC3E}">
        <p14:creationId xmlns:p14="http://schemas.microsoft.com/office/powerpoint/2010/main" val="413706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9</a:t>
            </a:fld>
            <a:endParaRPr lang="en-US"/>
          </a:p>
        </p:txBody>
      </p:sp>
    </p:spTree>
    <p:extLst>
      <p:ext uri="{BB962C8B-B14F-4D97-AF65-F5344CB8AC3E}">
        <p14:creationId xmlns:p14="http://schemas.microsoft.com/office/powerpoint/2010/main" val="340818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10</a:t>
            </a:fld>
            <a:endParaRPr lang="en-US"/>
          </a:p>
        </p:txBody>
      </p:sp>
    </p:spTree>
    <p:extLst>
      <p:ext uri="{BB962C8B-B14F-4D97-AF65-F5344CB8AC3E}">
        <p14:creationId xmlns:p14="http://schemas.microsoft.com/office/powerpoint/2010/main" val="407849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92D72C-5C7D-504C-9844-5A35604B6F22}"/>
              </a:ext>
            </a:extLst>
          </p:cNvPr>
          <p:cNvGrpSpPr/>
          <p:nvPr userDrawn="1"/>
        </p:nvGrpSpPr>
        <p:grpSpPr>
          <a:xfrm>
            <a:off x="251792" y="318052"/>
            <a:ext cx="11688416" cy="6221896"/>
            <a:chOff x="251792" y="318052"/>
            <a:chExt cx="11688416" cy="6221896"/>
          </a:xfrm>
        </p:grpSpPr>
        <p:sp>
          <p:nvSpPr>
            <p:cNvPr id="11" name="Rectangle 10">
              <a:extLst>
                <a:ext uri="{FF2B5EF4-FFF2-40B4-BE49-F238E27FC236}">
                  <a16:creationId xmlns:a16="http://schemas.microsoft.com/office/drawing/2014/main" id="{AF28FD2A-1031-4345-AE0A-45EA647435D6}"/>
                </a:ext>
              </a:extLst>
            </p:cNvPr>
            <p:cNvSpPr/>
            <p:nvPr/>
          </p:nvSpPr>
          <p:spPr>
            <a:xfrm>
              <a:off x="251792" y="318052"/>
              <a:ext cx="11688416" cy="6221896"/>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7EAD3-F9D1-B844-87FD-A5BA3B2851A7}"/>
                </a:ext>
              </a:extLst>
            </p:cNvPr>
            <p:cNvSpPr/>
            <p:nvPr/>
          </p:nvSpPr>
          <p:spPr>
            <a:xfrm>
              <a:off x="414131" y="483704"/>
              <a:ext cx="11363738" cy="5890591"/>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524000" y="1122363"/>
            <a:ext cx="9144000" cy="2387600"/>
          </a:xfrm>
        </p:spPr>
        <p:txBody>
          <a:bodyPr anchor="b"/>
          <a:lstStyle>
            <a:lvl1pPr algn="ctr">
              <a:defRPr sz="6000">
                <a:solidFill>
                  <a:srgbClr val="12473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247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5BB173-F003-BE4F-931E-9D5527A399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0869" b="-4000"/>
          <a:stretch/>
        </p:blipFill>
        <p:spPr>
          <a:xfrm>
            <a:off x="634674" y="5582711"/>
            <a:ext cx="2332046" cy="485342"/>
          </a:xfrm>
          <a:prstGeom prst="rect">
            <a:avLst/>
          </a:prstGeom>
          <a:effectLst/>
        </p:spPr>
      </p:pic>
      <p:pic>
        <p:nvPicPr>
          <p:cNvPr id="19" name="Picture 18">
            <a:extLst>
              <a:ext uri="{FF2B5EF4-FFF2-40B4-BE49-F238E27FC236}">
                <a16:creationId xmlns:a16="http://schemas.microsoft.com/office/drawing/2014/main" id="{35722A2F-FE74-AA49-B6BA-163AFA39BC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9018"/>
          <a:stretch/>
        </p:blipFill>
        <p:spPr>
          <a:xfrm>
            <a:off x="8553329" y="5511916"/>
            <a:ext cx="1454670" cy="642042"/>
          </a:xfrm>
          <a:prstGeom prst="rect">
            <a:avLst/>
          </a:prstGeom>
        </p:spPr>
      </p:pic>
      <p:pic>
        <p:nvPicPr>
          <p:cNvPr id="23" name="Picture 22">
            <a:extLst>
              <a:ext uri="{FF2B5EF4-FFF2-40B4-BE49-F238E27FC236}">
                <a16:creationId xmlns:a16="http://schemas.microsoft.com/office/drawing/2014/main" id="{FF629294-D547-DC48-A05E-21D0482183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6869" y="5422508"/>
            <a:ext cx="868818" cy="868818"/>
          </a:xfrm>
          <a:prstGeom prst="rect">
            <a:avLst/>
          </a:prstGeom>
        </p:spPr>
      </p:pic>
      <p:pic>
        <p:nvPicPr>
          <p:cNvPr id="24" name="Picture 23">
            <a:extLst>
              <a:ext uri="{FF2B5EF4-FFF2-40B4-BE49-F238E27FC236}">
                <a16:creationId xmlns:a16="http://schemas.microsoft.com/office/drawing/2014/main" id="{37EB488C-060A-7647-9D4A-76AF7A1CFB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10170338" y="5569900"/>
            <a:ext cx="235303" cy="500455"/>
          </a:xfrm>
          <a:prstGeom prst="rect">
            <a:avLst/>
          </a:prstGeom>
          <a:effectLst/>
        </p:spPr>
      </p:pic>
      <p:pic>
        <p:nvPicPr>
          <p:cNvPr id="25" name="Picture 24">
            <a:extLst>
              <a:ext uri="{FF2B5EF4-FFF2-40B4-BE49-F238E27FC236}">
                <a16:creationId xmlns:a16="http://schemas.microsoft.com/office/drawing/2014/main" id="{620A33FE-98D8-064F-A0F3-FE94200CFA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8155687" y="5567597"/>
            <a:ext cx="235303" cy="500455"/>
          </a:xfrm>
          <a:prstGeom prst="rect">
            <a:avLst/>
          </a:prstGeom>
          <a:effectLst/>
        </p:spPr>
      </p:pic>
      <p:pic>
        <p:nvPicPr>
          <p:cNvPr id="27" name="Picture 26">
            <a:extLst>
              <a:ext uri="{FF2B5EF4-FFF2-40B4-BE49-F238E27FC236}">
                <a16:creationId xmlns:a16="http://schemas.microsoft.com/office/drawing/2014/main" id="{93FE0C83-A16D-BF40-96C2-797C19031C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7980" y="5429712"/>
            <a:ext cx="806450" cy="806450"/>
          </a:xfrm>
          <a:prstGeom prst="rect">
            <a:avLst/>
          </a:prstGeom>
        </p:spPr>
      </p:pic>
    </p:spTree>
    <p:extLst>
      <p:ext uri="{BB962C8B-B14F-4D97-AF65-F5344CB8AC3E}">
        <p14:creationId xmlns:p14="http://schemas.microsoft.com/office/powerpoint/2010/main" val="288264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BC907FE0-9FCE-B544-8E71-63D377A1D3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678176"/>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3/30/22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0C28999-8054-DA4C-B7C8-D5C648E2B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EF71A818-76A5-294A-BD06-86FEE4F96D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3/30/22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9804CFAA-C0AD-EF4D-BF61-B03D0A05D3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3/30/22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542641BC-0959-E744-9404-1B7B2C7DBE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3/30/22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9" name="Picture 8">
            <a:extLst>
              <a:ext uri="{FF2B5EF4-FFF2-40B4-BE49-F238E27FC236}">
                <a16:creationId xmlns:a16="http://schemas.microsoft.com/office/drawing/2014/main" id="{DC2ACA9A-DFDA-9B4D-8758-34D09DC68D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7E2E6992-E9F8-584F-A9B8-F948FB5C7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E787249F-38CD-C84F-8053-3141B2DEC3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1FDF8A33-F55E-1743-A63A-A8E2D56210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3/30/22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98F3AE0-E8B4-BD41-B9D3-8BCEB4876F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D9EA8765-91C8-7441-BA7B-EF9955EE2E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3/30/22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C75CC39B-E18C-1C49-95B5-87B06A014E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3/30/22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6A3751BD-64AE-F24F-8A2E-3C2750B546B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3/30/22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FF6A7EB9-15A1-F945-99F3-FE8CD77C85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00D4C647-B54B-C74B-9299-74E73CEC8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5117"/>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6BA6947D-0E9B-504C-907B-98DF3378FA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47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1B49B-67C8-4148-B4C0-8D59006CB59C}" type="datetimeFigureOut">
              <a:rPr lang="en-US" smtClean="0"/>
              <a:t>3/30/22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74A1C-AEA5-401E-8714-D62965837059}" type="slidenum">
              <a:rPr lang="en-US" smtClean="0"/>
              <a:t>‹#›</a:t>
            </a:fld>
            <a:endParaRPr lang="en-US"/>
          </a:p>
        </p:txBody>
      </p:sp>
    </p:spTree>
    <p:extLst>
      <p:ext uri="{BB962C8B-B14F-4D97-AF65-F5344CB8AC3E}">
        <p14:creationId xmlns:p14="http://schemas.microsoft.com/office/powerpoint/2010/main" val="213818792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www.duperrin.com/english/2014/09/17/intranet-many-messages-right-screen-says-jean-paul-chapon-societe-general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mailto:bdobbs@uoregon.edu" TargetMode="External"/><Relationship Id="rId7" Type="http://schemas.openxmlformats.org/officeDocument/2006/relationships/hyperlink" Target="https://teaching.uoregon.edu/services/individual-consultation" TargetMode="External"/><Relationship Id="rId2" Type="http://schemas.microsoft.com/office/2018/10/relationships/comments" Target="../comments/modernComment_145_CCC8627E.xml"/><Relationship Id="rId1" Type="http://schemas.openxmlformats.org/officeDocument/2006/relationships/slideLayout" Target="../slideLayouts/slideLayout2.xml"/><Relationship Id="rId6" Type="http://schemas.openxmlformats.org/officeDocument/2006/relationships/hyperlink" Target="mailto:uoaec@uoregon.edu" TargetMode="External"/><Relationship Id="rId5" Type="http://schemas.openxmlformats.org/officeDocument/2006/relationships/hyperlink" Target="mailto:lbastian@uoregon.edu" TargetMode="External"/><Relationship Id="rId4" Type="http://schemas.openxmlformats.org/officeDocument/2006/relationships/hyperlink" Target="mailto:sheen@uoregon.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2.ed.gov/about/offices/list/ocr/docs/investigations/11116002-b.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legacy.idrc.ocadu.ca/about-the-idrc/49-resources/online-resources/articles-and-papers/443-whatisinclusivedesig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a:xfrm>
            <a:off x="443346" y="1646856"/>
            <a:ext cx="11314544" cy="1595912"/>
          </a:xfrm>
        </p:spPr>
        <p:txBody>
          <a:bodyPr/>
          <a:lstStyle/>
          <a:p>
            <a:r>
              <a:rPr lang="en-US" sz="4800">
                <a:ea typeface="+mj-lt"/>
                <a:cs typeface="+mj-lt"/>
              </a:rPr>
              <a:t>Designing and Organizing an Accessible Canvas Site</a:t>
            </a:r>
            <a:endParaRPr lang="en-US" sz="4800">
              <a:cs typeface="Calibri Light"/>
            </a:endParaRPr>
          </a:p>
        </p:txBody>
      </p:sp>
      <p:sp>
        <p:nvSpPr>
          <p:cNvPr id="3" name="Subtitle 2">
            <a:extLst>
              <a:ext uri="{FF2B5EF4-FFF2-40B4-BE49-F238E27FC236}">
                <a16:creationId xmlns:a16="http://schemas.microsoft.com/office/drawing/2014/main" id="{66CA5DED-3BB2-DF45-8E8B-CF06BF9CD7BC}"/>
              </a:ext>
            </a:extLst>
          </p:cNvPr>
          <p:cNvSpPr>
            <a:spLocks noGrp="1"/>
          </p:cNvSpPr>
          <p:nvPr>
            <p:ph type="subTitle" idx="1"/>
          </p:nvPr>
        </p:nvSpPr>
        <p:spPr>
          <a:xfrm>
            <a:off x="453784" y="3394220"/>
            <a:ext cx="11314544" cy="1655762"/>
          </a:xfrm>
        </p:spPr>
        <p:txBody>
          <a:bodyPr vert="horz" lIns="91440" tIns="45720" rIns="91440" bIns="45720" rtlCol="0" anchor="t">
            <a:normAutofit/>
          </a:bodyPr>
          <a:lstStyle/>
          <a:p>
            <a:r>
              <a:rPr lang="en-US">
                <a:ea typeface="+mn-lt"/>
                <a:cs typeface="+mn-lt"/>
              </a:rPr>
              <a:t>Accessible &amp; Inclusive Design Workshop Series</a:t>
            </a:r>
            <a:endParaRPr lang="en-US"/>
          </a:p>
          <a:p>
            <a:r>
              <a:rPr lang="en-US">
                <a:cs typeface="Calibri"/>
              </a:rPr>
              <a:t>March 30, 2022</a:t>
            </a:r>
          </a:p>
          <a:p>
            <a:r>
              <a:rPr lang="en-US">
                <a:cs typeface="Calibri"/>
              </a:rPr>
              <a:t>Sheen Hua, Laurel Bastian, and Bailey Dobbs</a:t>
            </a:r>
            <a:endParaRPr lang="en-US"/>
          </a:p>
        </p:txBody>
      </p:sp>
    </p:spTree>
    <p:extLst>
      <p:ext uri="{BB962C8B-B14F-4D97-AF65-F5344CB8AC3E}">
        <p14:creationId xmlns:p14="http://schemas.microsoft.com/office/powerpoint/2010/main" val="228068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Wayfinding </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6677025" cy="3936571"/>
          </a:xfrm>
        </p:spPr>
        <p:txBody>
          <a:bodyPr vert="horz" lIns="91440" tIns="45720" rIns="91440" bIns="45720" rtlCol="0" anchor="t">
            <a:normAutofit lnSpcReduction="10000"/>
          </a:bodyPr>
          <a:lstStyle/>
          <a:p>
            <a:r>
              <a:rPr lang="en-US">
                <a:cs typeface="Calibri"/>
              </a:rPr>
              <a:t>What do we mean by wayfinding?</a:t>
            </a:r>
          </a:p>
          <a:p>
            <a:pPr lvl="1"/>
            <a:r>
              <a:rPr lang="en-US">
                <a:cs typeface="Calibri"/>
              </a:rPr>
              <a:t>Information systems designed to guide a user through a space</a:t>
            </a:r>
          </a:p>
          <a:p>
            <a:pPr lvl="1"/>
            <a:r>
              <a:rPr lang="en-US">
                <a:cs typeface="Calibri"/>
              </a:rPr>
              <a:t>Physical or digital</a:t>
            </a:r>
          </a:p>
          <a:p>
            <a:pPr lvl="1"/>
            <a:r>
              <a:rPr lang="en-US">
                <a:cs typeface="Calibri"/>
              </a:rPr>
              <a:t>Signs, messages, arrows, maps, diagrams, etc. </a:t>
            </a:r>
          </a:p>
          <a:p>
            <a:r>
              <a:rPr lang="en-US">
                <a:cs typeface="Calibri"/>
              </a:rPr>
              <a:t>Why do we utilize wayfinding practices online?</a:t>
            </a:r>
          </a:p>
          <a:p>
            <a:pPr lvl="1"/>
            <a:r>
              <a:rPr lang="en-US">
                <a:cs typeface="Calibri"/>
              </a:rPr>
              <a:t>Users navigate digital spaces in the same way as physical spaces</a:t>
            </a:r>
          </a:p>
          <a:p>
            <a:pPr lvl="1"/>
            <a:r>
              <a:rPr lang="en-US">
                <a:cs typeface="Calibri"/>
              </a:rPr>
              <a:t>Can get "lost" online</a:t>
            </a:r>
          </a:p>
          <a:p>
            <a:pPr marL="0" indent="0">
              <a:buNone/>
            </a:pPr>
            <a:endParaRPr lang="en-US">
              <a:cs typeface="Calibri"/>
            </a:endParaRPr>
          </a:p>
        </p:txBody>
      </p:sp>
      <p:pic>
        <p:nvPicPr>
          <p:cNvPr id="4" name="Picture 4" descr="Outdoor sign with multiple labeled arrows pointing in different directions to guide people">
            <a:extLst>
              <a:ext uri="{FF2B5EF4-FFF2-40B4-BE49-F238E27FC236}">
                <a16:creationId xmlns:a16="http://schemas.microsoft.com/office/drawing/2014/main" id="{967429C2-0C9E-4111-99FD-68191936B3BD}"/>
              </a:ext>
            </a:extLst>
          </p:cNvPr>
          <p:cNvPicPr>
            <a:picLocks noChangeAspect="1"/>
          </p:cNvPicPr>
          <p:nvPr/>
        </p:nvPicPr>
        <p:blipFill>
          <a:blip r:embed="rId3"/>
          <a:stretch>
            <a:fillRect/>
          </a:stretch>
        </p:blipFill>
        <p:spPr>
          <a:xfrm>
            <a:off x="7847495" y="1369046"/>
            <a:ext cx="3582504" cy="3582504"/>
          </a:xfrm>
          <a:prstGeom prst="rect">
            <a:avLst/>
          </a:prstGeom>
        </p:spPr>
      </p:pic>
    </p:spTree>
    <p:extLst>
      <p:ext uri="{BB962C8B-B14F-4D97-AF65-F5344CB8AC3E}">
        <p14:creationId xmlns:p14="http://schemas.microsoft.com/office/powerpoint/2010/main" val="340254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448-404A-4512-A399-641352F3F8E3}"/>
              </a:ext>
            </a:extLst>
          </p:cNvPr>
          <p:cNvSpPr>
            <a:spLocks noGrp="1"/>
          </p:cNvSpPr>
          <p:nvPr>
            <p:ph type="title"/>
          </p:nvPr>
        </p:nvSpPr>
        <p:spPr/>
        <p:txBody>
          <a:bodyPr/>
          <a:lstStyle/>
          <a:p>
            <a:r>
              <a:rPr lang="en-US">
                <a:cs typeface="Calibri Light"/>
              </a:rPr>
              <a:t>Wayfinding Tips</a:t>
            </a:r>
            <a:endParaRPr lang="en-US"/>
          </a:p>
        </p:txBody>
      </p:sp>
      <p:sp>
        <p:nvSpPr>
          <p:cNvPr id="3" name="Content Placeholder 2">
            <a:extLst>
              <a:ext uri="{FF2B5EF4-FFF2-40B4-BE49-F238E27FC236}">
                <a16:creationId xmlns:a16="http://schemas.microsoft.com/office/drawing/2014/main" id="{E08664EF-378E-41FD-9985-1238162CE153}"/>
              </a:ext>
            </a:extLst>
          </p:cNvPr>
          <p:cNvSpPr>
            <a:spLocks noGrp="1"/>
          </p:cNvSpPr>
          <p:nvPr>
            <p:ph idx="1"/>
          </p:nvPr>
        </p:nvSpPr>
        <p:spPr/>
        <p:txBody>
          <a:bodyPr vert="horz" lIns="91440" tIns="45720" rIns="91440" bIns="45720" rtlCol="0" anchor="t">
            <a:normAutofit/>
          </a:bodyPr>
          <a:lstStyle/>
          <a:p>
            <a:r>
              <a:rPr lang="en-US">
                <a:cs typeface="Calibri"/>
              </a:rPr>
              <a:t>Create structured paths</a:t>
            </a:r>
          </a:p>
          <a:p>
            <a:r>
              <a:rPr lang="en-US">
                <a:cs typeface="Calibri"/>
              </a:rPr>
              <a:t>Utilize navigational cues</a:t>
            </a:r>
          </a:p>
          <a:p>
            <a:r>
              <a:rPr lang="en-US">
                <a:ea typeface="+mn-lt"/>
                <a:cs typeface="+mn-lt"/>
              </a:rPr>
              <a:t>Create and maintain a consistent labeling convention</a:t>
            </a:r>
            <a:endParaRPr lang="en-US">
              <a:cs typeface="Calibri"/>
            </a:endParaRPr>
          </a:p>
          <a:p>
            <a:r>
              <a:rPr lang="en-US">
                <a:ea typeface="+mn-lt"/>
                <a:cs typeface="+mn-lt"/>
              </a:rPr>
              <a:t>Limit navigational choices</a:t>
            </a:r>
            <a:endParaRPr lang="en-US"/>
          </a:p>
          <a:p>
            <a:pPr lvl="1"/>
            <a:endParaRPr lang="en-US">
              <a:cs typeface="Calibri"/>
            </a:endParaRPr>
          </a:p>
        </p:txBody>
      </p:sp>
    </p:spTree>
    <p:extLst>
      <p:ext uri="{BB962C8B-B14F-4D97-AF65-F5344CB8AC3E}">
        <p14:creationId xmlns:p14="http://schemas.microsoft.com/office/powerpoint/2010/main" val="240359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448-404A-4512-A399-641352F3F8E3}"/>
              </a:ext>
            </a:extLst>
          </p:cNvPr>
          <p:cNvSpPr>
            <a:spLocks noGrp="1"/>
          </p:cNvSpPr>
          <p:nvPr>
            <p:ph type="title"/>
          </p:nvPr>
        </p:nvSpPr>
        <p:spPr/>
        <p:txBody>
          <a:bodyPr/>
          <a:lstStyle/>
          <a:p>
            <a:r>
              <a:rPr lang="en-US">
                <a:cs typeface="Calibri Light"/>
              </a:rPr>
              <a:t>Wayfinding Tips</a:t>
            </a:r>
            <a:endParaRPr lang="en-US"/>
          </a:p>
        </p:txBody>
      </p:sp>
      <p:sp>
        <p:nvSpPr>
          <p:cNvPr id="3" name="Content Placeholder 2">
            <a:extLst>
              <a:ext uri="{FF2B5EF4-FFF2-40B4-BE49-F238E27FC236}">
                <a16:creationId xmlns:a16="http://schemas.microsoft.com/office/drawing/2014/main" id="{E08664EF-378E-41FD-9985-1238162CE153}"/>
              </a:ext>
            </a:extLst>
          </p:cNvPr>
          <p:cNvSpPr>
            <a:spLocks noGrp="1"/>
          </p:cNvSpPr>
          <p:nvPr>
            <p:ph idx="1"/>
          </p:nvPr>
        </p:nvSpPr>
        <p:spPr>
          <a:xfrm>
            <a:off x="838200" y="1825625"/>
            <a:ext cx="5356486" cy="3936571"/>
          </a:xfrm>
        </p:spPr>
        <p:txBody>
          <a:bodyPr vert="horz" lIns="91440" tIns="45720" rIns="91440" bIns="45720" rtlCol="0" anchor="t">
            <a:normAutofit/>
          </a:bodyPr>
          <a:lstStyle/>
          <a:p>
            <a:r>
              <a:rPr lang="en-US">
                <a:cs typeface="Calibri"/>
              </a:rPr>
              <a:t>Create Structured Paths</a:t>
            </a:r>
          </a:p>
          <a:p>
            <a:pPr lvl="1"/>
            <a:r>
              <a:rPr lang="en-US">
                <a:cs typeface="Calibri"/>
              </a:rPr>
              <a:t>Home Page with Navigational Links</a:t>
            </a:r>
          </a:p>
          <a:p>
            <a:pPr lvl="1"/>
            <a:r>
              <a:rPr lang="en-US">
                <a:cs typeface="Calibri"/>
              </a:rPr>
              <a:t>Modules</a:t>
            </a:r>
          </a:p>
          <a:p>
            <a:pPr lvl="1"/>
            <a:r>
              <a:rPr lang="en-US">
                <a:cs typeface="Calibri"/>
              </a:rPr>
              <a:t>Requirements &amp; Prerequisites </a:t>
            </a:r>
          </a:p>
          <a:p>
            <a:pPr lvl="1"/>
            <a:r>
              <a:rPr lang="en-US">
                <a:cs typeface="Calibri"/>
              </a:rPr>
              <a:t>Weekly Overview with Navigational Links</a:t>
            </a:r>
          </a:p>
          <a:p>
            <a:pPr lvl="1"/>
            <a:r>
              <a:rPr lang="en-US">
                <a:cs typeface="Calibri"/>
              </a:rPr>
              <a:t>Visual Cues</a:t>
            </a:r>
          </a:p>
          <a:p>
            <a:pPr lvl="1"/>
            <a:endParaRPr lang="en-US">
              <a:cs typeface="Calibri"/>
            </a:endParaRPr>
          </a:p>
        </p:txBody>
      </p:sp>
      <p:pic>
        <p:nvPicPr>
          <p:cNvPr id="5" name="Picture 5" descr="A picture containing grass, outdoor, ground, sidewalk&#10;&#10;Description automatically generated">
            <a:extLst>
              <a:ext uri="{FF2B5EF4-FFF2-40B4-BE49-F238E27FC236}">
                <a16:creationId xmlns:a16="http://schemas.microsoft.com/office/drawing/2014/main" id="{51C9D5CF-48B5-4FD5-BC3E-ED79267333E2}"/>
              </a:ext>
            </a:extLst>
          </p:cNvPr>
          <p:cNvPicPr>
            <a:picLocks noChangeAspect="1"/>
          </p:cNvPicPr>
          <p:nvPr/>
        </p:nvPicPr>
        <p:blipFill>
          <a:blip r:embed="rId3"/>
          <a:stretch>
            <a:fillRect/>
          </a:stretch>
        </p:blipFill>
        <p:spPr>
          <a:xfrm>
            <a:off x="7314663" y="416472"/>
            <a:ext cx="3655822" cy="4950211"/>
          </a:xfrm>
          <a:prstGeom prst="rect">
            <a:avLst/>
          </a:prstGeom>
        </p:spPr>
      </p:pic>
    </p:spTree>
    <p:extLst>
      <p:ext uri="{BB962C8B-B14F-4D97-AF65-F5344CB8AC3E}">
        <p14:creationId xmlns:p14="http://schemas.microsoft.com/office/powerpoint/2010/main" val="73543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448-404A-4512-A399-641352F3F8E3}"/>
              </a:ext>
            </a:extLst>
          </p:cNvPr>
          <p:cNvSpPr>
            <a:spLocks noGrp="1"/>
          </p:cNvSpPr>
          <p:nvPr>
            <p:ph type="title"/>
          </p:nvPr>
        </p:nvSpPr>
        <p:spPr>
          <a:xfrm>
            <a:off x="5289001" y="374555"/>
            <a:ext cx="3841378" cy="1343492"/>
          </a:xfrm>
        </p:spPr>
        <p:txBody>
          <a:bodyPr/>
          <a:lstStyle/>
          <a:p>
            <a:r>
              <a:rPr lang="en-US">
                <a:cs typeface="Calibri Light"/>
              </a:rPr>
              <a:t>Wayfinding Tips</a:t>
            </a:r>
            <a:endParaRPr lang="en-US"/>
          </a:p>
        </p:txBody>
      </p:sp>
      <p:sp>
        <p:nvSpPr>
          <p:cNvPr id="3" name="Content Placeholder 2">
            <a:extLst>
              <a:ext uri="{FF2B5EF4-FFF2-40B4-BE49-F238E27FC236}">
                <a16:creationId xmlns:a16="http://schemas.microsoft.com/office/drawing/2014/main" id="{E08664EF-378E-41FD-9985-1238162CE153}"/>
              </a:ext>
            </a:extLst>
          </p:cNvPr>
          <p:cNvSpPr>
            <a:spLocks noGrp="1"/>
          </p:cNvSpPr>
          <p:nvPr>
            <p:ph idx="1"/>
          </p:nvPr>
        </p:nvSpPr>
        <p:spPr>
          <a:xfrm>
            <a:off x="5289176" y="1780801"/>
            <a:ext cx="6584648" cy="3936571"/>
          </a:xfrm>
        </p:spPr>
        <p:txBody>
          <a:bodyPr vert="horz" lIns="91440" tIns="45720" rIns="91440" bIns="45720" rtlCol="0" anchor="t">
            <a:normAutofit/>
          </a:bodyPr>
          <a:lstStyle/>
          <a:p>
            <a:r>
              <a:rPr lang="en-US">
                <a:cs typeface="Calibri"/>
              </a:rPr>
              <a:t>Utilize navigational cues</a:t>
            </a:r>
            <a:endParaRPr lang="en-US"/>
          </a:p>
          <a:p>
            <a:pPr lvl="1"/>
            <a:r>
              <a:rPr lang="en-US">
                <a:cs typeface="Calibri"/>
              </a:rPr>
              <a:t>Symbols/Icons</a:t>
            </a:r>
          </a:p>
          <a:p>
            <a:pPr lvl="1"/>
            <a:r>
              <a:rPr lang="en-US">
                <a:cs typeface="Calibri"/>
              </a:rPr>
              <a:t>Images or Font</a:t>
            </a:r>
          </a:p>
          <a:p>
            <a:pPr lvl="1"/>
            <a:r>
              <a:rPr lang="en-US">
                <a:cs typeface="Calibri"/>
              </a:rPr>
              <a:t>Page layout, background, or color</a:t>
            </a:r>
          </a:p>
          <a:p>
            <a:pPr lvl="1"/>
            <a:endParaRPr lang="en-US">
              <a:cs typeface="Calibri"/>
            </a:endParaRPr>
          </a:p>
          <a:p>
            <a:endParaRPr lang="en-US">
              <a:cs typeface="Calibri"/>
            </a:endParaRPr>
          </a:p>
          <a:p>
            <a:pPr lvl="1"/>
            <a:endParaRPr lang="en-US">
              <a:cs typeface="Calibri"/>
            </a:endParaRPr>
          </a:p>
        </p:txBody>
      </p:sp>
      <p:pic>
        <p:nvPicPr>
          <p:cNvPr id="5" name="Picture 5" descr="Table&#10;&#10;Description automatically generated">
            <a:extLst>
              <a:ext uri="{FF2B5EF4-FFF2-40B4-BE49-F238E27FC236}">
                <a16:creationId xmlns:a16="http://schemas.microsoft.com/office/drawing/2014/main" id="{4FB97766-99B4-451D-AF91-70F92B4DF82E}"/>
              </a:ext>
            </a:extLst>
          </p:cNvPr>
          <p:cNvPicPr>
            <a:picLocks noChangeAspect="1"/>
          </p:cNvPicPr>
          <p:nvPr/>
        </p:nvPicPr>
        <p:blipFill>
          <a:blip r:embed="rId3"/>
          <a:stretch>
            <a:fillRect/>
          </a:stretch>
        </p:blipFill>
        <p:spPr>
          <a:xfrm>
            <a:off x="1512511" y="756610"/>
            <a:ext cx="3067577" cy="478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81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448-404A-4512-A399-641352F3F8E3}"/>
              </a:ext>
            </a:extLst>
          </p:cNvPr>
          <p:cNvSpPr>
            <a:spLocks noGrp="1"/>
          </p:cNvSpPr>
          <p:nvPr>
            <p:ph type="title"/>
          </p:nvPr>
        </p:nvSpPr>
        <p:spPr/>
        <p:txBody>
          <a:bodyPr/>
          <a:lstStyle/>
          <a:p>
            <a:r>
              <a:rPr lang="en-US">
                <a:cs typeface="Calibri Light"/>
              </a:rPr>
              <a:t>Wayfinding Tips</a:t>
            </a:r>
            <a:endParaRPr lang="en-US"/>
          </a:p>
        </p:txBody>
      </p:sp>
      <p:sp>
        <p:nvSpPr>
          <p:cNvPr id="3" name="Content Placeholder 2">
            <a:extLst>
              <a:ext uri="{FF2B5EF4-FFF2-40B4-BE49-F238E27FC236}">
                <a16:creationId xmlns:a16="http://schemas.microsoft.com/office/drawing/2014/main" id="{E08664EF-378E-41FD-9985-1238162CE153}"/>
              </a:ext>
            </a:extLst>
          </p:cNvPr>
          <p:cNvSpPr>
            <a:spLocks noGrp="1"/>
          </p:cNvSpPr>
          <p:nvPr>
            <p:ph idx="1"/>
          </p:nvPr>
        </p:nvSpPr>
        <p:spPr>
          <a:xfrm>
            <a:off x="838200" y="1825625"/>
            <a:ext cx="6068593" cy="3936571"/>
          </a:xfrm>
        </p:spPr>
        <p:txBody>
          <a:bodyPr vert="horz" lIns="91440" tIns="45720" rIns="91440" bIns="45720" rtlCol="0" anchor="t">
            <a:normAutofit/>
          </a:bodyPr>
          <a:lstStyle/>
          <a:p>
            <a:r>
              <a:rPr lang="en-US">
                <a:cs typeface="Calibri"/>
              </a:rPr>
              <a:t>Create </a:t>
            </a:r>
            <a:r>
              <a:rPr lang="en-US">
                <a:ea typeface="+mn-lt"/>
                <a:cs typeface="+mn-lt"/>
              </a:rPr>
              <a:t>and maintain a consistent identity and labeling convention </a:t>
            </a:r>
            <a:endParaRPr lang="en-US">
              <a:ea typeface="Calibri"/>
              <a:cs typeface="Calibri"/>
            </a:endParaRPr>
          </a:p>
          <a:p>
            <a:pPr lvl="1"/>
            <a:r>
              <a:rPr lang="en-US">
                <a:ea typeface="Calibri"/>
                <a:cs typeface="Calibri"/>
              </a:rPr>
              <a:t>Pages, documents, etc. have similar look, structure, and headings</a:t>
            </a:r>
          </a:p>
          <a:p>
            <a:pPr lvl="1"/>
            <a:r>
              <a:rPr lang="en-US">
                <a:ea typeface="Calibri"/>
                <a:cs typeface="Calibri"/>
              </a:rPr>
              <a:t>Modules should all shared a naming convention</a:t>
            </a:r>
            <a:endParaRPr lang="en-US"/>
          </a:p>
          <a:p>
            <a:pPr lvl="1"/>
            <a:r>
              <a:rPr lang="en-US">
                <a:cs typeface="Calibri"/>
              </a:rPr>
              <a:t>Files names should be clear, descriptive, and consistent </a:t>
            </a:r>
            <a:endParaRPr lang="en-US">
              <a:ea typeface="Calibri"/>
              <a:cs typeface="Calibri"/>
            </a:endParaRPr>
          </a:p>
          <a:p>
            <a:pPr lvl="1"/>
            <a:r>
              <a:rPr lang="en-US">
                <a:cs typeface="Calibri"/>
              </a:rPr>
              <a:t>Links should be descriptive </a:t>
            </a:r>
            <a:endParaRPr lang="en-US"/>
          </a:p>
          <a:p>
            <a:pPr lvl="1"/>
            <a:endParaRPr lang="en-US">
              <a:cs typeface="Calibri"/>
            </a:endParaRPr>
          </a:p>
        </p:txBody>
      </p:sp>
      <p:pic>
        <p:nvPicPr>
          <p:cNvPr id="4" name="Picture 4" descr="Icon&#10;&#10;Description automatically generated">
            <a:extLst>
              <a:ext uri="{FF2B5EF4-FFF2-40B4-BE49-F238E27FC236}">
                <a16:creationId xmlns:a16="http://schemas.microsoft.com/office/drawing/2014/main" id="{794164A5-A2C4-4957-9EE3-D35784D916D5}"/>
              </a:ext>
            </a:extLst>
          </p:cNvPr>
          <p:cNvPicPr>
            <a:picLocks noChangeAspect="1"/>
          </p:cNvPicPr>
          <p:nvPr/>
        </p:nvPicPr>
        <p:blipFill>
          <a:blip r:embed="rId3"/>
          <a:stretch>
            <a:fillRect/>
          </a:stretch>
        </p:blipFill>
        <p:spPr>
          <a:xfrm>
            <a:off x="7615225" y="1390876"/>
            <a:ext cx="3858467" cy="3283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547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448-404A-4512-A399-641352F3F8E3}"/>
              </a:ext>
            </a:extLst>
          </p:cNvPr>
          <p:cNvSpPr>
            <a:spLocks noGrp="1"/>
          </p:cNvSpPr>
          <p:nvPr>
            <p:ph type="title"/>
          </p:nvPr>
        </p:nvSpPr>
        <p:spPr/>
        <p:txBody>
          <a:bodyPr/>
          <a:lstStyle/>
          <a:p>
            <a:r>
              <a:rPr lang="en-US">
                <a:cs typeface="Calibri Light"/>
              </a:rPr>
              <a:t>Wayfinding Tips</a:t>
            </a:r>
            <a:endParaRPr lang="en-US"/>
          </a:p>
        </p:txBody>
      </p:sp>
      <p:sp>
        <p:nvSpPr>
          <p:cNvPr id="3" name="Content Placeholder 2">
            <a:extLst>
              <a:ext uri="{FF2B5EF4-FFF2-40B4-BE49-F238E27FC236}">
                <a16:creationId xmlns:a16="http://schemas.microsoft.com/office/drawing/2014/main" id="{E08664EF-378E-41FD-9985-1238162CE153}"/>
              </a:ext>
            </a:extLst>
          </p:cNvPr>
          <p:cNvSpPr>
            <a:spLocks noGrp="1"/>
          </p:cNvSpPr>
          <p:nvPr>
            <p:ph idx="1"/>
          </p:nvPr>
        </p:nvSpPr>
        <p:spPr>
          <a:xfrm>
            <a:off x="838200" y="1825625"/>
            <a:ext cx="6805535" cy="3936571"/>
          </a:xfrm>
        </p:spPr>
        <p:txBody>
          <a:bodyPr vert="horz" lIns="91440" tIns="45720" rIns="91440" bIns="45720" rtlCol="0" anchor="t">
            <a:normAutofit/>
          </a:bodyPr>
          <a:lstStyle/>
          <a:p>
            <a:r>
              <a:rPr lang="en-US">
                <a:ea typeface="+mn-lt"/>
                <a:cs typeface="+mn-lt"/>
              </a:rPr>
              <a:t>Don’t give too many navigational choices</a:t>
            </a:r>
            <a:endParaRPr lang="en-US"/>
          </a:p>
          <a:p>
            <a:pPr lvl="1"/>
            <a:r>
              <a:rPr lang="en-US">
                <a:ea typeface="Calibri"/>
                <a:cs typeface="Calibri"/>
              </a:rPr>
              <a:t>Avoid "choice overload"</a:t>
            </a:r>
          </a:p>
          <a:p>
            <a:pPr lvl="1"/>
            <a:r>
              <a:rPr lang="en-US">
                <a:cs typeface="Calibri"/>
              </a:rPr>
              <a:t>Streamline your Canvas Navigation in Settings </a:t>
            </a:r>
            <a:endParaRPr lang="en-US"/>
          </a:p>
          <a:p>
            <a:pPr lvl="2"/>
            <a:r>
              <a:rPr lang="en-US">
                <a:cs typeface="Calibri"/>
              </a:rPr>
              <a:t>Remove extraneous menu items</a:t>
            </a:r>
            <a:endParaRPr lang="en-US">
              <a:ea typeface="Calibri"/>
              <a:cs typeface="Calibri"/>
            </a:endParaRPr>
          </a:p>
          <a:p>
            <a:pPr lvl="1"/>
            <a:r>
              <a:rPr lang="en-US">
                <a:cs typeface="Calibri"/>
              </a:rPr>
              <a:t>Don't clutter pages with links</a:t>
            </a:r>
            <a:endParaRPr lang="en-US">
              <a:ea typeface="Calibri"/>
              <a:cs typeface="Calibri"/>
            </a:endParaRPr>
          </a:p>
          <a:p>
            <a:pPr lvl="1"/>
            <a:r>
              <a:rPr lang="en-US">
                <a:cs typeface="Calibri"/>
              </a:rPr>
              <a:t>Check for conflicting cues</a:t>
            </a:r>
            <a:endParaRPr lang="en-US">
              <a:ea typeface="Calibri"/>
              <a:cs typeface="Calibri"/>
            </a:endParaRPr>
          </a:p>
          <a:p>
            <a:pPr lvl="1"/>
            <a:endParaRPr lang="en-US">
              <a:cs typeface="Calibri"/>
            </a:endParaRPr>
          </a:p>
          <a:p>
            <a:pPr lvl="1"/>
            <a:endParaRPr lang="en-US">
              <a:cs typeface="Calibri"/>
            </a:endParaRPr>
          </a:p>
          <a:p>
            <a:pPr lvl="1"/>
            <a:endParaRPr lang="en-US">
              <a:cs typeface="Calibri"/>
            </a:endParaRPr>
          </a:p>
        </p:txBody>
      </p:sp>
      <p:pic>
        <p:nvPicPr>
          <p:cNvPr id="4" name="Picture 4">
            <a:extLst>
              <a:ext uri="{FF2B5EF4-FFF2-40B4-BE49-F238E27FC236}">
                <a16:creationId xmlns:a16="http://schemas.microsoft.com/office/drawing/2014/main" id="{297D1184-5682-4F53-A76F-1AEA07AEB3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76356" y="473529"/>
            <a:ext cx="3313287" cy="4928809"/>
          </a:xfrm>
          <a:prstGeom prst="rect">
            <a:avLst/>
          </a:prstGeom>
        </p:spPr>
      </p:pic>
    </p:spTree>
    <p:extLst>
      <p:ext uri="{BB962C8B-B14F-4D97-AF65-F5344CB8AC3E}">
        <p14:creationId xmlns:p14="http://schemas.microsoft.com/office/powerpoint/2010/main" val="111812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C1DF-D2E7-5121-E12B-CA77D3E87334}"/>
              </a:ext>
            </a:extLst>
          </p:cNvPr>
          <p:cNvSpPr>
            <a:spLocks noGrp="1"/>
          </p:cNvSpPr>
          <p:nvPr>
            <p:ph type="title"/>
          </p:nvPr>
        </p:nvSpPr>
        <p:spPr/>
        <p:txBody>
          <a:bodyPr/>
          <a:lstStyle/>
          <a:p>
            <a:r>
              <a:rPr lang="en-US">
                <a:cs typeface="Calibri Light"/>
              </a:rPr>
              <a:t>Modules</a:t>
            </a:r>
            <a:endParaRPr lang="en-US"/>
          </a:p>
        </p:txBody>
      </p:sp>
      <p:sp>
        <p:nvSpPr>
          <p:cNvPr id="3" name="Text Placeholder 2">
            <a:extLst>
              <a:ext uri="{FF2B5EF4-FFF2-40B4-BE49-F238E27FC236}">
                <a16:creationId xmlns:a16="http://schemas.microsoft.com/office/drawing/2014/main" id="{20CDD5EA-2351-279B-084E-F26E8795DC1B}"/>
              </a:ext>
            </a:extLst>
          </p:cNvPr>
          <p:cNvSpPr>
            <a:spLocks noGrp="1"/>
          </p:cNvSpPr>
          <p:nvPr>
            <p:ph type="body" idx="1"/>
          </p:nvPr>
        </p:nvSpPr>
        <p:spPr/>
        <p:txBody>
          <a:bodyPr vert="horz" lIns="91440" tIns="45720" rIns="91440" bIns="45720" rtlCol="0" anchor="t">
            <a:normAutofit/>
          </a:bodyPr>
          <a:lstStyle/>
          <a:p>
            <a:pPr>
              <a:lnSpc>
                <a:spcPct val="100000"/>
              </a:lnSpc>
              <a:spcBef>
                <a:spcPts val="0"/>
              </a:spcBef>
            </a:pPr>
            <a:r>
              <a:rPr lang="en-US" sz="1800">
                <a:ea typeface="+mn-lt"/>
                <a:cs typeface="+mn-lt"/>
              </a:rPr>
              <a:t>"For human beings, the only way to manage a complex system or solve a complex problem is to break it up. In the breaking apart, it is best to look for points of natural division..." </a:t>
            </a:r>
          </a:p>
          <a:p>
            <a:pPr>
              <a:lnSpc>
                <a:spcPct val="100000"/>
              </a:lnSpc>
              <a:spcBef>
                <a:spcPts val="0"/>
              </a:spcBef>
            </a:pPr>
            <a:r>
              <a:rPr lang="en-US" sz="1800">
                <a:ea typeface="Calibri"/>
                <a:cs typeface="Calibri"/>
              </a:rPr>
              <a:t>                                                                                     - Baldwin and Clark, in </a:t>
            </a:r>
            <a:r>
              <a:rPr lang="en-US" sz="1800" i="1">
                <a:ea typeface="Calibri"/>
                <a:cs typeface="Calibri"/>
              </a:rPr>
              <a:t>Design Rules: The Power of Modularity</a:t>
            </a:r>
            <a:endParaRPr lang="en-US" sz="1800">
              <a:ea typeface="Calibri"/>
              <a:cs typeface="Calibri"/>
            </a:endParaRPr>
          </a:p>
          <a:p>
            <a:endParaRPr lang="en-US" sz="1800">
              <a:ea typeface="Calibri"/>
              <a:cs typeface="Calibri"/>
            </a:endParaRPr>
          </a:p>
        </p:txBody>
      </p:sp>
    </p:spTree>
    <p:extLst>
      <p:ext uri="{BB962C8B-B14F-4D97-AF65-F5344CB8AC3E}">
        <p14:creationId xmlns:p14="http://schemas.microsoft.com/office/powerpoint/2010/main" val="352711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E865-75C1-CB29-1E75-3981C7A75EB6}"/>
              </a:ext>
            </a:extLst>
          </p:cNvPr>
          <p:cNvSpPr>
            <a:spLocks noGrp="1"/>
          </p:cNvSpPr>
          <p:nvPr>
            <p:ph type="title"/>
          </p:nvPr>
        </p:nvSpPr>
        <p:spPr/>
        <p:txBody>
          <a:bodyPr/>
          <a:lstStyle/>
          <a:p>
            <a:r>
              <a:rPr lang="en-US">
                <a:ea typeface="Calibri Light"/>
                <a:cs typeface="Calibri Light"/>
              </a:rPr>
              <a:t>What are modules?</a:t>
            </a:r>
            <a:endParaRPr lang="en-US"/>
          </a:p>
        </p:txBody>
      </p:sp>
      <p:sp>
        <p:nvSpPr>
          <p:cNvPr id="3" name="Content Placeholder 2">
            <a:extLst>
              <a:ext uri="{FF2B5EF4-FFF2-40B4-BE49-F238E27FC236}">
                <a16:creationId xmlns:a16="http://schemas.microsoft.com/office/drawing/2014/main" id="{27F72967-4090-8B1F-C83C-CE3C7925C831}"/>
              </a:ext>
            </a:extLst>
          </p:cNvPr>
          <p:cNvSpPr>
            <a:spLocks noGrp="1"/>
          </p:cNvSpPr>
          <p:nvPr>
            <p:ph idx="1"/>
          </p:nvPr>
        </p:nvSpPr>
        <p:spPr/>
        <p:txBody>
          <a:bodyPr vert="horz" lIns="91440" tIns="45720" rIns="91440" bIns="45720" rtlCol="0" anchor="t">
            <a:normAutofit/>
          </a:bodyPr>
          <a:lstStyle/>
          <a:p>
            <a:r>
              <a:rPr lang="en-US">
                <a:ea typeface="Calibri"/>
                <a:cs typeface="Calibri"/>
              </a:rPr>
              <a:t>Modularity is the degree to which a system's components can be separated and recombined, often with the benefit of flexibility in use. </a:t>
            </a:r>
          </a:p>
          <a:p>
            <a:r>
              <a:rPr lang="en-US">
                <a:ea typeface="Calibri"/>
                <a:cs typeface="Calibri"/>
              </a:rPr>
              <a:t>Modules are individual components</a:t>
            </a:r>
          </a:p>
          <a:p>
            <a:r>
              <a:rPr lang="en-US">
                <a:ea typeface="Calibri"/>
                <a:cs typeface="Calibri"/>
              </a:rPr>
              <a:t>In education, modules are units or lessons</a:t>
            </a:r>
          </a:p>
          <a:p>
            <a:r>
              <a:rPr lang="en-US">
                <a:ea typeface="Calibri"/>
                <a:cs typeface="Calibri"/>
              </a:rPr>
              <a:t>In Canvas, modules are "containers" that house learning content and activities</a:t>
            </a:r>
          </a:p>
          <a:p>
            <a:endParaRPr lang="en-US">
              <a:ea typeface="Calibri"/>
              <a:cs typeface="Calibri"/>
            </a:endParaRPr>
          </a:p>
        </p:txBody>
      </p:sp>
    </p:spTree>
    <p:extLst>
      <p:ext uri="{BB962C8B-B14F-4D97-AF65-F5344CB8AC3E}">
        <p14:creationId xmlns:p14="http://schemas.microsoft.com/office/powerpoint/2010/main" val="241543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Why use modules?</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p:txBody>
          <a:bodyPr vert="horz" lIns="91440" tIns="45720" rIns="91440" bIns="45720" rtlCol="0" anchor="t">
            <a:normAutofit/>
          </a:bodyPr>
          <a:lstStyle/>
          <a:p>
            <a:r>
              <a:rPr lang="en-US">
                <a:ea typeface="+mn-lt"/>
                <a:cs typeface="+mn-lt"/>
              </a:rPr>
              <a:t>More streamlined</a:t>
            </a:r>
            <a:endParaRPr lang="en-US">
              <a:ea typeface="Calibri"/>
              <a:cs typeface="Calibri"/>
            </a:endParaRPr>
          </a:p>
          <a:p>
            <a:r>
              <a:rPr lang="en-US">
                <a:ea typeface="+mn-lt"/>
                <a:cs typeface="+mn-lt"/>
              </a:rPr>
              <a:t>Easier to navigate</a:t>
            </a:r>
            <a:endParaRPr lang="en-US">
              <a:ea typeface="Calibri"/>
              <a:cs typeface="Calibri"/>
            </a:endParaRPr>
          </a:p>
          <a:p>
            <a:r>
              <a:rPr lang="en-US">
                <a:ea typeface="+mn-lt"/>
                <a:cs typeface="+mn-lt"/>
              </a:rPr>
              <a:t>More organized</a:t>
            </a:r>
            <a:endParaRPr lang="en-US">
              <a:ea typeface="Calibri"/>
              <a:cs typeface="Calibri"/>
            </a:endParaRPr>
          </a:p>
          <a:p>
            <a:r>
              <a:rPr lang="en-US">
                <a:ea typeface="+mn-lt"/>
                <a:cs typeface="+mn-lt"/>
              </a:rPr>
              <a:t>More flexible</a:t>
            </a:r>
            <a:endParaRPr lang="en-US">
              <a:ea typeface="Calibri"/>
              <a:cs typeface="Calibri"/>
            </a:endParaRPr>
          </a:p>
          <a:p>
            <a:pPr lvl="1"/>
            <a:r>
              <a:rPr lang="en-US">
                <a:ea typeface="+mn-lt"/>
                <a:cs typeface="+mn-lt"/>
              </a:rPr>
              <a:t>Easier to convert to other formats</a:t>
            </a:r>
            <a:endParaRPr lang="en-US">
              <a:ea typeface="Calibri"/>
              <a:cs typeface="Calibri"/>
            </a:endParaRPr>
          </a:p>
          <a:p>
            <a:pPr lvl="1"/>
            <a:r>
              <a:rPr lang="en-US">
                <a:ea typeface="+mn-lt"/>
                <a:cs typeface="+mn-lt"/>
              </a:rPr>
              <a:t>Easier to reorganize </a:t>
            </a:r>
            <a:endParaRPr lang="en-US">
              <a:ea typeface="Calibri"/>
              <a:cs typeface="Calibri"/>
            </a:endParaRPr>
          </a:p>
          <a:p>
            <a:pPr marL="0" indent="0">
              <a:buNone/>
            </a:pPr>
            <a:endParaRPr lang="en-US">
              <a:ea typeface="Calibri"/>
              <a:cs typeface="Calibri"/>
            </a:endParaRPr>
          </a:p>
        </p:txBody>
      </p:sp>
      <p:pic>
        <p:nvPicPr>
          <p:cNvPr id="4" name="Picture 4" descr="Screenshot of a sample module in Canvas">
            <a:extLst>
              <a:ext uri="{FF2B5EF4-FFF2-40B4-BE49-F238E27FC236}">
                <a16:creationId xmlns:a16="http://schemas.microsoft.com/office/drawing/2014/main" id="{E8A9F9AA-71BE-45F0-B285-656BAAFA3A76}"/>
              </a:ext>
            </a:extLst>
          </p:cNvPr>
          <p:cNvPicPr>
            <a:picLocks noChangeAspect="1"/>
          </p:cNvPicPr>
          <p:nvPr/>
        </p:nvPicPr>
        <p:blipFill>
          <a:blip r:embed="rId3"/>
          <a:stretch>
            <a:fillRect/>
          </a:stretch>
        </p:blipFill>
        <p:spPr>
          <a:xfrm>
            <a:off x="6581775" y="495503"/>
            <a:ext cx="4891087" cy="485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261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96F4-7E12-460F-96BE-F531DFDC8857}"/>
              </a:ext>
            </a:extLst>
          </p:cNvPr>
          <p:cNvSpPr>
            <a:spLocks noGrp="1"/>
          </p:cNvSpPr>
          <p:nvPr>
            <p:ph type="title"/>
          </p:nvPr>
        </p:nvSpPr>
        <p:spPr/>
        <p:txBody>
          <a:bodyPr/>
          <a:lstStyle/>
          <a:p>
            <a:r>
              <a:rPr lang="en-US">
                <a:cs typeface="Calibri Light"/>
              </a:rPr>
              <a:t>How to make modules</a:t>
            </a:r>
          </a:p>
        </p:txBody>
      </p:sp>
      <p:sp>
        <p:nvSpPr>
          <p:cNvPr id="3" name="Content Placeholder 2">
            <a:extLst>
              <a:ext uri="{FF2B5EF4-FFF2-40B4-BE49-F238E27FC236}">
                <a16:creationId xmlns:a16="http://schemas.microsoft.com/office/drawing/2014/main" id="{9643C995-1DA2-4D81-9487-EA4A5FD7B61A}"/>
              </a:ext>
            </a:extLst>
          </p:cNvPr>
          <p:cNvSpPr>
            <a:spLocks noGrp="1"/>
          </p:cNvSpPr>
          <p:nvPr>
            <p:ph idx="1"/>
          </p:nvPr>
        </p:nvSpPr>
        <p:spPr>
          <a:xfrm>
            <a:off x="838200" y="1825625"/>
            <a:ext cx="5209011" cy="3936571"/>
          </a:xfrm>
        </p:spPr>
        <p:txBody>
          <a:bodyPr vert="horz" lIns="91440" tIns="45720" rIns="91440" bIns="45720" rtlCol="0" anchor="t">
            <a:normAutofit/>
          </a:bodyPr>
          <a:lstStyle/>
          <a:p>
            <a:r>
              <a:rPr lang="en-US">
                <a:cs typeface="Calibri"/>
              </a:rPr>
              <a:t>Identify key topic areas</a:t>
            </a:r>
          </a:p>
          <a:p>
            <a:pPr lvl="1"/>
            <a:r>
              <a:rPr lang="en-US">
                <a:cs typeface="Calibri"/>
              </a:rPr>
              <a:t>Preferably using Backward Design</a:t>
            </a:r>
          </a:p>
          <a:p>
            <a:pPr lvl="1"/>
            <a:r>
              <a:rPr lang="en-US">
                <a:cs typeface="Calibri"/>
              </a:rPr>
              <a:t>Modules should contain a unit or group of lessons</a:t>
            </a:r>
          </a:p>
          <a:p>
            <a:r>
              <a:rPr lang="en-US">
                <a:cs typeface="Calibri"/>
              </a:rPr>
              <a:t>Label modules clearly and consistently </a:t>
            </a:r>
          </a:p>
          <a:p>
            <a:r>
              <a:rPr lang="en-US">
                <a:cs typeface="Calibri"/>
              </a:rPr>
              <a:t>Create modules of consistent size and structure</a:t>
            </a:r>
          </a:p>
        </p:txBody>
      </p:sp>
      <p:pic>
        <p:nvPicPr>
          <p:cNvPr id="4" name="Picture 4">
            <a:extLst>
              <a:ext uri="{FF2B5EF4-FFF2-40B4-BE49-F238E27FC236}">
                <a16:creationId xmlns:a16="http://schemas.microsoft.com/office/drawing/2014/main" id="{CACA2DCB-5905-4F78-B768-FA6F975D39D2}"/>
              </a:ext>
            </a:extLst>
          </p:cNvPr>
          <p:cNvPicPr>
            <a:picLocks noChangeAspect="1"/>
          </p:cNvPicPr>
          <p:nvPr/>
        </p:nvPicPr>
        <p:blipFill>
          <a:blip r:embed="rId3"/>
          <a:stretch>
            <a:fillRect/>
          </a:stretch>
        </p:blipFill>
        <p:spPr>
          <a:xfrm>
            <a:off x="6352605" y="328262"/>
            <a:ext cx="5582789" cy="2762706"/>
          </a:xfrm>
          <a:prstGeom prst="rect">
            <a:avLst/>
          </a:prstGeom>
        </p:spPr>
      </p:pic>
      <p:pic>
        <p:nvPicPr>
          <p:cNvPr id="5" name="Picture 5" descr="A picture containing application&#10;&#10;Description automatically generated">
            <a:extLst>
              <a:ext uri="{FF2B5EF4-FFF2-40B4-BE49-F238E27FC236}">
                <a16:creationId xmlns:a16="http://schemas.microsoft.com/office/drawing/2014/main" id="{99082FF8-397B-480D-B994-62AC07BEE589}"/>
              </a:ext>
            </a:extLst>
          </p:cNvPr>
          <p:cNvPicPr>
            <a:picLocks noChangeAspect="1"/>
          </p:cNvPicPr>
          <p:nvPr/>
        </p:nvPicPr>
        <p:blipFill>
          <a:blip r:embed="rId4"/>
          <a:stretch>
            <a:fillRect/>
          </a:stretch>
        </p:blipFill>
        <p:spPr>
          <a:xfrm>
            <a:off x="6371890" y="3428168"/>
            <a:ext cx="5563589" cy="2754809"/>
          </a:xfrm>
          <a:prstGeom prst="rect">
            <a:avLst/>
          </a:prstGeom>
        </p:spPr>
      </p:pic>
    </p:spTree>
    <p:extLst>
      <p:ext uri="{BB962C8B-B14F-4D97-AF65-F5344CB8AC3E}">
        <p14:creationId xmlns:p14="http://schemas.microsoft.com/office/powerpoint/2010/main" val="21177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5FD8-FA49-40EF-846E-FD607DA10CBA}"/>
              </a:ext>
            </a:extLst>
          </p:cNvPr>
          <p:cNvSpPr>
            <a:spLocks noGrp="1"/>
          </p:cNvSpPr>
          <p:nvPr>
            <p:ph type="title"/>
          </p:nvPr>
        </p:nvSpPr>
        <p:spPr/>
        <p:txBody>
          <a:bodyPr/>
          <a:lstStyle/>
          <a:p>
            <a:r>
              <a:rPr lang="en-US">
                <a:cs typeface="Calibri Light"/>
              </a:rPr>
              <a:t>Session Learning Objectives</a:t>
            </a:r>
            <a:endParaRPr lang="en-US"/>
          </a:p>
        </p:txBody>
      </p:sp>
      <p:sp>
        <p:nvSpPr>
          <p:cNvPr id="3" name="Content Placeholder 2">
            <a:extLst>
              <a:ext uri="{FF2B5EF4-FFF2-40B4-BE49-F238E27FC236}">
                <a16:creationId xmlns:a16="http://schemas.microsoft.com/office/drawing/2014/main" id="{3795F910-D02F-4BF5-A619-D94F5144F8D8}"/>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By the end of this session, participants should be able to:</a:t>
            </a:r>
            <a:endParaRPr lang="en-US"/>
          </a:p>
          <a:p>
            <a:pPr lvl="1"/>
            <a:r>
              <a:rPr lang="en-US">
                <a:ea typeface="+mn-lt"/>
                <a:cs typeface="+mn-lt"/>
              </a:rPr>
              <a:t>Identify wayfinding principles and where/how to apply them</a:t>
            </a:r>
          </a:p>
          <a:p>
            <a:pPr lvl="1"/>
            <a:r>
              <a:rPr lang="en-US">
                <a:ea typeface="+mn-lt"/>
                <a:cs typeface="+mn-lt"/>
              </a:rPr>
              <a:t>Select and adhere to a labeling convention that works for themselves &amp; students</a:t>
            </a:r>
          </a:p>
          <a:p>
            <a:pPr lvl="1"/>
            <a:r>
              <a:rPr lang="en-US">
                <a:ea typeface="+mn-lt"/>
                <a:cs typeface="+mn-lt"/>
              </a:rPr>
              <a:t>Use modules to create a learning path in a Canvas course</a:t>
            </a:r>
          </a:p>
          <a:p>
            <a:pPr lvl="1"/>
            <a:r>
              <a:rPr lang="en-US">
                <a:ea typeface="+mn-lt"/>
                <a:cs typeface="+mn-lt"/>
              </a:rPr>
              <a:t>Identify and implement high-impact accessibility design practices in Canvas</a:t>
            </a:r>
            <a:endParaRPr lang="en-US"/>
          </a:p>
        </p:txBody>
      </p:sp>
    </p:spTree>
    <p:extLst>
      <p:ext uri="{BB962C8B-B14F-4D97-AF65-F5344CB8AC3E}">
        <p14:creationId xmlns:p14="http://schemas.microsoft.com/office/powerpoint/2010/main" val="382458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24">
            <a:extLst>
              <a:ext uri="{FF2B5EF4-FFF2-40B4-BE49-F238E27FC236}">
                <a16:creationId xmlns:a16="http://schemas.microsoft.com/office/drawing/2014/main" id="{91293FF4-59B6-4E98-B90F-56ADCDE58E0A}"/>
              </a:ext>
            </a:extLst>
          </p:cNvPr>
          <p:cNvSpPr txBox="1"/>
          <p:nvPr/>
        </p:nvSpPr>
        <p:spPr>
          <a:xfrm>
            <a:off x="316374" y="297083"/>
            <a:ext cx="55886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Example 1</a:t>
            </a:r>
          </a:p>
        </p:txBody>
      </p:sp>
      <p:sp>
        <p:nvSpPr>
          <p:cNvPr id="27" name="TextBox 26">
            <a:extLst>
              <a:ext uri="{FF2B5EF4-FFF2-40B4-BE49-F238E27FC236}">
                <a16:creationId xmlns:a16="http://schemas.microsoft.com/office/drawing/2014/main" id="{76B61175-7134-44CC-A61D-CBC3FBB6035F}"/>
              </a:ext>
            </a:extLst>
          </p:cNvPr>
          <p:cNvSpPr txBox="1"/>
          <p:nvPr/>
        </p:nvSpPr>
        <p:spPr>
          <a:xfrm>
            <a:off x="6180880" y="297082"/>
            <a:ext cx="55886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Example 2</a:t>
            </a:r>
          </a:p>
        </p:txBody>
      </p:sp>
      <p:pic>
        <p:nvPicPr>
          <p:cNvPr id="2" name="Picture 2" descr="Graphical user interface, text, application&#10;&#10;Description automatically generated">
            <a:extLst>
              <a:ext uri="{FF2B5EF4-FFF2-40B4-BE49-F238E27FC236}">
                <a16:creationId xmlns:a16="http://schemas.microsoft.com/office/drawing/2014/main" id="{7D76F630-57BC-5954-C289-525E2B8C1F69}"/>
              </a:ext>
            </a:extLst>
          </p:cNvPr>
          <p:cNvPicPr>
            <a:picLocks noChangeAspect="1"/>
          </p:cNvPicPr>
          <p:nvPr/>
        </p:nvPicPr>
        <p:blipFill>
          <a:blip r:embed="rId2"/>
          <a:stretch>
            <a:fillRect/>
          </a:stretch>
        </p:blipFill>
        <p:spPr>
          <a:xfrm>
            <a:off x="6268193" y="878974"/>
            <a:ext cx="5212277" cy="5753194"/>
          </a:xfrm>
          <a:prstGeom prst="rect">
            <a:avLst/>
          </a:prstGeom>
        </p:spPr>
      </p:pic>
      <p:pic>
        <p:nvPicPr>
          <p:cNvPr id="5" name="Graphic 2" descr="Checkmark with solid fill">
            <a:extLst>
              <a:ext uri="{FF2B5EF4-FFF2-40B4-BE49-F238E27FC236}">
                <a16:creationId xmlns:a16="http://schemas.microsoft.com/office/drawing/2014/main" id="{EE37DAA3-36BD-4401-2172-824998A17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5232" y="2391842"/>
            <a:ext cx="2577790" cy="2577790"/>
          </a:xfrm>
          <a:prstGeom prst="rect">
            <a:avLst/>
          </a:prstGeom>
        </p:spPr>
      </p:pic>
      <p:pic>
        <p:nvPicPr>
          <p:cNvPr id="8" name="Picture 4" descr="Graphical user interface, application, email&#10;&#10;Description automatically generated">
            <a:extLst>
              <a:ext uri="{FF2B5EF4-FFF2-40B4-BE49-F238E27FC236}">
                <a16:creationId xmlns:a16="http://schemas.microsoft.com/office/drawing/2014/main" id="{2488CAAC-A826-9E32-0E2A-88BE37265E98}"/>
              </a:ext>
            </a:extLst>
          </p:cNvPr>
          <p:cNvPicPr>
            <a:picLocks noChangeAspect="1"/>
          </p:cNvPicPr>
          <p:nvPr/>
        </p:nvPicPr>
        <p:blipFill>
          <a:blip r:embed="rId5"/>
          <a:stretch>
            <a:fillRect/>
          </a:stretch>
        </p:blipFill>
        <p:spPr>
          <a:xfrm>
            <a:off x="679536" y="867427"/>
            <a:ext cx="5159679" cy="5065735"/>
          </a:xfrm>
          <a:prstGeom prst="rect">
            <a:avLst/>
          </a:prstGeom>
        </p:spPr>
      </p:pic>
      <p:pic>
        <p:nvPicPr>
          <p:cNvPr id="4" name="Graphic 3" descr="Close with solid fill">
            <a:extLst>
              <a:ext uri="{FF2B5EF4-FFF2-40B4-BE49-F238E27FC236}">
                <a16:creationId xmlns:a16="http://schemas.microsoft.com/office/drawing/2014/main" id="{A1E95BCC-DB93-7F08-4C1A-9B37DF6AB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0913" y="2393279"/>
            <a:ext cx="2693948" cy="2698595"/>
          </a:xfrm>
          <a:prstGeom prst="rect">
            <a:avLst/>
          </a:prstGeom>
        </p:spPr>
      </p:pic>
    </p:spTree>
    <p:extLst>
      <p:ext uri="{BB962C8B-B14F-4D97-AF65-F5344CB8AC3E}">
        <p14:creationId xmlns:p14="http://schemas.microsoft.com/office/powerpoint/2010/main" val="316195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016A-BADF-2DF0-6824-3EA503E3D299}"/>
              </a:ext>
            </a:extLst>
          </p:cNvPr>
          <p:cNvSpPr>
            <a:spLocks noGrp="1"/>
          </p:cNvSpPr>
          <p:nvPr>
            <p:ph type="title"/>
          </p:nvPr>
        </p:nvSpPr>
        <p:spPr/>
        <p:txBody>
          <a:bodyPr/>
          <a:lstStyle/>
          <a:p>
            <a:r>
              <a:rPr lang="en-US">
                <a:cs typeface="Calibri Light"/>
              </a:rPr>
              <a:t>Accessibility </a:t>
            </a:r>
            <a:endParaRPr lang="en-US"/>
          </a:p>
        </p:txBody>
      </p:sp>
      <p:sp>
        <p:nvSpPr>
          <p:cNvPr id="3" name="Text Placeholder 2">
            <a:extLst>
              <a:ext uri="{FF2B5EF4-FFF2-40B4-BE49-F238E27FC236}">
                <a16:creationId xmlns:a16="http://schemas.microsoft.com/office/drawing/2014/main" id="{184567F5-3671-89FC-1234-4F8B7F532B5E}"/>
              </a:ext>
            </a:extLst>
          </p:cNvPr>
          <p:cNvSpPr>
            <a:spLocks noGrp="1"/>
          </p:cNvSpPr>
          <p:nvPr>
            <p:ph type="body" idx="1"/>
          </p:nvPr>
        </p:nvSpPr>
        <p:spPr/>
        <p:txBody>
          <a:bodyPr vert="horz" lIns="91440" tIns="45720" rIns="91440" bIns="45720" rtlCol="0" anchor="t">
            <a:normAutofit/>
          </a:bodyPr>
          <a:lstStyle/>
          <a:p>
            <a:r>
              <a:rPr lang="en-US" sz="1800">
                <a:cs typeface="Calibri"/>
              </a:rPr>
              <a:t>"Accessible design is good design – it benefits people who don't have disabilities as well as people who do. Accessibility is all about removing barriers and providing the benefits of technology for everyone." </a:t>
            </a:r>
          </a:p>
          <a:p>
            <a:r>
              <a:rPr lang="en-US" sz="1800">
                <a:cs typeface="Calibri"/>
              </a:rPr>
              <a:t>                                                                                                                      - Steve Ballmer, former CEO of Microsoft </a:t>
            </a:r>
          </a:p>
        </p:txBody>
      </p:sp>
    </p:spTree>
    <p:extLst>
      <p:ext uri="{BB962C8B-B14F-4D97-AF65-F5344CB8AC3E}">
        <p14:creationId xmlns:p14="http://schemas.microsoft.com/office/powerpoint/2010/main" val="75140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Accessibility </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p:txBody>
          <a:bodyPr vert="horz" lIns="91440" tIns="45720" rIns="91440" bIns="45720" rtlCol="0" anchor="t">
            <a:normAutofit/>
          </a:bodyPr>
          <a:lstStyle/>
          <a:p>
            <a:r>
              <a:rPr lang="en-US">
                <a:ea typeface="Calibri" panose="020F0502020204030204"/>
                <a:cs typeface="Calibri"/>
              </a:rPr>
              <a:t>What is accessibility?</a:t>
            </a:r>
          </a:p>
          <a:p>
            <a:pPr lvl="1"/>
            <a:r>
              <a:rPr lang="en-US">
                <a:ea typeface="Calibri" panose="020F0502020204030204"/>
                <a:cs typeface="Calibri"/>
              </a:rPr>
              <a:t>Design of products, environments, devices, etc. to render them useable by people with disabilities</a:t>
            </a:r>
          </a:p>
          <a:p>
            <a:r>
              <a:rPr lang="en-US">
                <a:cs typeface="Calibri"/>
              </a:rPr>
              <a:t>Why pay attention to accessibility?</a:t>
            </a:r>
            <a:endParaRPr lang="en-US"/>
          </a:p>
          <a:p>
            <a:pPr lvl="1"/>
            <a:r>
              <a:rPr lang="en-US">
                <a:cs typeface="Calibri"/>
              </a:rPr>
              <a:t>It allows all students to engage with the material and demonstrate their understanding in ways that are meaningful to them.</a:t>
            </a:r>
            <a:endParaRPr lang="en-US">
              <a:ea typeface="Calibri"/>
              <a:cs typeface="Calibri"/>
            </a:endParaRPr>
          </a:p>
          <a:p>
            <a:pPr lvl="1"/>
            <a:r>
              <a:rPr lang="en-US">
                <a:cs typeface="Calibri"/>
              </a:rPr>
              <a:t>It is easier to design for accessibility at the outset than to go back to fix issues.</a:t>
            </a:r>
            <a:endParaRPr lang="en-US">
              <a:ea typeface="Calibri"/>
              <a:cs typeface="Calibri"/>
            </a:endParaRPr>
          </a:p>
          <a:p>
            <a:pPr lvl="1"/>
            <a:r>
              <a:rPr lang="en-US">
                <a:cs typeface="Calibri"/>
              </a:rPr>
              <a:t>Small changes can have big impacts.</a:t>
            </a:r>
            <a:endParaRPr lang="en-US">
              <a:ea typeface="Calibri"/>
              <a:cs typeface="Calibri"/>
            </a:endParaRPr>
          </a:p>
        </p:txBody>
      </p:sp>
    </p:spTree>
    <p:extLst>
      <p:ext uri="{BB962C8B-B14F-4D97-AF65-F5344CB8AC3E}">
        <p14:creationId xmlns:p14="http://schemas.microsoft.com/office/powerpoint/2010/main" val="281955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Accessibility Practices</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p:txBody>
          <a:bodyPr vert="horz" lIns="91440" tIns="45720" rIns="91440" bIns="45720" rtlCol="0" anchor="t">
            <a:normAutofit/>
          </a:bodyPr>
          <a:lstStyle/>
          <a:p>
            <a:r>
              <a:rPr lang="en-US">
                <a:cs typeface="Calibri"/>
              </a:rPr>
              <a:t>High impact practices we'll address today:</a:t>
            </a:r>
          </a:p>
          <a:p>
            <a:pPr lvl="1"/>
            <a:r>
              <a:rPr lang="en-US">
                <a:cs typeface="Calibri"/>
              </a:rPr>
              <a:t>Not using color alone to give meaning</a:t>
            </a:r>
            <a:endParaRPr lang="en-US"/>
          </a:p>
          <a:p>
            <a:pPr lvl="1"/>
            <a:r>
              <a:rPr lang="en-US">
                <a:cs typeface="Calibri"/>
              </a:rPr>
              <a:t>Using Alt Text for images</a:t>
            </a:r>
          </a:p>
          <a:p>
            <a:pPr lvl="1"/>
            <a:r>
              <a:rPr lang="en-US">
                <a:cs typeface="Calibri"/>
              </a:rPr>
              <a:t>Providing descriptive links</a:t>
            </a:r>
          </a:p>
          <a:p>
            <a:pPr marL="457200" lvl="1" indent="0">
              <a:buNone/>
            </a:pPr>
            <a:endParaRPr lang="en-US">
              <a:cs typeface="Calibri"/>
            </a:endParaRPr>
          </a:p>
          <a:p>
            <a:r>
              <a:rPr lang="en-US">
                <a:cs typeface="Calibri"/>
              </a:rPr>
              <a:t>High impact practices we won't address today</a:t>
            </a:r>
          </a:p>
          <a:p>
            <a:pPr lvl="1"/>
            <a:r>
              <a:rPr lang="en-US">
                <a:cs typeface="Calibri"/>
              </a:rPr>
              <a:t>Provide captions and/or transcripts for video &amp; audio (April 6th session)</a:t>
            </a:r>
          </a:p>
          <a:p>
            <a:pPr lvl="1"/>
            <a:r>
              <a:rPr lang="en-US">
                <a:cs typeface="Calibri"/>
              </a:rPr>
              <a:t>Provide accessible PDFs (April 13th session)</a:t>
            </a:r>
          </a:p>
          <a:p>
            <a:pPr lvl="1"/>
            <a:endParaRPr lang="en-US">
              <a:cs typeface="Calibri"/>
            </a:endParaRPr>
          </a:p>
        </p:txBody>
      </p:sp>
    </p:spTree>
    <p:extLst>
      <p:ext uri="{BB962C8B-B14F-4D97-AF65-F5344CB8AC3E}">
        <p14:creationId xmlns:p14="http://schemas.microsoft.com/office/powerpoint/2010/main" val="96033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Color Alone ≠ Meaning</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1918684"/>
          </a:xfrm>
        </p:spPr>
        <p:txBody>
          <a:bodyPr vert="horz" lIns="91440" tIns="45720" rIns="91440" bIns="45720" rtlCol="0" anchor="t">
            <a:normAutofit/>
          </a:bodyPr>
          <a:lstStyle/>
          <a:p>
            <a:r>
              <a:rPr lang="en-US" dirty="0">
                <a:cs typeface="Calibri"/>
              </a:rPr>
              <a:t>Don't use color only to convey information.</a:t>
            </a:r>
          </a:p>
          <a:p>
            <a:pPr marL="0" indent="0">
              <a:buNone/>
            </a:pPr>
            <a:endParaRPr lang="en-US" dirty="0">
              <a:cs typeface="Calibri"/>
            </a:endParaRPr>
          </a:p>
        </p:txBody>
      </p:sp>
      <p:sp>
        <p:nvSpPr>
          <p:cNvPr id="4" name="TextBox 3">
            <a:extLst>
              <a:ext uri="{FF2B5EF4-FFF2-40B4-BE49-F238E27FC236}">
                <a16:creationId xmlns:a16="http://schemas.microsoft.com/office/drawing/2014/main" id="{BC7B9C45-B118-40B6-817F-13272A4A13CC}"/>
              </a:ext>
            </a:extLst>
          </p:cNvPr>
          <p:cNvSpPr txBox="1"/>
          <p:nvPr/>
        </p:nvSpPr>
        <p:spPr>
          <a:xfrm>
            <a:off x="4636912" y="1586788"/>
            <a:ext cx="6786602"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Course Summary:</a:t>
            </a:r>
            <a:endParaRPr lang="en-US" sz="2000" b="1" dirty="0">
              <a:cs typeface="Calibri"/>
            </a:endParaRPr>
          </a:p>
          <a:p>
            <a:r>
              <a:rPr lang="en-US" dirty="0">
                <a:cs typeface="Calibri"/>
              </a:rPr>
              <a:t>This is what you'll be doing in this course:</a:t>
            </a:r>
            <a:endParaRPr lang="en-US" dirty="0">
              <a:ea typeface="Calibri"/>
              <a:cs typeface="Calibri"/>
            </a:endParaRPr>
          </a:p>
          <a:p>
            <a:pPr lvl="1"/>
            <a:r>
              <a:rPr lang="en-US" dirty="0">
                <a:cs typeface="Calibri"/>
              </a:rPr>
              <a:t>Week 1: Show up [this week is worth 10% of your grade]</a:t>
            </a:r>
            <a:endParaRPr lang="en-US" dirty="0">
              <a:ea typeface="Calibri"/>
              <a:cs typeface="Calibri"/>
            </a:endParaRPr>
          </a:p>
          <a:p>
            <a:pPr lvl="1"/>
            <a:r>
              <a:rPr lang="en-US" dirty="0">
                <a:ea typeface="+mn-lt"/>
                <a:cs typeface="+mn-lt"/>
              </a:rPr>
              <a:t>Week 2: Read up [this week is worth 10% of your grade]</a:t>
            </a:r>
          </a:p>
          <a:p>
            <a:pPr lvl="1"/>
            <a:r>
              <a:rPr lang="en-US" dirty="0">
                <a:solidFill>
                  <a:srgbClr val="FF0000"/>
                </a:solidFill>
                <a:ea typeface="+mn-lt"/>
                <a:cs typeface="+mn-lt"/>
              </a:rPr>
              <a:t>Week 3: Speak up [this week is worth 40% of your grade]</a:t>
            </a:r>
          </a:p>
          <a:p>
            <a:pPr lvl="1"/>
            <a:r>
              <a:rPr lang="en-US" dirty="0">
                <a:ea typeface="+mn-lt"/>
                <a:cs typeface="+mn-lt"/>
              </a:rPr>
              <a:t>Week 4: Study up [this week is worth 10% of your grade]</a:t>
            </a:r>
            <a:endParaRPr lang="en-US" dirty="0">
              <a:cs typeface="Calibri"/>
            </a:endParaRPr>
          </a:p>
        </p:txBody>
      </p:sp>
      <p:sp>
        <p:nvSpPr>
          <p:cNvPr id="5" name="TextBox 4">
            <a:extLst>
              <a:ext uri="{FF2B5EF4-FFF2-40B4-BE49-F238E27FC236}">
                <a16:creationId xmlns:a16="http://schemas.microsoft.com/office/drawing/2014/main" id="{DC2754EE-6DC9-C449-B684-9CF2FF89970F}"/>
              </a:ext>
            </a:extLst>
          </p:cNvPr>
          <p:cNvSpPr txBox="1"/>
          <p:nvPr/>
        </p:nvSpPr>
        <p:spPr>
          <a:xfrm>
            <a:off x="4636912" y="3879246"/>
            <a:ext cx="6569412"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Course Summary:</a:t>
            </a:r>
            <a:endParaRPr lang="en-US" sz="2000" b="1" dirty="0">
              <a:cs typeface="Calibri"/>
            </a:endParaRPr>
          </a:p>
          <a:p>
            <a:r>
              <a:rPr lang="en-US" dirty="0">
                <a:cs typeface="Calibri"/>
              </a:rPr>
              <a:t>This is what you'll be doing in this course:</a:t>
            </a:r>
          </a:p>
          <a:p>
            <a:pPr lvl="1"/>
            <a:r>
              <a:rPr lang="en-US" dirty="0">
                <a:cs typeface="Calibri"/>
              </a:rPr>
              <a:t>Week 1: Show up [this week is worth 10% of your grade]</a:t>
            </a:r>
          </a:p>
          <a:p>
            <a:pPr lvl="1"/>
            <a:r>
              <a:rPr lang="en-US" dirty="0">
                <a:ea typeface="+mn-lt"/>
                <a:cs typeface="+mn-lt"/>
              </a:rPr>
              <a:t>Week 2: Read up [this week is worth 10% of your grade]</a:t>
            </a:r>
          </a:p>
          <a:p>
            <a:pPr lvl="1"/>
            <a:r>
              <a:rPr lang="en-US" dirty="0">
                <a:ea typeface="+mn-lt"/>
                <a:cs typeface="+mn-lt"/>
              </a:rPr>
              <a:t>Week 3: Speak up [this week is worth 40% of your grade]</a:t>
            </a:r>
          </a:p>
          <a:p>
            <a:pPr lvl="1"/>
            <a:r>
              <a:rPr lang="en-US" dirty="0">
                <a:ea typeface="+mn-lt"/>
                <a:cs typeface="+mn-lt"/>
              </a:rPr>
              <a:t>Week 4: Study up [this week is worth 10% of your grade]</a:t>
            </a:r>
            <a:endParaRPr lang="en-US" dirty="0">
              <a:cs typeface="Calibri"/>
            </a:endParaRPr>
          </a:p>
        </p:txBody>
      </p:sp>
      <p:sp>
        <p:nvSpPr>
          <p:cNvPr id="6" name="TextBox 5">
            <a:extLst>
              <a:ext uri="{FF2B5EF4-FFF2-40B4-BE49-F238E27FC236}">
                <a16:creationId xmlns:a16="http://schemas.microsoft.com/office/drawing/2014/main" id="{B8BF5D08-CBA6-7540-8C26-A03C7CF6698D}"/>
              </a:ext>
            </a:extLst>
          </p:cNvPr>
          <p:cNvSpPr txBox="1"/>
          <p:nvPr/>
        </p:nvSpPr>
        <p:spPr>
          <a:xfrm>
            <a:off x="4636912" y="3523742"/>
            <a:ext cx="3165764" cy="369332"/>
          </a:xfrm>
          <a:prstGeom prst="rect">
            <a:avLst/>
          </a:prstGeom>
          <a:noFill/>
        </p:spPr>
        <p:txBody>
          <a:bodyPr wrap="square" rtlCol="0">
            <a:spAutoFit/>
          </a:bodyPr>
          <a:lstStyle/>
          <a:p>
            <a:r>
              <a:rPr lang="en-US" dirty="0"/>
              <a:t>View of color-blind user</a:t>
            </a:r>
          </a:p>
        </p:txBody>
      </p:sp>
    </p:spTree>
    <p:extLst>
      <p:ext uri="{BB962C8B-B14F-4D97-AF65-F5344CB8AC3E}">
        <p14:creationId xmlns:p14="http://schemas.microsoft.com/office/powerpoint/2010/main" val="240252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3703788"/>
          </a:xfrm>
        </p:spPr>
        <p:txBody>
          <a:bodyPr vert="horz" lIns="91440" tIns="45720" rIns="91440" bIns="45720" rtlCol="0" anchor="t">
            <a:normAutofit/>
          </a:bodyPr>
          <a:lstStyle/>
          <a:p>
            <a:r>
              <a:rPr lang="en-US" dirty="0">
                <a:cs typeface="Calibri"/>
              </a:rPr>
              <a:t>Don't use color only to convey information.</a:t>
            </a:r>
          </a:p>
          <a:p>
            <a:r>
              <a:rPr lang="en-US" dirty="0">
                <a:cs typeface="Calibri"/>
              </a:rPr>
              <a:t>Use bold emphasis instead or in addition to color.</a:t>
            </a:r>
          </a:p>
        </p:txBody>
      </p:sp>
      <p:sp>
        <p:nvSpPr>
          <p:cNvPr id="4" name="TextBox 3">
            <a:extLst>
              <a:ext uri="{FF2B5EF4-FFF2-40B4-BE49-F238E27FC236}">
                <a16:creationId xmlns:a16="http://schemas.microsoft.com/office/drawing/2014/main" id="{BC7B9C45-B118-40B6-817F-13272A4A13CC}"/>
              </a:ext>
            </a:extLst>
          </p:cNvPr>
          <p:cNvSpPr txBox="1"/>
          <p:nvPr/>
        </p:nvSpPr>
        <p:spPr>
          <a:xfrm>
            <a:off x="5061920" y="3744309"/>
            <a:ext cx="6828816"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Course Summary:</a:t>
            </a:r>
            <a:endParaRPr lang="en-US" sz="2000" b="1" dirty="0">
              <a:ea typeface="Calibri" panose="020F0502020204030204"/>
              <a:cs typeface="Calibri"/>
            </a:endParaRPr>
          </a:p>
          <a:p>
            <a:r>
              <a:rPr lang="en-US" dirty="0">
                <a:cs typeface="Calibri"/>
              </a:rPr>
              <a:t>This is what you'll be doing in this course:</a:t>
            </a:r>
            <a:endParaRPr lang="en-US" dirty="0">
              <a:ea typeface="Calibri"/>
              <a:cs typeface="Calibri"/>
            </a:endParaRPr>
          </a:p>
          <a:p>
            <a:pPr lvl="1"/>
            <a:r>
              <a:rPr lang="en-US" dirty="0">
                <a:cs typeface="Calibri"/>
              </a:rPr>
              <a:t>Week 1: Show up [this week is worth 10% of your grade]</a:t>
            </a:r>
            <a:endParaRPr lang="en-US" dirty="0">
              <a:ea typeface="Calibri"/>
              <a:cs typeface="Calibri"/>
            </a:endParaRPr>
          </a:p>
          <a:p>
            <a:pPr lvl="1"/>
            <a:r>
              <a:rPr lang="en-US" dirty="0">
                <a:ea typeface="+mn-lt"/>
                <a:cs typeface="+mn-lt"/>
              </a:rPr>
              <a:t>Week 2: Read up [this week is worth 10% of your grade]</a:t>
            </a:r>
          </a:p>
          <a:p>
            <a:pPr lvl="1"/>
            <a:r>
              <a:rPr lang="en-US" b="1" dirty="0">
                <a:ea typeface="+mn-lt"/>
                <a:cs typeface="+mn-lt"/>
              </a:rPr>
              <a:t>Week 3: Speak up [this week is worth 40% of your grade]</a:t>
            </a:r>
          </a:p>
          <a:p>
            <a:pPr lvl="1"/>
            <a:r>
              <a:rPr lang="en-US" dirty="0">
                <a:ea typeface="+mn-lt"/>
                <a:cs typeface="+mn-lt"/>
              </a:rPr>
              <a:t>Week 4: Study up [this week is worth 10% of your grade]</a:t>
            </a:r>
            <a:endParaRPr lang="en-US" dirty="0">
              <a:ea typeface="Calibri" panose="020F0502020204030204"/>
              <a:cs typeface="Calibri"/>
            </a:endParaRPr>
          </a:p>
        </p:txBody>
      </p:sp>
      <p:sp>
        <p:nvSpPr>
          <p:cNvPr id="5" name="TextBox 4">
            <a:extLst>
              <a:ext uri="{FF2B5EF4-FFF2-40B4-BE49-F238E27FC236}">
                <a16:creationId xmlns:a16="http://schemas.microsoft.com/office/drawing/2014/main" id="{45743BEA-651C-8E4D-B91A-626819537520}"/>
              </a:ext>
            </a:extLst>
          </p:cNvPr>
          <p:cNvSpPr txBox="1"/>
          <p:nvPr/>
        </p:nvSpPr>
        <p:spPr>
          <a:xfrm>
            <a:off x="5070131" y="1486018"/>
            <a:ext cx="6828816"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Course Summary:</a:t>
            </a:r>
            <a:endParaRPr lang="en-US" sz="2000" b="1" dirty="0">
              <a:ea typeface="Calibri" panose="020F0502020204030204"/>
              <a:cs typeface="Calibri"/>
            </a:endParaRPr>
          </a:p>
          <a:p>
            <a:r>
              <a:rPr lang="en-US" dirty="0">
                <a:cs typeface="Calibri"/>
              </a:rPr>
              <a:t>This is what you'll be doing in this course:</a:t>
            </a:r>
            <a:endParaRPr lang="en-US" dirty="0">
              <a:ea typeface="Calibri"/>
              <a:cs typeface="Calibri"/>
            </a:endParaRPr>
          </a:p>
          <a:p>
            <a:pPr lvl="1"/>
            <a:r>
              <a:rPr lang="en-US" dirty="0">
                <a:cs typeface="Calibri"/>
              </a:rPr>
              <a:t>Week 1: Show up [this week is worth 10% of your grade]</a:t>
            </a:r>
            <a:endParaRPr lang="en-US" dirty="0">
              <a:ea typeface="Calibri"/>
              <a:cs typeface="Calibri"/>
            </a:endParaRPr>
          </a:p>
          <a:p>
            <a:pPr lvl="1"/>
            <a:r>
              <a:rPr lang="en-US" dirty="0">
                <a:ea typeface="+mn-lt"/>
                <a:cs typeface="+mn-lt"/>
              </a:rPr>
              <a:t>Week 2: Read up [this week is worth 10% of your grade]</a:t>
            </a:r>
          </a:p>
          <a:p>
            <a:pPr lvl="1"/>
            <a:r>
              <a:rPr lang="en-US" b="1" dirty="0">
                <a:solidFill>
                  <a:srgbClr val="FF0000"/>
                </a:solidFill>
                <a:ea typeface="+mn-lt"/>
                <a:cs typeface="+mn-lt"/>
              </a:rPr>
              <a:t>Week 3: Speak up [this week is worth 40% of your grade]</a:t>
            </a:r>
          </a:p>
          <a:p>
            <a:pPr lvl="1"/>
            <a:r>
              <a:rPr lang="en-US" dirty="0">
                <a:ea typeface="+mn-lt"/>
                <a:cs typeface="+mn-lt"/>
              </a:rPr>
              <a:t>Week 4: Study up [this week is worth 10% of your grade]</a:t>
            </a:r>
            <a:endParaRPr lang="en-US" dirty="0">
              <a:ea typeface="Calibri" panose="020F0502020204030204"/>
              <a:cs typeface="Calibri"/>
            </a:endParaRPr>
          </a:p>
        </p:txBody>
      </p:sp>
      <p:sp>
        <p:nvSpPr>
          <p:cNvPr id="6" name="TextBox 5">
            <a:extLst>
              <a:ext uri="{FF2B5EF4-FFF2-40B4-BE49-F238E27FC236}">
                <a16:creationId xmlns:a16="http://schemas.microsoft.com/office/drawing/2014/main" id="{12757289-36D1-064E-9980-92D756FA539E}"/>
              </a:ext>
            </a:extLst>
          </p:cNvPr>
          <p:cNvSpPr txBox="1"/>
          <p:nvPr/>
        </p:nvSpPr>
        <p:spPr>
          <a:xfrm>
            <a:off x="5070131" y="3394364"/>
            <a:ext cx="3165764" cy="369332"/>
          </a:xfrm>
          <a:prstGeom prst="rect">
            <a:avLst/>
          </a:prstGeom>
          <a:noFill/>
        </p:spPr>
        <p:txBody>
          <a:bodyPr wrap="square" rtlCol="0">
            <a:spAutoFit/>
          </a:bodyPr>
          <a:lstStyle/>
          <a:p>
            <a:r>
              <a:rPr lang="en-US" dirty="0"/>
              <a:t>View of color-blind user</a:t>
            </a:r>
          </a:p>
        </p:txBody>
      </p:sp>
    </p:spTree>
    <p:extLst>
      <p:ext uri="{BB962C8B-B14F-4D97-AF65-F5344CB8AC3E}">
        <p14:creationId xmlns:p14="http://schemas.microsoft.com/office/powerpoint/2010/main" val="291283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1918684"/>
          </a:xfrm>
        </p:spPr>
        <p:txBody>
          <a:bodyPr vert="horz" lIns="91440" tIns="45720" rIns="91440" bIns="45720" rtlCol="0" anchor="t">
            <a:normAutofit/>
          </a:bodyPr>
          <a:lstStyle/>
          <a:p>
            <a:r>
              <a:rPr lang="en-US" dirty="0">
                <a:cs typeface="Calibri"/>
              </a:rPr>
              <a:t>Don't overuse color to emphasize content.</a:t>
            </a:r>
          </a:p>
        </p:txBody>
      </p:sp>
      <p:pic>
        <p:nvPicPr>
          <p:cNvPr id="5" name="Picture 5" descr="Text&#10;&#10;Description automatically generated">
            <a:extLst>
              <a:ext uri="{FF2B5EF4-FFF2-40B4-BE49-F238E27FC236}">
                <a16:creationId xmlns:a16="http://schemas.microsoft.com/office/drawing/2014/main" id="{0B0F2077-7823-4085-B212-0CD359AD8173}"/>
              </a:ext>
            </a:extLst>
          </p:cNvPr>
          <p:cNvPicPr>
            <a:picLocks noChangeAspect="1"/>
          </p:cNvPicPr>
          <p:nvPr/>
        </p:nvPicPr>
        <p:blipFill>
          <a:blip r:embed="rId2"/>
          <a:stretch>
            <a:fillRect/>
          </a:stretch>
        </p:blipFill>
        <p:spPr>
          <a:xfrm>
            <a:off x="4520110" y="1686936"/>
            <a:ext cx="7510308" cy="3505036"/>
          </a:xfrm>
          <a:prstGeom prst="rect">
            <a:avLst/>
          </a:prstGeom>
        </p:spPr>
      </p:pic>
    </p:spTree>
    <p:extLst>
      <p:ext uri="{BB962C8B-B14F-4D97-AF65-F5344CB8AC3E}">
        <p14:creationId xmlns:p14="http://schemas.microsoft.com/office/powerpoint/2010/main" val="2662366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262745" cy="3461034"/>
          </a:xfrm>
        </p:spPr>
        <p:txBody>
          <a:bodyPr vert="horz" lIns="91440" tIns="45720" rIns="91440" bIns="45720" rtlCol="0" anchor="t">
            <a:normAutofit lnSpcReduction="10000"/>
          </a:bodyPr>
          <a:lstStyle/>
          <a:p>
            <a:r>
              <a:rPr lang="en-US" dirty="0">
                <a:cs typeface="Calibri"/>
              </a:rPr>
              <a:t>Providing emphasis with bold text is less distracting and conveys the same information – especially if the different colors didn’t signify different meanings. </a:t>
            </a:r>
          </a:p>
        </p:txBody>
      </p:sp>
      <p:pic>
        <p:nvPicPr>
          <p:cNvPr id="4" name="Picture 5" descr="Text, letter&#10;&#10;Description automatically generated">
            <a:extLst>
              <a:ext uri="{FF2B5EF4-FFF2-40B4-BE49-F238E27FC236}">
                <a16:creationId xmlns:a16="http://schemas.microsoft.com/office/drawing/2014/main" id="{68D60AE8-2F9C-4ECE-90C9-EA3763D98CCF}"/>
              </a:ext>
            </a:extLst>
          </p:cNvPr>
          <p:cNvPicPr>
            <a:picLocks noChangeAspect="1"/>
          </p:cNvPicPr>
          <p:nvPr/>
        </p:nvPicPr>
        <p:blipFill>
          <a:blip r:embed="rId2"/>
          <a:stretch>
            <a:fillRect/>
          </a:stretch>
        </p:blipFill>
        <p:spPr>
          <a:xfrm>
            <a:off x="4531604" y="1699511"/>
            <a:ext cx="7553899" cy="3578325"/>
          </a:xfrm>
          <a:prstGeom prst="rect">
            <a:avLst/>
          </a:prstGeom>
        </p:spPr>
      </p:pic>
    </p:spTree>
    <p:extLst>
      <p:ext uri="{BB962C8B-B14F-4D97-AF65-F5344CB8AC3E}">
        <p14:creationId xmlns:p14="http://schemas.microsoft.com/office/powerpoint/2010/main" val="410340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1918684"/>
          </a:xfrm>
        </p:spPr>
        <p:txBody>
          <a:bodyPr vert="horz" lIns="91440" tIns="45720" rIns="91440" bIns="45720" rtlCol="0" anchor="t">
            <a:normAutofit/>
          </a:bodyPr>
          <a:lstStyle/>
          <a:p>
            <a:r>
              <a:rPr lang="en-US">
                <a:cs typeface="Calibri"/>
              </a:rPr>
              <a:t>Don't use color only to convey information.</a:t>
            </a:r>
          </a:p>
        </p:txBody>
      </p:sp>
      <p:pic>
        <p:nvPicPr>
          <p:cNvPr id="5" name="Picture 5" descr="Chart, bar chart, treemap chart&#10;&#10;Description automatically generated">
            <a:extLst>
              <a:ext uri="{FF2B5EF4-FFF2-40B4-BE49-F238E27FC236}">
                <a16:creationId xmlns:a16="http://schemas.microsoft.com/office/drawing/2014/main" id="{3972BF37-5929-4F43-926E-B67C035D778E}"/>
              </a:ext>
            </a:extLst>
          </p:cNvPr>
          <p:cNvPicPr>
            <a:picLocks noChangeAspect="1"/>
          </p:cNvPicPr>
          <p:nvPr/>
        </p:nvPicPr>
        <p:blipFill>
          <a:blip r:embed="rId2"/>
          <a:stretch>
            <a:fillRect/>
          </a:stretch>
        </p:blipFill>
        <p:spPr>
          <a:xfrm>
            <a:off x="5294317" y="1253725"/>
            <a:ext cx="5820792" cy="4355446"/>
          </a:xfrm>
          <a:prstGeom prst="rect">
            <a:avLst/>
          </a:prstGeom>
        </p:spPr>
      </p:pic>
    </p:spTree>
    <p:extLst>
      <p:ext uri="{BB962C8B-B14F-4D97-AF65-F5344CB8AC3E}">
        <p14:creationId xmlns:p14="http://schemas.microsoft.com/office/powerpoint/2010/main" val="975178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1918684"/>
          </a:xfrm>
        </p:spPr>
        <p:txBody>
          <a:bodyPr vert="horz" lIns="91440" tIns="45720" rIns="91440" bIns="45720" rtlCol="0" anchor="t">
            <a:normAutofit/>
          </a:bodyPr>
          <a:lstStyle/>
          <a:p>
            <a:r>
              <a:rPr lang="en-US">
                <a:cs typeface="Calibri"/>
              </a:rPr>
              <a:t>Those who can't see color will miss the nuances of this graph.</a:t>
            </a:r>
          </a:p>
        </p:txBody>
      </p:sp>
      <p:pic>
        <p:nvPicPr>
          <p:cNvPr id="4" name="Picture 5" descr="Chart, bar chart&#10;&#10;Description automatically generated">
            <a:extLst>
              <a:ext uri="{FF2B5EF4-FFF2-40B4-BE49-F238E27FC236}">
                <a16:creationId xmlns:a16="http://schemas.microsoft.com/office/drawing/2014/main" id="{64C1DB8C-D9B4-4A3D-82E8-4D77B3154DA8}"/>
              </a:ext>
            </a:extLst>
          </p:cNvPr>
          <p:cNvPicPr>
            <a:picLocks noChangeAspect="1"/>
          </p:cNvPicPr>
          <p:nvPr/>
        </p:nvPicPr>
        <p:blipFill>
          <a:blip r:embed="rId2"/>
          <a:stretch>
            <a:fillRect/>
          </a:stretch>
        </p:blipFill>
        <p:spPr>
          <a:xfrm>
            <a:off x="5289048" y="1254152"/>
            <a:ext cx="5829574" cy="4355179"/>
          </a:xfrm>
          <a:prstGeom prst="rect">
            <a:avLst/>
          </a:prstGeom>
        </p:spPr>
      </p:pic>
    </p:spTree>
    <p:extLst>
      <p:ext uri="{BB962C8B-B14F-4D97-AF65-F5344CB8AC3E}">
        <p14:creationId xmlns:p14="http://schemas.microsoft.com/office/powerpoint/2010/main" val="401273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2049-B0A1-4FE0-B55E-9F8640825066}"/>
              </a:ext>
            </a:extLst>
          </p:cNvPr>
          <p:cNvSpPr>
            <a:spLocks noGrp="1"/>
          </p:cNvSpPr>
          <p:nvPr>
            <p:ph type="title"/>
          </p:nvPr>
        </p:nvSpPr>
        <p:spPr/>
        <p:txBody>
          <a:bodyPr/>
          <a:lstStyle/>
          <a:p>
            <a:r>
              <a:rPr lang="en-US">
                <a:cs typeface="Calibri Light"/>
              </a:rPr>
              <a:t>Agenda</a:t>
            </a:r>
            <a:endParaRPr lang="en-US"/>
          </a:p>
        </p:txBody>
      </p:sp>
      <p:sp>
        <p:nvSpPr>
          <p:cNvPr id="3" name="Content Placeholder 2">
            <a:extLst>
              <a:ext uri="{FF2B5EF4-FFF2-40B4-BE49-F238E27FC236}">
                <a16:creationId xmlns:a16="http://schemas.microsoft.com/office/drawing/2014/main" id="{AB7B74A5-4A38-4CE5-AD0E-B24B384DE47C}"/>
              </a:ext>
            </a:extLst>
          </p:cNvPr>
          <p:cNvSpPr>
            <a:spLocks noGrp="1"/>
          </p:cNvSpPr>
          <p:nvPr>
            <p:ph idx="1"/>
          </p:nvPr>
        </p:nvSpPr>
        <p:spPr/>
        <p:txBody>
          <a:bodyPr vert="horz" lIns="91440" tIns="45720" rIns="91440" bIns="45720" rtlCol="0" anchor="t">
            <a:normAutofit/>
          </a:bodyPr>
          <a:lstStyle/>
          <a:p>
            <a:r>
              <a:rPr lang="en-US">
                <a:ea typeface="+mn-lt"/>
                <a:cs typeface="+mn-lt"/>
              </a:rPr>
              <a:t>Opening question </a:t>
            </a:r>
          </a:p>
          <a:p>
            <a:r>
              <a:rPr lang="en-US">
                <a:ea typeface="+mn-lt"/>
                <a:cs typeface="+mn-lt"/>
              </a:rPr>
              <a:t>Wayfinding principles – what, why, and how?</a:t>
            </a:r>
            <a:endParaRPr lang="en-US">
              <a:cs typeface="Calibri" panose="020F0502020204030204"/>
            </a:endParaRPr>
          </a:p>
          <a:p>
            <a:r>
              <a:rPr lang="en-US">
                <a:ea typeface="+mn-lt"/>
                <a:cs typeface="+mn-lt"/>
              </a:rPr>
              <a:t>Modules – what, why, and how?</a:t>
            </a:r>
          </a:p>
          <a:p>
            <a:r>
              <a:rPr lang="en-US">
                <a:ea typeface="+mn-lt"/>
                <a:cs typeface="+mn-lt"/>
              </a:rPr>
              <a:t>Key accessibility practices – what, why, and how?</a:t>
            </a:r>
          </a:p>
          <a:p>
            <a:r>
              <a:rPr lang="en-US">
                <a:ea typeface="+mn-lt"/>
                <a:cs typeface="+mn-lt"/>
              </a:rPr>
              <a:t>Questions &amp; identifying your next steps</a:t>
            </a:r>
          </a:p>
          <a:p>
            <a:r>
              <a:rPr lang="en-US">
                <a:ea typeface="+mn-lt"/>
                <a:cs typeface="+mn-lt"/>
              </a:rPr>
              <a:t>Post-session practice (optional)</a:t>
            </a:r>
          </a:p>
          <a:p>
            <a:pPr marL="0" indent="0">
              <a:buNone/>
            </a:pPr>
            <a:endParaRPr lang="en-US">
              <a:ea typeface="Calibri"/>
              <a:cs typeface="Calibri"/>
            </a:endParaRPr>
          </a:p>
        </p:txBody>
      </p:sp>
    </p:spTree>
    <p:extLst>
      <p:ext uri="{BB962C8B-B14F-4D97-AF65-F5344CB8AC3E}">
        <p14:creationId xmlns:p14="http://schemas.microsoft.com/office/powerpoint/2010/main" val="3548699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t>
            </a:r>
            <a:r>
              <a:rPr lang="en-US">
                <a:ea typeface="+mj-lt"/>
                <a:cs typeface="+mj-lt"/>
              </a:rPr>
              <a:t>Color Alone ≠ Meaning</a:t>
            </a:r>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3798712" cy="1918684"/>
          </a:xfrm>
        </p:spPr>
        <p:txBody>
          <a:bodyPr vert="horz" lIns="91440" tIns="45720" rIns="91440" bIns="45720" rtlCol="0" anchor="t">
            <a:normAutofit/>
          </a:bodyPr>
          <a:lstStyle/>
          <a:p>
            <a:r>
              <a:rPr lang="en-US" dirty="0">
                <a:cs typeface="Calibri"/>
              </a:rPr>
              <a:t>Using textures in addition to color to convey information works better.</a:t>
            </a:r>
          </a:p>
        </p:txBody>
      </p:sp>
      <p:pic>
        <p:nvPicPr>
          <p:cNvPr id="4" name="Picture 5" descr="A picture containing chart&#10;&#10;Description automatically generated">
            <a:extLst>
              <a:ext uri="{FF2B5EF4-FFF2-40B4-BE49-F238E27FC236}">
                <a16:creationId xmlns:a16="http://schemas.microsoft.com/office/drawing/2014/main" id="{5B55E90C-CBDA-4241-AD7E-86D3157B419C}"/>
              </a:ext>
            </a:extLst>
          </p:cNvPr>
          <p:cNvPicPr>
            <a:picLocks noChangeAspect="1"/>
          </p:cNvPicPr>
          <p:nvPr/>
        </p:nvPicPr>
        <p:blipFill>
          <a:blip r:embed="rId2"/>
          <a:stretch>
            <a:fillRect/>
          </a:stretch>
        </p:blipFill>
        <p:spPr>
          <a:xfrm>
            <a:off x="5286652" y="1251278"/>
            <a:ext cx="5829574" cy="4355179"/>
          </a:xfrm>
          <a:prstGeom prst="rect">
            <a:avLst/>
          </a:prstGeom>
        </p:spPr>
      </p:pic>
    </p:spTree>
    <p:extLst>
      <p:ext uri="{BB962C8B-B14F-4D97-AF65-F5344CB8AC3E}">
        <p14:creationId xmlns:p14="http://schemas.microsoft.com/office/powerpoint/2010/main" val="360523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Alt Text</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862884" cy="4322925"/>
          </a:xfrm>
        </p:spPr>
        <p:txBody>
          <a:bodyPr vert="horz" lIns="91440" tIns="45720" rIns="91440" bIns="45720" rtlCol="0" anchor="t">
            <a:normAutofit/>
          </a:bodyPr>
          <a:lstStyle/>
          <a:p>
            <a:r>
              <a:rPr lang="en-US">
                <a:cs typeface="Calibri"/>
              </a:rPr>
              <a:t>Use Alt Text</a:t>
            </a:r>
          </a:p>
          <a:p>
            <a:pPr lvl="1"/>
            <a:r>
              <a:rPr lang="en-US">
                <a:ea typeface="+mn-lt"/>
                <a:cs typeface="+mn-lt"/>
              </a:rPr>
              <a:t>Alt text refers to invisible descriptions of images which are read aloud to those using screen readers</a:t>
            </a:r>
          </a:p>
          <a:p>
            <a:pPr lvl="1"/>
            <a:r>
              <a:rPr lang="en-US">
                <a:ea typeface="+mn-lt"/>
                <a:cs typeface="+mn-lt"/>
              </a:rPr>
              <a:t>Adding ALT text allows authors to include images, but still provide the content in an alternative text-based format.</a:t>
            </a:r>
            <a:endParaRPr lang="en-US" sz="1800">
              <a:cs typeface="Calibri"/>
            </a:endParaRPr>
          </a:p>
        </p:txBody>
      </p:sp>
      <p:pic>
        <p:nvPicPr>
          <p:cNvPr id="5" name="Picture 5">
            <a:extLst>
              <a:ext uri="{FF2B5EF4-FFF2-40B4-BE49-F238E27FC236}">
                <a16:creationId xmlns:a16="http://schemas.microsoft.com/office/drawing/2014/main" id="{044D16C9-5746-407F-9F36-4A293C969C23}"/>
              </a:ext>
            </a:extLst>
          </p:cNvPr>
          <p:cNvPicPr>
            <a:picLocks noChangeAspect="1"/>
          </p:cNvPicPr>
          <p:nvPr/>
        </p:nvPicPr>
        <p:blipFill>
          <a:blip r:embed="rId2"/>
          <a:stretch>
            <a:fillRect/>
          </a:stretch>
        </p:blipFill>
        <p:spPr>
          <a:xfrm>
            <a:off x="6669093" y="1694206"/>
            <a:ext cx="4267200" cy="3213538"/>
          </a:xfrm>
          <a:prstGeom prst="rect">
            <a:avLst/>
          </a:prstGeom>
        </p:spPr>
      </p:pic>
    </p:spTree>
    <p:extLst>
      <p:ext uri="{BB962C8B-B14F-4D97-AF65-F5344CB8AC3E}">
        <p14:creationId xmlns:p14="http://schemas.microsoft.com/office/powerpoint/2010/main" val="275428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Alt Text</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862884" cy="4322925"/>
          </a:xfrm>
        </p:spPr>
        <p:txBody>
          <a:bodyPr vert="horz" lIns="91440" tIns="45720" rIns="91440" bIns="45720" rtlCol="0" anchor="t">
            <a:normAutofit/>
          </a:bodyPr>
          <a:lstStyle/>
          <a:p>
            <a:r>
              <a:rPr lang="en-US" dirty="0">
                <a:cs typeface="Calibri"/>
              </a:rPr>
              <a:t>Use Alt Text</a:t>
            </a:r>
          </a:p>
          <a:p>
            <a:pPr lvl="1"/>
            <a:r>
              <a:rPr lang="en-US" dirty="0">
                <a:ea typeface="+mn-lt"/>
                <a:cs typeface="+mn-lt"/>
              </a:rPr>
              <a:t>Alt text benefits those without vision and can also benefit those with vision if an image doesn’t display correctly</a:t>
            </a:r>
          </a:p>
          <a:p>
            <a:pPr lvl="1"/>
            <a:r>
              <a:rPr lang="en-US" dirty="0">
                <a:ea typeface="+mn-lt"/>
                <a:cs typeface="+mn-lt"/>
              </a:rPr>
              <a:t>However, alt text is only helpful when actually descriptive of the image</a:t>
            </a:r>
          </a:p>
        </p:txBody>
      </p:sp>
      <p:pic>
        <p:nvPicPr>
          <p:cNvPr id="5" name="Picture 5">
            <a:extLst>
              <a:ext uri="{FF2B5EF4-FFF2-40B4-BE49-F238E27FC236}">
                <a16:creationId xmlns:a16="http://schemas.microsoft.com/office/drawing/2014/main" id="{044D16C9-5746-407F-9F36-4A293C969C23}"/>
              </a:ext>
            </a:extLst>
          </p:cNvPr>
          <p:cNvPicPr>
            <a:picLocks noChangeAspect="1"/>
          </p:cNvPicPr>
          <p:nvPr/>
        </p:nvPicPr>
        <p:blipFill>
          <a:blip r:embed="rId2"/>
          <a:stretch>
            <a:fillRect/>
          </a:stretch>
        </p:blipFill>
        <p:spPr>
          <a:xfrm>
            <a:off x="6669093" y="1694206"/>
            <a:ext cx="4267200" cy="3213538"/>
          </a:xfrm>
          <a:prstGeom prst="rect">
            <a:avLst/>
          </a:prstGeom>
        </p:spPr>
      </p:pic>
      <p:sp>
        <p:nvSpPr>
          <p:cNvPr id="4" name="TextBox 3">
            <a:extLst>
              <a:ext uri="{FF2B5EF4-FFF2-40B4-BE49-F238E27FC236}">
                <a16:creationId xmlns:a16="http://schemas.microsoft.com/office/drawing/2014/main" id="{662B3386-A926-49D6-AFCD-8816436E7E7F}"/>
              </a:ext>
            </a:extLst>
          </p:cNvPr>
          <p:cNvSpPr txBox="1"/>
          <p:nvPr/>
        </p:nvSpPr>
        <p:spPr>
          <a:xfrm>
            <a:off x="6458004" y="5033563"/>
            <a:ext cx="45479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Alt text: </a:t>
            </a:r>
            <a:r>
              <a:rPr lang="en-US">
                <a:ea typeface="+mn-lt"/>
                <a:cs typeface="+mn-lt"/>
              </a:rPr>
              <a:t>aswathy-n-MK-voups3_A-unsplash.jpg</a:t>
            </a:r>
            <a:endParaRPr lang="en-US"/>
          </a:p>
        </p:txBody>
      </p:sp>
      <p:sp>
        <p:nvSpPr>
          <p:cNvPr id="6" name="Rectangle 5">
            <a:extLst>
              <a:ext uri="{FF2B5EF4-FFF2-40B4-BE49-F238E27FC236}">
                <a16:creationId xmlns:a16="http://schemas.microsoft.com/office/drawing/2014/main" id="{8D8CE823-A725-4C5F-9F5A-071EB0C9216E}"/>
              </a:ext>
            </a:extLst>
          </p:cNvPr>
          <p:cNvSpPr/>
          <p:nvPr/>
        </p:nvSpPr>
        <p:spPr>
          <a:xfrm>
            <a:off x="6504260" y="1616950"/>
            <a:ext cx="4493171" cy="3415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8F890A-FECD-4D76-BEED-89FEDF525F59}"/>
              </a:ext>
            </a:extLst>
          </p:cNvPr>
          <p:cNvSpPr/>
          <p:nvPr/>
        </p:nvSpPr>
        <p:spPr>
          <a:xfrm>
            <a:off x="8341929" y="2863411"/>
            <a:ext cx="919655" cy="919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cs typeface="Calibri"/>
              </a:rPr>
              <a:t>?</a:t>
            </a:r>
            <a:endParaRPr lang="en-US" sz="4400"/>
          </a:p>
        </p:txBody>
      </p:sp>
    </p:spTree>
    <p:extLst>
      <p:ext uri="{BB962C8B-B14F-4D97-AF65-F5344CB8AC3E}">
        <p14:creationId xmlns:p14="http://schemas.microsoft.com/office/powerpoint/2010/main" val="1050763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ea typeface="+mj-lt"/>
                <a:cs typeface="+mj-lt"/>
              </a:rPr>
              <a:t>High-Impact Practices: Alt Text</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862884" cy="4322925"/>
          </a:xfrm>
        </p:spPr>
        <p:txBody>
          <a:bodyPr vert="horz" lIns="91440" tIns="45720" rIns="91440" bIns="45720" rtlCol="0" anchor="t">
            <a:normAutofit/>
          </a:bodyPr>
          <a:lstStyle/>
          <a:p>
            <a:r>
              <a:rPr lang="en-US" dirty="0">
                <a:cs typeface="Calibri"/>
              </a:rPr>
              <a:t>Use Alt Text</a:t>
            </a:r>
          </a:p>
          <a:p>
            <a:pPr lvl="1"/>
            <a:r>
              <a:rPr lang="en-US" dirty="0">
                <a:ea typeface="+mn-lt"/>
                <a:cs typeface="+mn-lt"/>
              </a:rPr>
              <a:t>The alt text needs to be descriptive of the content in the image and not just a file name</a:t>
            </a:r>
          </a:p>
          <a:p>
            <a:pPr lvl="1"/>
            <a:r>
              <a:rPr lang="en-US" dirty="0">
                <a:ea typeface="+mn-lt"/>
                <a:cs typeface="+mn-lt"/>
              </a:rPr>
              <a:t>Descriptions should</a:t>
            </a:r>
          </a:p>
          <a:p>
            <a:pPr lvl="2"/>
            <a:r>
              <a:rPr lang="en-US" dirty="0">
                <a:ea typeface="+mn-lt"/>
                <a:cs typeface="+mn-lt"/>
              </a:rPr>
              <a:t>Be specific yet succinct</a:t>
            </a:r>
          </a:p>
          <a:p>
            <a:pPr lvl="2"/>
            <a:r>
              <a:rPr lang="en-US" dirty="0">
                <a:ea typeface="+mn-lt"/>
                <a:cs typeface="+mn-lt"/>
              </a:rPr>
              <a:t>Describe information, not aesthetics </a:t>
            </a:r>
          </a:p>
          <a:p>
            <a:pPr lvl="2"/>
            <a:r>
              <a:rPr lang="en-US" dirty="0">
                <a:ea typeface="+mn-lt"/>
                <a:cs typeface="+mn-lt"/>
              </a:rPr>
              <a:t>Use normal punctuation like commas and full stops</a:t>
            </a:r>
          </a:p>
          <a:p>
            <a:pPr lvl="2"/>
            <a:r>
              <a:rPr lang="en-US" dirty="0">
                <a:ea typeface="+mn-lt"/>
                <a:cs typeface="+mn-lt"/>
              </a:rPr>
              <a:t>Not contain copyright info or photo credits</a:t>
            </a:r>
            <a:endParaRPr lang="en-US" dirty="0">
              <a:cs typeface="Calibri"/>
            </a:endParaRPr>
          </a:p>
        </p:txBody>
      </p:sp>
      <p:pic>
        <p:nvPicPr>
          <p:cNvPr id="5" name="Picture 5">
            <a:extLst>
              <a:ext uri="{FF2B5EF4-FFF2-40B4-BE49-F238E27FC236}">
                <a16:creationId xmlns:a16="http://schemas.microsoft.com/office/drawing/2014/main" id="{044D16C9-5746-407F-9F36-4A293C969C23}"/>
              </a:ext>
            </a:extLst>
          </p:cNvPr>
          <p:cNvPicPr>
            <a:picLocks noChangeAspect="1"/>
          </p:cNvPicPr>
          <p:nvPr/>
        </p:nvPicPr>
        <p:blipFill>
          <a:blip r:embed="rId3"/>
          <a:stretch>
            <a:fillRect/>
          </a:stretch>
        </p:blipFill>
        <p:spPr>
          <a:xfrm>
            <a:off x="6669093" y="1694206"/>
            <a:ext cx="4267200" cy="3213538"/>
          </a:xfrm>
          <a:prstGeom prst="rect">
            <a:avLst/>
          </a:prstGeom>
        </p:spPr>
      </p:pic>
      <p:sp>
        <p:nvSpPr>
          <p:cNvPr id="6" name="Rectangle 5">
            <a:extLst>
              <a:ext uri="{FF2B5EF4-FFF2-40B4-BE49-F238E27FC236}">
                <a16:creationId xmlns:a16="http://schemas.microsoft.com/office/drawing/2014/main" id="{8D8CE823-A725-4C5F-9F5A-071EB0C9216E}"/>
              </a:ext>
            </a:extLst>
          </p:cNvPr>
          <p:cNvSpPr/>
          <p:nvPr/>
        </p:nvSpPr>
        <p:spPr>
          <a:xfrm>
            <a:off x="6504260" y="1616950"/>
            <a:ext cx="4493171" cy="3415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8F890A-FECD-4D76-BEED-89FEDF525F59}"/>
              </a:ext>
            </a:extLst>
          </p:cNvPr>
          <p:cNvSpPr/>
          <p:nvPr/>
        </p:nvSpPr>
        <p:spPr>
          <a:xfrm>
            <a:off x="8341929" y="2863411"/>
            <a:ext cx="919655" cy="919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cs typeface="Calibri"/>
              </a:rPr>
              <a:t>?</a:t>
            </a:r>
            <a:endParaRPr lang="en-US" sz="4400"/>
          </a:p>
        </p:txBody>
      </p:sp>
      <p:sp>
        <p:nvSpPr>
          <p:cNvPr id="9" name="TextBox 8">
            <a:extLst>
              <a:ext uri="{FF2B5EF4-FFF2-40B4-BE49-F238E27FC236}">
                <a16:creationId xmlns:a16="http://schemas.microsoft.com/office/drawing/2014/main" id="{CACED38F-5714-416E-A070-D1A087AFC71F}"/>
              </a:ext>
            </a:extLst>
          </p:cNvPr>
          <p:cNvSpPr txBox="1"/>
          <p:nvPr/>
        </p:nvSpPr>
        <p:spPr>
          <a:xfrm>
            <a:off x="6458004" y="5033563"/>
            <a:ext cx="45479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Alt text: </a:t>
            </a:r>
            <a:r>
              <a:rPr lang="en-US" dirty="0">
                <a:ea typeface="+mn-lt"/>
                <a:cs typeface="+mn-lt"/>
              </a:rPr>
              <a:t>Bicycles on a bridge in Amsterdam.</a:t>
            </a:r>
            <a:endParaRPr lang="en-US" dirty="0"/>
          </a:p>
        </p:txBody>
      </p:sp>
    </p:spTree>
    <p:extLst>
      <p:ext uri="{BB962C8B-B14F-4D97-AF65-F5344CB8AC3E}">
        <p14:creationId xmlns:p14="http://schemas.microsoft.com/office/powerpoint/2010/main" val="338172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dirty="0">
                <a:ea typeface="+mj-lt"/>
                <a:cs typeface="+mj-lt"/>
              </a:rPr>
              <a:t>High-Impact Practices: Link Text</a:t>
            </a:r>
            <a:endParaRPr lang="en-US" dirty="0"/>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862884" cy="4322925"/>
          </a:xfrm>
        </p:spPr>
        <p:txBody>
          <a:bodyPr vert="horz" lIns="91440" tIns="45720" rIns="91440" bIns="45720" rtlCol="0" anchor="t">
            <a:normAutofit/>
          </a:bodyPr>
          <a:lstStyle/>
          <a:p>
            <a:r>
              <a:rPr lang="en-US" dirty="0">
                <a:cs typeface="Calibri"/>
              </a:rPr>
              <a:t>Provide descriptive link text</a:t>
            </a:r>
            <a:endParaRPr lang="en-US" sz="1800" dirty="0">
              <a:cs typeface="Calibri"/>
            </a:endParaRPr>
          </a:p>
          <a:p>
            <a:pPr lvl="1"/>
            <a:r>
              <a:rPr lang="en-US" dirty="0">
                <a:cs typeface="Calibri"/>
              </a:rPr>
              <a:t>Allows screen readers to accurately describe the action to be taken and where the link will take the user</a:t>
            </a:r>
          </a:p>
          <a:p>
            <a:pPr lvl="1"/>
            <a:r>
              <a:rPr lang="en-US" dirty="0">
                <a:ea typeface="+mn-lt"/>
                <a:cs typeface="+mn-lt"/>
              </a:rPr>
              <a:t>The purpose of each link can be determined from the link text</a:t>
            </a:r>
          </a:p>
          <a:p>
            <a:pPr lvl="1"/>
            <a:r>
              <a:rPr lang="en-US" dirty="0">
                <a:cs typeface="Calibri"/>
              </a:rPr>
              <a:t>Avoid "click here" and URLs</a:t>
            </a:r>
          </a:p>
        </p:txBody>
      </p:sp>
      <p:pic>
        <p:nvPicPr>
          <p:cNvPr id="4" name="Picture 4" descr="Canvas page showing the difference between descriptive and non-descriptive links.&#10;&#10;Less effective link &quot;watch a mini bio on Shakespeare, click here&quot; vs. effective link &quot;Start by watching this short biography on Shakespeare&quot;">
            <a:extLst>
              <a:ext uri="{FF2B5EF4-FFF2-40B4-BE49-F238E27FC236}">
                <a16:creationId xmlns:a16="http://schemas.microsoft.com/office/drawing/2014/main" id="{007A3A42-D9B4-4F25-A6B1-C6D075018B9D}"/>
              </a:ext>
            </a:extLst>
          </p:cNvPr>
          <p:cNvPicPr>
            <a:picLocks noChangeAspect="1"/>
          </p:cNvPicPr>
          <p:nvPr/>
        </p:nvPicPr>
        <p:blipFill>
          <a:blip r:embed="rId3"/>
          <a:stretch>
            <a:fillRect/>
          </a:stretch>
        </p:blipFill>
        <p:spPr>
          <a:xfrm>
            <a:off x="6094535" y="1823456"/>
            <a:ext cx="5864469" cy="3789915"/>
          </a:xfrm>
          <a:prstGeom prst="rect">
            <a:avLst/>
          </a:prstGeom>
        </p:spPr>
      </p:pic>
    </p:spTree>
    <p:extLst>
      <p:ext uri="{BB962C8B-B14F-4D97-AF65-F5344CB8AC3E}">
        <p14:creationId xmlns:p14="http://schemas.microsoft.com/office/powerpoint/2010/main" val="186018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High-Impact Practices: Accessibility Checkers</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995667" cy="1099136"/>
          </a:xfrm>
        </p:spPr>
        <p:txBody>
          <a:bodyPr vert="horz" lIns="91440" tIns="45720" rIns="91440" bIns="45720" rtlCol="0" anchor="t">
            <a:normAutofit/>
          </a:bodyPr>
          <a:lstStyle/>
          <a:p>
            <a:r>
              <a:rPr lang="en-US">
                <a:cs typeface="Calibri"/>
              </a:rPr>
              <a:t>Use the Canvas Accessibility Checker</a:t>
            </a:r>
          </a:p>
        </p:txBody>
      </p:sp>
      <p:pic>
        <p:nvPicPr>
          <p:cNvPr id="7" name="Picture 7">
            <a:extLst>
              <a:ext uri="{FF2B5EF4-FFF2-40B4-BE49-F238E27FC236}">
                <a16:creationId xmlns:a16="http://schemas.microsoft.com/office/drawing/2014/main" id="{452A51E5-A733-4680-A839-8E30543CA270}"/>
              </a:ext>
            </a:extLst>
          </p:cNvPr>
          <p:cNvPicPr>
            <a:picLocks noChangeAspect="1"/>
          </p:cNvPicPr>
          <p:nvPr/>
        </p:nvPicPr>
        <p:blipFill>
          <a:blip r:embed="rId2"/>
          <a:stretch>
            <a:fillRect/>
          </a:stretch>
        </p:blipFill>
        <p:spPr>
          <a:xfrm>
            <a:off x="936729" y="3056287"/>
            <a:ext cx="4381414" cy="1042086"/>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2E9309AE-FC3A-4C6E-8305-1B6C7915261E}"/>
              </a:ext>
            </a:extLst>
          </p:cNvPr>
          <p:cNvPicPr>
            <a:picLocks noChangeAspect="1"/>
          </p:cNvPicPr>
          <p:nvPr/>
        </p:nvPicPr>
        <p:blipFill>
          <a:blip r:embed="rId3"/>
          <a:stretch>
            <a:fillRect/>
          </a:stretch>
        </p:blipFill>
        <p:spPr>
          <a:xfrm>
            <a:off x="6603164" y="1492482"/>
            <a:ext cx="4644767" cy="4012961"/>
          </a:xfrm>
          <a:prstGeom prst="rect">
            <a:avLst/>
          </a:prstGeom>
        </p:spPr>
      </p:pic>
    </p:spTree>
    <p:extLst>
      <p:ext uri="{BB962C8B-B14F-4D97-AF65-F5344CB8AC3E}">
        <p14:creationId xmlns:p14="http://schemas.microsoft.com/office/powerpoint/2010/main" val="3396876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ea typeface="+mj-lt"/>
                <a:cs typeface="+mj-lt"/>
              </a:rPr>
              <a:t>High-Impact Practices: Accessibility Checkers</a:t>
            </a:r>
            <a:endParaRPr lang="en-US"/>
          </a:p>
        </p:txBody>
      </p:sp>
      <p:sp>
        <p:nvSpPr>
          <p:cNvPr id="3" name="Content Placeholder 2">
            <a:extLst>
              <a:ext uri="{FF2B5EF4-FFF2-40B4-BE49-F238E27FC236}">
                <a16:creationId xmlns:a16="http://schemas.microsoft.com/office/drawing/2014/main" id="{AA6351B4-5AF6-4D3D-A7D6-7CB8B8216A63}"/>
              </a:ext>
            </a:extLst>
          </p:cNvPr>
          <p:cNvSpPr>
            <a:spLocks noGrp="1"/>
          </p:cNvSpPr>
          <p:nvPr>
            <p:ph idx="1"/>
          </p:nvPr>
        </p:nvSpPr>
        <p:spPr>
          <a:xfrm>
            <a:off x="838200" y="1825625"/>
            <a:ext cx="4114022" cy="4322925"/>
          </a:xfrm>
        </p:spPr>
        <p:txBody>
          <a:bodyPr vert="horz" lIns="91440" tIns="45720" rIns="91440" bIns="45720" rtlCol="0" anchor="t">
            <a:normAutofit/>
          </a:bodyPr>
          <a:lstStyle/>
          <a:p>
            <a:r>
              <a:rPr lang="en-US">
                <a:cs typeface="Calibri"/>
              </a:rPr>
              <a:t>Use the PopeTech Accessibility Checker</a:t>
            </a:r>
            <a:endParaRPr lang="en-US"/>
          </a:p>
          <a:p>
            <a:r>
              <a:rPr lang="en-US">
                <a:ea typeface="+mn-lt"/>
                <a:cs typeface="+mn-lt"/>
              </a:rPr>
              <a:t>PopeTech provides detailed information and resources to improve a wide range of accessibility issues.</a:t>
            </a:r>
            <a:endParaRPr lang="en-US">
              <a:ea typeface="Calibri" panose="020F0502020204030204"/>
              <a:cs typeface="Calibri"/>
            </a:endParaRPr>
          </a:p>
          <a:p>
            <a:pPr lvl="1"/>
            <a:endParaRPr lang="en-US">
              <a:ea typeface="Calibri" panose="020F0502020204030204"/>
              <a:cs typeface="Calibri"/>
            </a:endParaRPr>
          </a:p>
        </p:txBody>
      </p:sp>
      <p:pic>
        <p:nvPicPr>
          <p:cNvPr id="4" name="Picture 4" descr="Graphical user interface, application, chat or text message&#10;&#10;Description automatically generated">
            <a:extLst>
              <a:ext uri="{FF2B5EF4-FFF2-40B4-BE49-F238E27FC236}">
                <a16:creationId xmlns:a16="http://schemas.microsoft.com/office/drawing/2014/main" id="{137CC7C5-A434-49B6-A12D-64E05E400FC9}"/>
              </a:ext>
            </a:extLst>
          </p:cNvPr>
          <p:cNvPicPr>
            <a:picLocks noChangeAspect="1"/>
          </p:cNvPicPr>
          <p:nvPr/>
        </p:nvPicPr>
        <p:blipFill>
          <a:blip r:embed="rId3"/>
          <a:stretch>
            <a:fillRect/>
          </a:stretch>
        </p:blipFill>
        <p:spPr>
          <a:xfrm>
            <a:off x="5256000" y="1825253"/>
            <a:ext cx="2933006" cy="786380"/>
          </a:xfrm>
          <a:prstGeom prst="rect">
            <a:avLst/>
          </a:prstGeom>
        </p:spPr>
      </p:pic>
      <p:pic>
        <p:nvPicPr>
          <p:cNvPr id="5" name="Picture 5" descr="Graphical user interface, text, application, email&#10;&#10;Description automatically generated">
            <a:extLst>
              <a:ext uri="{FF2B5EF4-FFF2-40B4-BE49-F238E27FC236}">
                <a16:creationId xmlns:a16="http://schemas.microsoft.com/office/drawing/2014/main" id="{339FEBFB-3440-4673-9868-48EF9865764D}"/>
              </a:ext>
            </a:extLst>
          </p:cNvPr>
          <p:cNvPicPr>
            <a:picLocks noChangeAspect="1"/>
          </p:cNvPicPr>
          <p:nvPr/>
        </p:nvPicPr>
        <p:blipFill>
          <a:blip r:embed="rId4"/>
          <a:stretch>
            <a:fillRect/>
          </a:stretch>
        </p:blipFill>
        <p:spPr>
          <a:xfrm>
            <a:off x="8811184" y="1561935"/>
            <a:ext cx="2550984" cy="3738748"/>
          </a:xfrm>
          <a:prstGeom prst="rect">
            <a:avLst/>
          </a:prstGeom>
        </p:spPr>
      </p:pic>
      <p:sp>
        <p:nvSpPr>
          <p:cNvPr id="6" name="TextBox 5">
            <a:extLst>
              <a:ext uri="{FF2B5EF4-FFF2-40B4-BE49-F238E27FC236}">
                <a16:creationId xmlns:a16="http://schemas.microsoft.com/office/drawing/2014/main" id="{E1D9B2DB-C032-42FE-2450-D88510891F85}"/>
              </a:ext>
            </a:extLst>
          </p:cNvPr>
          <p:cNvSpPr txBox="1"/>
          <p:nvPr/>
        </p:nvSpPr>
        <p:spPr>
          <a:xfrm>
            <a:off x="736948" y="5491619"/>
            <a:ext cx="85573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Simplifying Canvas Accessibility with Pope Tech ( April 14th Session)</a:t>
            </a:r>
            <a:endParaRPr lang="en-US" sz="2400"/>
          </a:p>
        </p:txBody>
      </p:sp>
    </p:spTree>
    <p:extLst>
      <p:ext uri="{BB962C8B-B14F-4D97-AF65-F5344CB8AC3E}">
        <p14:creationId xmlns:p14="http://schemas.microsoft.com/office/powerpoint/2010/main" val="3104804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cs typeface="Calibri Light"/>
              </a:rPr>
              <a:t>Identify what you want to apply:</a:t>
            </a:r>
          </a:p>
        </p:txBody>
      </p:sp>
      <p:sp>
        <p:nvSpPr>
          <p:cNvPr id="8" name="Content Placeholder 7">
            <a:extLst>
              <a:ext uri="{FF2B5EF4-FFF2-40B4-BE49-F238E27FC236}">
                <a16:creationId xmlns:a16="http://schemas.microsoft.com/office/drawing/2014/main" id="{42741632-170B-4742-B09D-B7F9AEE7EEAB}"/>
              </a:ext>
            </a:extLst>
          </p:cNvPr>
          <p:cNvSpPr>
            <a:spLocks noGrp="1"/>
          </p:cNvSpPr>
          <p:nvPr>
            <p:ph idx="1"/>
          </p:nvPr>
        </p:nvSpPr>
        <p:spPr>
          <a:xfrm>
            <a:off x="838200" y="1825625"/>
            <a:ext cx="10515600" cy="1606610"/>
          </a:xfrm>
        </p:spPr>
        <p:txBody>
          <a:bodyPr vert="horz" lIns="91440" tIns="45720" rIns="91440" bIns="45720" rtlCol="0" anchor="t">
            <a:normAutofit/>
          </a:bodyPr>
          <a:lstStyle/>
          <a:p>
            <a:r>
              <a:rPr lang="en-US">
                <a:cs typeface="Calibri"/>
              </a:rPr>
              <a:t>What is one thing you can do in your course this week that will remove a barrier and make your course more accessible?</a:t>
            </a:r>
            <a:endParaRPr lang="en-US"/>
          </a:p>
        </p:txBody>
      </p:sp>
    </p:spTree>
    <p:extLst>
      <p:ext uri="{BB962C8B-B14F-4D97-AF65-F5344CB8AC3E}">
        <p14:creationId xmlns:p14="http://schemas.microsoft.com/office/powerpoint/2010/main" val="1660581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00B-E8BB-5545-A97A-1AB4B7BE7C98}"/>
              </a:ext>
            </a:extLst>
          </p:cNvPr>
          <p:cNvSpPr>
            <a:spLocks noGrp="1"/>
          </p:cNvSpPr>
          <p:nvPr>
            <p:ph type="title"/>
          </p:nvPr>
        </p:nvSpPr>
        <p:spPr>
          <a:xfrm>
            <a:off x="838200" y="93905"/>
            <a:ext cx="10515600" cy="1325563"/>
          </a:xfrm>
        </p:spPr>
        <p:txBody>
          <a:bodyPr/>
          <a:lstStyle/>
          <a:p>
            <a:r>
              <a:rPr lang="en-US"/>
              <a:t>Questions?</a:t>
            </a:r>
          </a:p>
        </p:txBody>
      </p:sp>
      <p:sp>
        <p:nvSpPr>
          <p:cNvPr id="3" name="Content Placeholder 2">
            <a:extLst>
              <a:ext uri="{FF2B5EF4-FFF2-40B4-BE49-F238E27FC236}">
                <a16:creationId xmlns:a16="http://schemas.microsoft.com/office/drawing/2014/main" id="{867ACDF4-3F0E-0841-A1C2-FDDB6AF83E67}"/>
              </a:ext>
            </a:extLst>
          </p:cNvPr>
          <p:cNvSpPr>
            <a:spLocks noGrp="1"/>
          </p:cNvSpPr>
          <p:nvPr>
            <p:ph idx="1"/>
          </p:nvPr>
        </p:nvSpPr>
        <p:spPr>
          <a:xfrm>
            <a:off x="1225108" y="1247358"/>
            <a:ext cx="10517110" cy="4365270"/>
          </a:xfrm>
        </p:spPr>
        <p:txBody>
          <a:bodyPr vert="horz" lIns="91440" tIns="45720" rIns="91440" bIns="45720" rtlCol="0" anchor="t">
            <a:normAutofit fontScale="85000" lnSpcReduction="20000"/>
          </a:bodyPr>
          <a:lstStyle/>
          <a:p>
            <a:pPr marL="0" indent="0">
              <a:buNone/>
            </a:pPr>
            <a:r>
              <a:rPr lang="en-US" sz="2400">
                <a:latin typeface="Calibri Light"/>
                <a:cs typeface="Calibri Light"/>
              </a:rPr>
              <a:t>Bailey Dobbs: </a:t>
            </a:r>
            <a:r>
              <a:rPr lang="en-US" sz="2400">
                <a:latin typeface="Calibri Light"/>
                <a:cs typeface="Calibri Light"/>
                <a:hlinkClick r:id="rId3"/>
              </a:rPr>
              <a:t>bdobbs@uoregon</a:t>
            </a:r>
            <a:r>
              <a:rPr lang="en-US" sz="2400">
                <a:latin typeface="Calibri Light"/>
                <a:ea typeface="+mn-lt"/>
                <a:cs typeface="Calibri Light"/>
                <a:hlinkClick r:id="rId3"/>
              </a:rPr>
              <a:t>.edu</a:t>
            </a:r>
            <a:endParaRPr lang="en-US" sz="2400">
              <a:latin typeface="Calibri" panose="020F0502020204030204"/>
              <a:ea typeface="+mn-lt"/>
              <a:cs typeface="Calibri" panose="020F0502020204030204"/>
            </a:endParaRPr>
          </a:p>
          <a:p>
            <a:pPr marL="0" indent="0">
              <a:buNone/>
            </a:pPr>
            <a:r>
              <a:rPr lang="en-US" sz="2400">
                <a:latin typeface="Calibri Light"/>
                <a:ea typeface="+mn-lt"/>
                <a:cs typeface="Calibri Light"/>
              </a:rPr>
              <a:t>Sheen Hua: </a:t>
            </a:r>
            <a:r>
              <a:rPr lang="en-US" sz="2400">
                <a:latin typeface="Calibri Light"/>
                <a:ea typeface="+mn-lt"/>
                <a:cs typeface="Calibri Light"/>
                <a:hlinkClick r:id="rId4"/>
              </a:rPr>
              <a:t>sheen@uoregon.edu</a:t>
            </a:r>
            <a:r>
              <a:rPr lang="en-US" sz="2400">
                <a:latin typeface="Calibri Light"/>
                <a:ea typeface="+mn-lt"/>
                <a:cs typeface="Calibri Light"/>
              </a:rPr>
              <a:t> </a:t>
            </a:r>
            <a:endParaRPr lang="en-US" sz="2400">
              <a:cs typeface="Calibri"/>
            </a:endParaRPr>
          </a:p>
          <a:p>
            <a:pPr marL="0" indent="0">
              <a:buNone/>
            </a:pPr>
            <a:r>
              <a:rPr lang="en-US" sz="2400">
                <a:latin typeface="Calibri Light"/>
                <a:cs typeface="Calibri Light"/>
              </a:rPr>
              <a:t>Laurel Bastian: </a:t>
            </a:r>
            <a:r>
              <a:rPr lang="en-US" sz="2400">
                <a:latin typeface="Calibri Light"/>
                <a:cs typeface="Calibri Light"/>
                <a:hlinkClick r:id="rId5"/>
              </a:rPr>
              <a:t>lbastian@uoregon.edu</a:t>
            </a:r>
            <a:r>
              <a:rPr lang="en-US" sz="2400">
                <a:latin typeface="Calibri Light"/>
                <a:cs typeface="Calibri Light"/>
              </a:rPr>
              <a:t> </a:t>
            </a:r>
          </a:p>
          <a:p>
            <a:pPr marL="0" indent="0">
              <a:buNone/>
            </a:pPr>
            <a:endParaRPr lang="en-US" sz="2400">
              <a:latin typeface="Calibri Light"/>
              <a:cs typeface="Calibri Light"/>
            </a:endParaRPr>
          </a:p>
          <a:p>
            <a:pPr marL="0" indent="0">
              <a:buNone/>
            </a:pPr>
            <a:r>
              <a:rPr lang="en-US" sz="2400">
                <a:latin typeface="Calibri Light"/>
                <a:ea typeface="+mn-lt"/>
                <a:cs typeface="+mn-lt"/>
              </a:rPr>
              <a:t>The Accessible Education Center is available at 541-346-1155 or </a:t>
            </a:r>
            <a:r>
              <a:rPr lang="en-US" sz="2400">
                <a:latin typeface="Calibri Light"/>
                <a:ea typeface="+mn-lt"/>
                <a:cs typeface="+mn-lt"/>
                <a:hlinkClick r:id="rId6"/>
              </a:rPr>
              <a:t>uoaec@uoregon.edu</a:t>
            </a:r>
            <a:endParaRPr lang="en-US">
              <a:latin typeface="Calibri Light"/>
            </a:endParaRPr>
          </a:p>
          <a:p>
            <a:pPr marL="0" indent="0">
              <a:buNone/>
            </a:pPr>
            <a:endParaRPr lang="en-US" sz="2400">
              <a:latin typeface="Calibri Light"/>
              <a:cs typeface="Calibri Light"/>
            </a:endParaRPr>
          </a:p>
          <a:p>
            <a:pPr marL="0" indent="0">
              <a:buNone/>
            </a:pPr>
            <a:r>
              <a:rPr lang="en-US" sz="2400">
                <a:latin typeface="Calibri Light"/>
                <a:cs typeface="Calibri Light"/>
              </a:rPr>
              <a:t>Canvas Support is available Monday – Friday, 8am – 5pm</a:t>
            </a:r>
          </a:p>
          <a:p>
            <a:pPr marL="914400" lvl="1" indent="-457200"/>
            <a:r>
              <a:rPr lang="en-US">
                <a:latin typeface="Calibri Light"/>
                <a:cs typeface="Calibri Light"/>
              </a:rPr>
              <a:t>In person: PLC 68</a:t>
            </a:r>
          </a:p>
          <a:p>
            <a:pPr marL="914400" lvl="1" indent="-457200"/>
            <a:r>
              <a:rPr lang="en-US">
                <a:latin typeface="Calibri Light"/>
                <a:cs typeface="Calibri Light"/>
              </a:rPr>
              <a:t>By phone: (541) 346-1942</a:t>
            </a:r>
          </a:p>
          <a:p>
            <a:pPr marL="914400" lvl="1" indent="-457200"/>
            <a:r>
              <a:rPr lang="en-US">
                <a:latin typeface="Calibri Light"/>
                <a:cs typeface="Calibri Light"/>
              </a:rPr>
              <a:t>By email: uoonline@uoregon.edu</a:t>
            </a:r>
          </a:p>
          <a:p>
            <a:pPr marL="914400" lvl="1" indent="-457200"/>
            <a:r>
              <a:rPr lang="en-US">
                <a:latin typeface="Calibri Light"/>
                <a:cs typeface="Calibri Light"/>
              </a:rPr>
              <a:t>By live chat: livehelp.uoregon.edu</a:t>
            </a:r>
          </a:p>
          <a:p>
            <a:pPr marL="457200" indent="-457200"/>
            <a:endParaRPr lang="en-US">
              <a:latin typeface="Calibri Light"/>
              <a:cs typeface="Calibri Light"/>
            </a:endParaRPr>
          </a:p>
          <a:p>
            <a:pPr marL="0" indent="0">
              <a:buNone/>
            </a:pPr>
            <a:r>
              <a:rPr lang="en-US">
                <a:latin typeface="Calibri Light"/>
                <a:cs typeface="Calibri Light"/>
                <a:hlinkClick r:id="rId7"/>
              </a:rPr>
              <a:t>Schedule a consultation with TEP or UO Online</a:t>
            </a:r>
            <a:r>
              <a:rPr lang="en-US">
                <a:latin typeface="Calibri Light"/>
                <a:cs typeface="Calibri Light"/>
              </a:rPr>
              <a:t> any time at teaching.uoregon.edu </a:t>
            </a:r>
          </a:p>
          <a:p>
            <a:pPr marL="0" indent="0">
              <a:buNone/>
            </a:pPr>
            <a:endParaRPr lang="en-US">
              <a:latin typeface="Calibri Light"/>
              <a:cs typeface="Calibri Light"/>
            </a:endParaRPr>
          </a:p>
        </p:txBody>
      </p:sp>
    </p:spTree>
    <p:extLst>
      <p:ext uri="{BB962C8B-B14F-4D97-AF65-F5344CB8AC3E}">
        <p14:creationId xmlns:p14="http://schemas.microsoft.com/office/powerpoint/2010/main" val="3435684478"/>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p:txBody>
          <a:bodyPr/>
          <a:lstStyle/>
          <a:p>
            <a:r>
              <a:rPr lang="en-US">
                <a:cs typeface="Calibri Light"/>
              </a:rPr>
              <a:t>Thank you, and feel free to stay and practice!</a:t>
            </a:r>
          </a:p>
        </p:txBody>
      </p:sp>
    </p:spTree>
    <p:extLst>
      <p:ext uri="{BB962C8B-B14F-4D97-AF65-F5344CB8AC3E}">
        <p14:creationId xmlns:p14="http://schemas.microsoft.com/office/powerpoint/2010/main" val="136951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D71C-E3D2-5E07-EF0F-9B4012CAF5E6}"/>
              </a:ext>
            </a:extLst>
          </p:cNvPr>
          <p:cNvSpPr>
            <a:spLocks noGrp="1"/>
          </p:cNvSpPr>
          <p:nvPr>
            <p:ph type="title"/>
          </p:nvPr>
        </p:nvSpPr>
        <p:spPr/>
        <p:txBody>
          <a:bodyPr/>
          <a:lstStyle/>
          <a:p>
            <a:r>
              <a:rPr lang="en-US">
                <a:cs typeface="Calibri Light"/>
              </a:rPr>
              <a:t>Opening Question</a:t>
            </a:r>
            <a:endParaRPr lang="en-US"/>
          </a:p>
        </p:txBody>
      </p:sp>
      <p:sp>
        <p:nvSpPr>
          <p:cNvPr id="3" name="Content Placeholder 2">
            <a:extLst>
              <a:ext uri="{FF2B5EF4-FFF2-40B4-BE49-F238E27FC236}">
                <a16:creationId xmlns:a16="http://schemas.microsoft.com/office/drawing/2014/main" id="{E6C1EBC4-BD9A-9E24-1482-E33E95C6835C}"/>
              </a:ext>
            </a:extLst>
          </p:cNvPr>
          <p:cNvSpPr>
            <a:spLocks noGrp="1"/>
          </p:cNvSpPr>
          <p:nvPr>
            <p:ph idx="1"/>
          </p:nvPr>
        </p:nvSpPr>
        <p:spPr/>
        <p:txBody>
          <a:bodyPr vert="horz" lIns="91440" tIns="45720" rIns="91440" bIns="45720" rtlCol="0" anchor="t">
            <a:normAutofit/>
          </a:bodyPr>
          <a:lstStyle/>
          <a:p>
            <a:pPr marL="0" indent="0">
              <a:buNone/>
            </a:pPr>
            <a:r>
              <a:rPr lang="en-US" i="1">
                <a:ea typeface="+mn-lt"/>
                <a:cs typeface="+mn-lt"/>
              </a:rPr>
              <a:t>Think of one experience you had as an instructor in the last two years where you were trying to work with a tool that was totally new for you and not intuitive. How did this impact your workflow and focus?</a:t>
            </a:r>
            <a:endParaRPr lang="en-US"/>
          </a:p>
        </p:txBody>
      </p:sp>
    </p:spTree>
    <p:extLst>
      <p:ext uri="{BB962C8B-B14F-4D97-AF65-F5344CB8AC3E}">
        <p14:creationId xmlns:p14="http://schemas.microsoft.com/office/powerpoint/2010/main" val="368779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160C-2C24-5C66-A442-510C21DDEFB3}"/>
              </a:ext>
            </a:extLst>
          </p:cNvPr>
          <p:cNvSpPr>
            <a:spLocks noGrp="1"/>
          </p:cNvSpPr>
          <p:nvPr>
            <p:ph type="title"/>
          </p:nvPr>
        </p:nvSpPr>
        <p:spPr>
          <a:xfrm>
            <a:off x="837069" y="2332415"/>
            <a:ext cx="10515600" cy="1099094"/>
          </a:xfrm>
        </p:spPr>
        <p:txBody>
          <a:bodyPr>
            <a:normAutofit fontScale="90000"/>
          </a:bodyPr>
          <a:lstStyle/>
          <a:p>
            <a:pPr algn="ctr"/>
            <a:r>
              <a:rPr lang="en-US">
                <a:ea typeface="Calibri Light"/>
                <a:cs typeface="Calibri Light"/>
              </a:rPr>
              <a:t>Definitions: what do we mean by "accessible" and "inclusive"?</a:t>
            </a:r>
          </a:p>
        </p:txBody>
      </p:sp>
    </p:spTree>
    <p:extLst>
      <p:ext uri="{BB962C8B-B14F-4D97-AF65-F5344CB8AC3E}">
        <p14:creationId xmlns:p14="http://schemas.microsoft.com/office/powerpoint/2010/main" val="80623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A5951-8366-09C9-C98B-834A6E48757E}"/>
              </a:ext>
            </a:extLst>
          </p:cNvPr>
          <p:cNvSpPr>
            <a:spLocks noGrp="1"/>
          </p:cNvSpPr>
          <p:nvPr>
            <p:ph sz="half" idx="1"/>
          </p:nvPr>
        </p:nvSpPr>
        <p:spPr>
          <a:xfrm>
            <a:off x="6530787" y="1592543"/>
            <a:ext cx="5100918" cy="4494773"/>
          </a:xfrm>
        </p:spPr>
        <p:txBody>
          <a:bodyPr vert="horz" lIns="91440" tIns="45720" rIns="91440" bIns="45720" rtlCol="0" anchor="t">
            <a:normAutofit/>
          </a:bodyPr>
          <a:lstStyle/>
          <a:p>
            <a:pPr marL="0"/>
            <a:r>
              <a:rPr lang="en-US">
                <a:ea typeface="+mn-lt"/>
                <a:cs typeface="+mn-lt"/>
              </a:rPr>
              <a:t>“... </a:t>
            </a:r>
            <a:r>
              <a:rPr lang="en-US" i="1">
                <a:ea typeface="+mn-lt"/>
                <a:cs typeface="+mn-lt"/>
              </a:rPr>
              <a:t>the ability of the design or system to match the requirements of the individual. It is not possible to determine whether something is accessible unless you know the user, the context and the goal.</a:t>
            </a:r>
            <a:r>
              <a:rPr lang="en-US">
                <a:ea typeface="+mn-lt"/>
                <a:cs typeface="+mn-lt"/>
              </a:rPr>
              <a:t>”  (</a:t>
            </a:r>
            <a:r>
              <a:rPr lang="en-US" u="sng">
                <a:solidFill>
                  <a:srgbClr val="0563C1"/>
                </a:solidFill>
                <a:ea typeface="+mn-lt"/>
                <a:cs typeface="+mn-lt"/>
              </a:rPr>
              <a:t>the Inclusive Design Research Center</a:t>
            </a:r>
            <a:r>
              <a:rPr lang="en-US">
                <a:solidFill>
                  <a:srgbClr val="000000"/>
                </a:solidFill>
                <a:ea typeface="+mn-lt"/>
                <a:cs typeface="+mn-lt"/>
              </a:rPr>
              <a:t>)</a:t>
            </a:r>
            <a:endParaRPr lang="en-US">
              <a:cs typeface="Calibri" panose="020F0502020204030204"/>
            </a:endParaRPr>
          </a:p>
          <a:p>
            <a:pPr marL="0" indent="0">
              <a:buNone/>
            </a:pPr>
            <a:endParaRPr lang="en-US">
              <a:cs typeface="Calibri" panose="020F0502020204030204"/>
            </a:endParaRPr>
          </a:p>
          <a:p>
            <a:pPr marL="914400" lvl="2" indent="0">
              <a:buNone/>
            </a:pPr>
            <a:endParaRPr lang="en-US">
              <a:ea typeface="+mn-lt"/>
              <a:cs typeface="+mn-lt"/>
            </a:endParaRPr>
          </a:p>
          <a:p>
            <a:endParaRPr lang="en-US">
              <a:ea typeface="Calibri"/>
              <a:cs typeface="Calibri"/>
            </a:endParaRPr>
          </a:p>
        </p:txBody>
      </p:sp>
      <p:sp>
        <p:nvSpPr>
          <p:cNvPr id="4" name="Content Placeholder 3">
            <a:extLst>
              <a:ext uri="{FF2B5EF4-FFF2-40B4-BE49-F238E27FC236}">
                <a16:creationId xmlns:a16="http://schemas.microsoft.com/office/drawing/2014/main" id="{DB46C593-AF2F-FC1D-1CF6-EC233E727023}"/>
              </a:ext>
            </a:extLst>
          </p:cNvPr>
          <p:cNvSpPr>
            <a:spLocks noGrp="1"/>
          </p:cNvSpPr>
          <p:nvPr>
            <p:ph sz="half" idx="2"/>
          </p:nvPr>
        </p:nvSpPr>
        <p:spPr>
          <a:xfrm>
            <a:off x="748553" y="1592543"/>
            <a:ext cx="5342965" cy="4494773"/>
          </a:xfrm>
        </p:spPr>
        <p:txBody>
          <a:bodyPr vert="horz" lIns="91440" tIns="45720" rIns="91440" bIns="45720" rtlCol="0" anchor="t">
            <a:normAutofit/>
          </a:bodyPr>
          <a:lstStyle/>
          <a:p>
            <a:r>
              <a:rPr lang="en-US">
                <a:ea typeface="+mn-lt"/>
                <a:cs typeface="+mn-lt"/>
              </a:rPr>
              <a:t>“</a:t>
            </a:r>
            <a:r>
              <a:rPr lang="en-US" i="1">
                <a:ea typeface="+mn-lt"/>
                <a:cs typeface="+mn-lt"/>
              </a:rPr>
              <a:t>Accessible means a person with a disability is afforded the opportunity to acquire the same information, engage in the same interactions, and enjoy the same services as a person without a disability in an equally effective and equally integrated manner, with substantially equivalent ease of use </a:t>
            </a:r>
            <a:r>
              <a:rPr lang="en-US">
                <a:ea typeface="+mn-lt"/>
                <a:cs typeface="+mn-lt"/>
              </a:rPr>
              <a:t>(</a:t>
            </a:r>
            <a:r>
              <a:rPr lang="en-US" u="sng">
                <a:ea typeface="+mn-lt"/>
                <a:cs typeface="+mn-lt"/>
                <a:hlinkClick r:id="rId3"/>
              </a:rPr>
              <a:t>U.S. Department of Education’s Office for Civil Rights)</a:t>
            </a:r>
            <a:endParaRPr lang="en-US">
              <a:cs typeface="Calibri"/>
            </a:endParaRPr>
          </a:p>
          <a:p>
            <a:endParaRPr lang="en-US">
              <a:cs typeface="Calibri"/>
            </a:endParaRPr>
          </a:p>
        </p:txBody>
      </p:sp>
      <p:sp>
        <p:nvSpPr>
          <p:cNvPr id="10" name="Title 1">
            <a:extLst>
              <a:ext uri="{FF2B5EF4-FFF2-40B4-BE49-F238E27FC236}">
                <a16:creationId xmlns:a16="http://schemas.microsoft.com/office/drawing/2014/main" id="{2E7BD627-1197-41E9-2AE7-27A70CC8E0F1}"/>
              </a:ext>
            </a:extLst>
          </p:cNvPr>
          <p:cNvSpPr>
            <a:spLocks noGrp="1"/>
          </p:cNvSpPr>
          <p:nvPr>
            <p:ph type="title"/>
          </p:nvPr>
        </p:nvSpPr>
        <p:spPr>
          <a:xfrm>
            <a:off x="838200" y="365125"/>
            <a:ext cx="10515600" cy="1325563"/>
          </a:xfrm>
          <a:solidFill>
            <a:schemeClr val="bg1"/>
          </a:solidFill>
        </p:spPr>
        <p:txBody>
          <a:bodyPr/>
          <a:lstStyle/>
          <a:p>
            <a:r>
              <a:rPr lang="en-US">
                <a:cs typeface="Calibri Light"/>
              </a:rPr>
              <a:t>Definitions: Accessibility </a:t>
            </a:r>
            <a:endParaRPr lang="en-US"/>
          </a:p>
        </p:txBody>
      </p:sp>
    </p:spTree>
    <p:extLst>
      <p:ext uri="{BB962C8B-B14F-4D97-AF65-F5344CB8AC3E}">
        <p14:creationId xmlns:p14="http://schemas.microsoft.com/office/powerpoint/2010/main" val="5381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46C593-AF2F-FC1D-1CF6-EC233E727023}"/>
              </a:ext>
            </a:extLst>
          </p:cNvPr>
          <p:cNvSpPr>
            <a:spLocks noGrp="1"/>
          </p:cNvSpPr>
          <p:nvPr>
            <p:ph sz="half" idx="2"/>
          </p:nvPr>
        </p:nvSpPr>
        <p:spPr>
          <a:xfrm>
            <a:off x="748553" y="1994709"/>
            <a:ext cx="11028147" cy="4092607"/>
          </a:xfrm>
        </p:spPr>
        <p:txBody>
          <a:bodyPr vert="horz" lIns="91440" tIns="45720" rIns="91440" bIns="45720" rtlCol="0" anchor="t">
            <a:normAutofit/>
          </a:bodyPr>
          <a:lstStyle/>
          <a:p>
            <a:pPr marL="0" indent="0">
              <a:buNone/>
            </a:pPr>
            <a:r>
              <a:rPr lang="en-US">
                <a:ea typeface="+mn-lt"/>
                <a:cs typeface="+mn-lt"/>
              </a:rPr>
              <a:t>The Inclusive Design Research Center (IDRC) </a:t>
            </a:r>
            <a:r>
              <a:rPr lang="en-US">
                <a:ea typeface="+mn-lt"/>
                <a:cs typeface="+mn-lt"/>
                <a:hlinkClick r:id="rId3"/>
              </a:rPr>
              <a:t>defines it on their website</a:t>
            </a:r>
            <a:r>
              <a:rPr lang="en-US">
                <a:ea typeface="+mn-lt"/>
                <a:cs typeface="+mn-lt"/>
              </a:rPr>
              <a:t> as “</a:t>
            </a:r>
            <a:r>
              <a:rPr lang="en-US" i="1">
                <a:ea typeface="+mn-lt"/>
                <a:cs typeface="+mn-lt"/>
              </a:rPr>
              <a:t>design that considers the full range of human diversity with respect to ability, language, culture, gender, age and other forms of human difference</a:t>
            </a:r>
            <a:r>
              <a:rPr lang="en-US">
                <a:ea typeface="+mn-lt"/>
                <a:cs typeface="+mn-lt"/>
              </a:rPr>
              <a:t>.” </a:t>
            </a:r>
          </a:p>
          <a:p>
            <a:pPr marL="0" indent="0">
              <a:buNone/>
            </a:pPr>
            <a:r>
              <a:rPr lang="en-US">
                <a:ea typeface="+mn-lt"/>
                <a:cs typeface="+mn-lt"/>
              </a:rPr>
              <a:t>They identify “3 dimensions of inclusive design" which are:</a:t>
            </a:r>
          </a:p>
          <a:p>
            <a:pPr marL="514350" indent="-514350">
              <a:buAutoNum type="arabicPeriod"/>
            </a:pPr>
            <a:r>
              <a:rPr lang="en-US">
                <a:ea typeface="+mn-lt"/>
                <a:cs typeface="+mn-lt"/>
              </a:rPr>
              <a:t>recognizing diversity and uniqueness</a:t>
            </a:r>
          </a:p>
          <a:p>
            <a:pPr marL="514350" indent="-514350">
              <a:buAutoNum type="arabicPeriod"/>
            </a:pPr>
            <a:r>
              <a:rPr lang="en-US">
                <a:ea typeface="+mn-lt"/>
                <a:cs typeface="+mn-lt"/>
              </a:rPr>
              <a:t>using an inclusive process and tools</a:t>
            </a:r>
          </a:p>
          <a:p>
            <a:pPr marL="514350" indent="-514350">
              <a:buAutoNum type="arabicPeriod"/>
            </a:pPr>
            <a:r>
              <a:rPr lang="en-US">
                <a:ea typeface="+mn-lt"/>
                <a:cs typeface="+mn-lt"/>
              </a:rPr>
              <a:t>considering broader beneficial impacts of design processes.</a:t>
            </a:r>
            <a:endParaRPr lang="en-US">
              <a:cs typeface="Calibri"/>
            </a:endParaRPr>
          </a:p>
          <a:p>
            <a:endParaRPr lang="en-US">
              <a:cs typeface="Calibri"/>
            </a:endParaRPr>
          </a:p>
        </p:txBody>
      </p:sp>
      <p:sp>
        <p:nvSpPr>
          <p:cNvPr id="10" name="Title 1">
            <a:extLst>
              <a:ext uri="{FF2B5EF4-FFF2-40B4-BE49-F238E27FC236}">
                <a16:creationId xmlns:a16="http://schemas.microsoft.com/office/drawing/2014/main" id="{2E7BD627-1197-41E9-2AE7-27A70CC8E0F1}"/>
              </a:ext>
            </a:extLst>
          </p:cNvPr>
          <p:cNvSpPr>
            <a:spLocks noGrp="1"/>
          </p:cNvSpPr>
          <p:nvPr>
            <p:ph type="title"/>
          </p:nvPr>
        </p:nvSpPr>
        <p:spPr>
          <a:xfrm>
            <a:off x="848638" y="365125"/>
            <a:ext cx="10515600" cy="1325563"/>
          </a:xfrm>
          <a:solidFill>
            <a:schemeClr val="bg1"/>
          </a:solidFill>
        </p:spPr>
        <p:txBody>
          <a:bodyPr/>
          <a:lstStyle/>
          <a:p>
            <a:r>
              <a:rPr lang="en-US">
                <a:cs typeface="Calibri Light"/>
              </a:rPr>
              <a:t>Definitions: Inclusive Design </a:t>
            </a:r>
            <a:endParaRPr lang="en-US"/>
          </a:p>
        </p:txBody>
      </p:sp>
    </p:spTree>
    <p:extLst>
      <p:ext uri="{BB962C8B-B14F-4D97-AF65-F5344CB8AC3E}">
        <p14:creationId xmlns:p14="http://schemas.microsoft.com/office/powerpoint/2010/main" val="16703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46C593-AF2F-FC1D-1CF6-EC233E727023}"/>
              </a:ext>
            </a:extLst>
          </p:cNvPr>
          <p:cNvSpPr>
            <a:spLocks noGrp="1"/>
          </p:cNvSpPr>
          <p:nvPr>
            <p:ph sz="half" idx="2"/>
          </p:nvPr>
        </p:nvSpPr>
        <p:spPr>
          <a:xfrm>
            <a:off x="940709" y="1592543"/>
            <a:ext cx="10835991" cy="4494773"/>
          </a:xfrm>
        </p:spPr>
        <p:txBody>
          <a:bodyPr vert="horz" lIns="91440" tIns="45720" rIns="91440" bIns="45720" rtlCol="0" anchor="t">
            <a:normAutofit/>
          </a:bodyPr>
          <a:lstStyle/>
          <a:p>
            <a:pPr marL="0" indent="0">
              <a:buNone/>
            </a:pPr>
            <a:r>
              <a:rPr lang="en-US" sz="2400">
                <a:ea typeface="+mn-lt"/>
                <a:cs typeface="+mn-lt"/>
              </a:rPr>
              <a:t>The </a:t>
            </a:r>
            <a:r>
              <a:rPr lang="en-US" sz="2400" i="1">
                <a:ea typeface="+mn-lt"/>
                <a:cs typeface="+mn-lt"/>
              </a:rPr>
              <a:t>Practitioner Guide: Accessibility</a:t>
            </a:r>
            <a:r>
              <a:rPr lang="en-US" sz="2400">
                <a:ea typeface="+mn-lt"/>
                <a:cs typeface="+mn-lt"/>
              </a:rPr>
              <a:t> notes that "...comments about accessibility most frequently mention experiences about </a:t>
            </a:r>
            <a:r>
              <a:rPr lang="en-US" sz="2400" i="1">
                <a:ea typeface="+mn-lt"/>
                <a:cs typeface="+mn-lt"/>
              </a:rPr>
              <a:t>Canvas </a:t>
            </a:r>
            <a:r>
              <a:rPr lang="en-US" sz="2400">
                <a:ea typeface="+mn-lt"/>
                <a:cs typeface="+mn-lt"/>
              </a:rPr>
              <a:t>and </a:t>
            </a:r>
            <a:r>
              <a:rPr lang="en-US" sz="2400" i="1">
                <a:ea typeface="+mn-lt"/>
                <a:cs typeface="+mn-lt"/>
              </a:rPr>
              <a:t>online</a:t>
            </a:r>
            <a:r>
              <a:rPr lang="en-US" sz="2400">
                <a:ea typeface="+mn-lt"/>
                <a:cs typeface="+mn-lt"/>
              </a:rPr>
              <a:t>. In particular,  students reference their ability to find, use, or have access to materials like slides and notes." </a:t>
            </a:r>
            <a:endParaRPr lang="en-US"/>
          </a:p>
          <a:p>
            <a:pPr marL="0" indent="0">
              <a:buNone/>
            </a:pPr>
            <a:r>
              <a:rPr lang="en-US" sz="2400">
                <a:ea typeface="+mn-lt"/>
                <a:cs typeface="+mn-lt"/>
              </a:rPr>
              <a:t>For example:</a:t>
            </a:r>
            <a:endParaRPr lang="en-US"/>
          </a:p>
          <a:p>
            <a:pPr marL="971550" lvl="1" indent="-285750">
              <a:buFont typeface="Arial"/>
              <a:buChar char="•"/>
            </a:pPr>
            <a:r>
              <a:rPr lang="en-US" sz="2000" i="1">
                <a:ea typeface="+mn-lt"/>
                <a:cs typeface="+mn-lt"/>
              </a:rPr>
              <a:t>“The Canvas page was not very easy to navigate (AT FIRST). Once I received a walkthrough of the Canvas page, I understood it; however, until then, I struggled with finding all the assignments I needed to complete.”</a:t>
            </a:r>
          </a:p>
          <a:p>
            <a:pPr marL="971550" lvl="1" indent="-285750">
              <a:buFont typeface="Arial"/>
              <a:buChar char="•"/>
            </a:pPr>
            <a:r>
              <a:rPr lang="en-US" sz="2000" i="1">
                <a:ea typeface="+mn-lt"/>
                <a:cs typeface="+mn-lt"/>
              </a:rPr>
              <a:t>“Everything on Canvas was easy to find and read! The instructor does a great job on uploading lectures and including written explanations of topic."</a:t>
            </a:r>
            <a:endParaRPr lang="en-US" sz="2000">
              <a:ea typeface="+mn-lt"/>
              <a:cs typeface="+mn-lt"/>
            </a:endParaRPr>
          </a:p>
          <a:p>
            <a:pPr marL="0" indent="0">
              <a:buNone/>
            </a:pPr>
            <a:endParaRPr lang="en-US">
              <a:cs typeface="Calibri"/>
            </a:endParaRPr>
          </a:p>
        </p:txBody>
      </p:sp>
      <p:sp>
        <p:nvSpPr>
          <p:cNvPr id="10" name="Title 1">
            <a:extLst>
              <a:ext uri="{FF2B5EF4-FFF2-40B4-BE49-F238E27FC236}">
                <a16:creationId xmlns:a16="http://schemas.microsoft.com/office/drawing/2014/main" id="{2E7BD627-1197-41E9-2AE7-27A70CC8E0F1}"/>
              </a:ext>
            </a:extLst>
          </p:cNvPr>
          <p:cNvSpPr>
            <a:spLocks noGrp="1"/>
          </p:cNvSpPr>
          <p:nvPr>
            <p:ph type="title"/>
          </p:nvPr>
        </p:nvSpPr>
        <p:spPr>
          <a:xfrm>
            <a:off x="838200" y="365125"/>
            <a:ext cx="10515600" cy="1325563"/>
          </a:xfrm>
          <a:solidFill>
            <a:schemeClr val="bg1"/>
          </a:solidFill>
        </p:spPr>
        <p:txBody>
          <a:bodyPr/>
          <a:lstStyle/>
          <a:p>
            <a:r>
              <a:rPr lang="en-US">
                <a:cs typeface="Calibri Light"/>
              </a:rPr>
              <a:t>Student Voices </a:t>
            </a:r>
            <a:endParaRPr lang="en-US"/>
          </a:p>
        </p:txBody>
      </p:sp>
    </p:spTree>
    <p:extLst>
      <p:ext uri="{BB962C8B-B14F-4D97-AF65-F5344CB8AC3E}">
        <p14:creationId xmlns:p14="http://schemas.microsoft.com/office/powerpoint/2010/main" val="87562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CFD6-6E33-03EF-EBDD-2883B2167A2D}"/>
              </a:ext>
            </a:extLst>
          </p:cNvPr>
          <p:cNvSpPr>
            <a:spLocks noGrp="1"/>
          </p:cNvSpPr>
          <p:nvPr>
            <p:ph type="title"/>
          </p:nvPr>
        </p:nvSpPr>
        <p:spPr/>
        <p:txBody>
          <a:bodyPr/>
          <a:lstStyle/>
          <a:p>
            <a:r>
              <a:rPr lang="en-US">
                <a:cs typeface="Calibri Light"/>
              </a:rPr>
              <a:t>Wayfinding </a:t>
            </a:r>
            <a:endParaRPr lang="en-US"/>
          </a:p>
        </p:txBody>
      </p:sp>
      <p:sp>
        <p:nvSpPr>
          <p:cNvPr id="3" name="Text Placeholder 2">
            <a:extLst>
              <a:ext uri="{FF2B5EF4-FFF2-40B4-BE49-F238E27FC236}">
                <a16:creationId xmlns:a16="http://schemas.microsoft.com/office/drawing/2014/main" id="{CC52672E-361B-CB74-BE99-5631217CA115}"/>
              </a:ext>
            </a:extLst>
          </p:cNvPr>
          <p:cNvSpPr>
            <a:spLocks noGrp="1"/>
          </p:cNvSpPr>
          <p:nvPr>
            <p:ph type="body" idx="1"/>
          </p:nvPr>
        </p:nvSpPr>
        <p:spPr/>
        <p:txBody>
          <a:bodyPr vert="horz" lIns="91440" tIns="45720" rIns="91440" bIns="45720" rtlCol="0" anchor="t">
            <a:normAutofit/>
          </a:bodyPr>
          <a:lstStyle/>
          <a:p>
            <a:r>
              <a:rPr lang="en-US" sz="1800">
                <a:cs typeface="Calibri"/>
              </a:rPr>
              <a:t>"Navigation is about wayfinding. You can't treat it as separate because many other things run parallel with it. If you look at studies in wayfinding, everything from exhibit design to building the cathedrals, it's about creating a complete system. It's about looking at the whole."</a:t>
            </a:r>
            <a:endParaRPr lang="en-US"/>
          </a:p>
          <a:p>
            <a:r>
              <a:rPr lang="en-US" sz="1800">
                <a:cs typeface="Calibri"/>
              </a:rPr>
              <a:t>                                                                                                                - Clement Mok, graphic design expert &amp; author </a:t>
            </a:r>
            <a:endParaRPr lang="en-US"/>
          </a:p>
        </p:txBody>
      </p:sp>
    </p:spTree>
    <p:extLst>
      <p:ext uri="{BB962C8B-B14F-4D97-AF65-F5344CB8AC3E}">
        <p14:creationId xmlns:p14="http://schemas.microsoft.com/office/powerpoint/2010/main" val="60178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bd1516-8cf9-4d3a-b89e-064bbf0e0899">
      <UserInfo>
        <DisplayName>Carol Gering</DisplayName>
        <AccountId>14</AccountId>
        <AccountType/>
      </UserInfo>
      <UserInfo>
        <DisplayName>Robert Voelker-Morris</DisplayName>
        <AccountId>7</AccountId>
        <AccountType/>
      </UserInfo>
      <UserInfo>
        <DisplayName>Pat Fellows</DisplayName>
        <AccountId>13</AccountId>
        <AccountType/>
      </UserInfo>
      <UserInfo>
        <DisplayName>Karen Matson</DisplayName>
        <AccountId>17</AccountId>
        <AccountType/>
      </UserInfo>
      <UserInfo>
        <DisplayName>Cece Anderson</DisplayName>
        <AccountId>20</AccountId>
        <AccountType/>
      </UserInfo>
      <UserInfo>
        <DisplayName>Veronica Vold</DisplayName>
        <AccountId>21</AccountId>
        <AccountType/>
      </UserInfo>
      <UserInfo>
        <DisplayName>Bailey Dobbs</DisplayName>
        <AccountId>23</AccountId>
        <AccountType/>
      </UserInfo>
      <UserInfo>
        <DisplayName>Megan Tucker</DisplayName>
        <AccountId>24</AccountId>
        <AccountType/>
      </UserInfo>
      <UserInfo>
        <DisplayName>Jack Kemp</DisplayName>
        <AccountId>12</AccountId>
        <AccountType/>
      </UserInfo>
      <UserInfo>
        <DisplayName>Laurel Bastian</DisplayName>
        <AccountId>69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00574B13E514B8C98308C23F73AD9" ma:contentTypeVersion="12" ma:contentTypeDescription="Create a new document." ma:contentTypeScope="" ma:versionID="af6e1660ef39e4e17db2bd91e3f23bcc">
  <xsd:schema xmlns:xsd="http://www.w3.org/2001/XMLSchema" xmlns:xs="http://www.w3.org/2001/XMLSchema" xmlns:p="http://schemas.microsoft.com/office/2006/metadata/properties" xmlns:ns2="28372d69-2bd4-4fb8-93f0-703438fc6ee8" xmlns:ns3="3abd1516-8cf9-4d3a-b89e-064bbf0e0899" targetNamespace="http://schemas.microsoft.com/office/2006/metadata/properties" ma:root="true" ma:fieldsID="76f556e42a3060532f76f36b2c8b7306" ns2:_="" ns3:_="">
    <xsd:import namespace="28372d69-2bd4-4fb8-93f0-703438fc6ee8"/>
    <xsd:import namespace="3abd1516-8cf9-4d3a-b89e-064bbf0e0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d69-2bd4-4fb8-93f0-703438fc6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bd1516-8cf9-4d3a-b89e-064bbf0e08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DD412-0D15-479B-9791-FC457C0F981C}">
  <ds:schemaRefs>
    <ds:schemaRef ds:uri="3abd1516-8cf9-4d3a-b89e-064bbf0e0899"/>
    <ds:schemaRef ds:uri="3c10bfdb-be30-4e8a-aac5-a97d5296c11f"/>
    <ds:schemaRef ds:uri="bdbe7f48-6437-4e3f-a3f8-b319cb7eb8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CADA5F-871D-4B9E-8500-3FB74F7B3759}">
  <ds:schemaRefs>
    <ds:schemaRef ds:uri="http://schemas.microsoft.com/sharepoint/v3/contenttype/forms"/>
  </ds:schemaRefs>
</ds:datastoreItem>
</file>

<file path=customXml/itemProps3.xml><?xml version="1.0" encoding="utf-8"?>
<ds:datastoreItem xmlns:ds="http://schemas.openxmlformats.org/officeDocument/2006/customXml" ds:itemID="{B7147BAE-2932-439C-9CB7-FD4F7F338910}">
  <ds:schemaRefs>
    <ds:schemaRef ds:uri="28372d69-2bd4-4fb8-93f0-703438fc6ee8"/>
    <ds:schemaRef ds:uri="3abd1516-8cf9-4d3a-b89e-064bbf0e0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2060</Words>
  <Application>Microsoft Macintosh PowerPoint</Application>
  <PresentationFormat>Widescreen</PresentationFormat>
  <Paragraphs>243</Paragraphs>
  <Slides>39</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Designing and Organizing an Accessible Canvas Site</vt:lpstr>
      <vt:lpstr>Session Learning Objectives</vt:lpstr>
      <vt:lpstr>Agenda</vt:lpstr>
      <vt:lpstr>Opening Question</vt:lpstr>
      <vt:lpstr>Definitions: what do we mean by "accessible" and "inclusive"?</vt:lpstr>
      <vt:lpstr>Definitions: Accessibility </vt:lpstr>
      <vt:lpstr>Definitions: Inclusive Design </vt:lpstr>
      <vt:lpstr>Student Voices </vt:lpstr>
      <vt:lpstr>Wayfinding </vt:lpstr>
      <vt:lpstr>Wayfinding </vt:lpstr>
      <vt:lpstr>Wayfinding Tips</vt:lpstr>
      <vt:lpstr>Wayfinding Tips</vt:lpstr>
      <vt:lpstr>Wayfinding Tips</vt:lpstr>
      <vt:lpstr>Wayfinding Tips</vt:lpstr>
      <vt:lpstr>Wayfinding Tips</vt:lpstr>
      <vt:lpstr>Modules</vt:lpstr>
      <vt:lpstr>What are modules?</vt:lpstr>
      <vt:lpstr>Why use modules?</vt:lpstr>
      <vt:lpstr>How to make modules</vt:lpstr>
      <vt:lpstr>PowerPoint Presentation</vt:lpstr>
      <vt:lpstr>Accessibility </vt:lpstr>
      <vt:lpstr>Accessibility </vt:lpstr>
      <vt:lpstr>Accessibility Practices</vt:lpstr>
      <vt:lpstr>High-Impact Practices: Color Alone ≠ Meaning</vt:lpstr>
      <vt:lpstr>High-Impact Practices: Color Alone ≠ Meaning</vt:lpstr>
      <vt:lpstr>High-Impact Practices: Color Alone ≠ Meaning</vt:lpstr>
      <vt:lpstr>High-Impact Practices: Color Alone ≠ Meaning</vt:lpstr>
      <vt:lpstr>High-Impact Practices: Color Alone ≠ Meaning</vt:lpstr>
      <vt:lpstr>High-Impact Practices: Color Alone ≠ Meaning</vt:lpstr>
      <vt:lpstr>High-Impact Practices: Color Alone ≠ Meaning</vt:lpstr>
      <vt:lpstr>High-Impact Practices: Alt Text</vt:lpstr>
      <vt:lpstr>High-Impact Practices: Alt Text</vt:lpstr>
      <vt:lpstr>High-Impact Practices: Alt Text</vt:lpstr>
      <vt:lpstr>High-Impact Practices: Link Text</vt:lpstr>
      <vt:lpstr>High-Impact Practices: Accessibility Checkers</vt:lpstr>
      <vt:lpstr>High-Impact Practices: Accessibility Checkers</vt:lpstr>
      <vt:lpstr>Identify what you want to apply:</vt:lpstr>
      <vt:lpstr>Questions?</vt:lpstr>
      <vt:lpstr>Thank you, and feel free to stay and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Dawson</dc:creator>
  <cp:lastModifiedBy>Bailey Dobbs</cp:lastModifiedBy>
  <cp:revision>2</cp:revision>
  <dcterms:created xsi:type="dcterms:W3CDTF">2019-10-16T15:36:03Z</dcterms:created>
  <dcterms:modified xsi:type="dcterms:W3CDTF">2022-03-30T22:33:51Z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0x01010085900574B13E514B8C98308C23F73AD9</vt:lpwstr>
  </property>
  <property fmtid="{D5CDD505-2E9C-101B-9397-08002B2CF9AE}" pid="3" name="Order">
    <vt:r8>77000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