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91" r:id="rId2"/>
    <p:sldMasterId id="2147483694" r:id="rId3"/>
    <p:sldMasterId id="2147483704" r:id="rId4"/>
  </p:sldMasterIdLst>
  <p:notesMasterIdLst>
    <p:notesMasterId r:id="rId6"/>
  </p:notesMasterIdLst>
  <p:handoutMasterIdLst>
    <p:handoutMasterId r:id="rId7"/>
  </p:handoutMasterIdLst>
  <p:sldIdLst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0B"/>
    <a:srgbClr val="FFE242"/>
    <a:srgbClr val="007600"/>
    <a:srgbClr val="0E472D"/>
    <a:srgbClr val="FBE31A"/>
    <a:srgbClr val="0B4A2D"/>
    <a:srgbClr val="FFFFFF"/>
    <a:srgbClr val="004A20"/>
    <a:srgbClr val="024613"/>
    <a:srgbClr val="007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B2336-4843-A84B-AC89-FB07D324A58B}" v="3" dt="2021-04-14T07:03:07.851"/>
    <p1510:client id="{5933BE9F-00DF-B000-FDAD-815BD8A68B07}" v="581" dt="2021-04-14T15:49:09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9CDE1-CA5B-0247-A43D-7376A20431E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0146C-0EFC-6F41-9322-64E1AA29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3C35A-8BF7-5B47-8AD3-2CCCD1288B72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1E5A1-DF78-C547-86AD-9F624F590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663" y="825105"/>
            <a:ext cx="730267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663" y="3184519"/>
            <a:ext cx="730267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844"/>
            <a:ext cx="7602538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60872"/>
            <a:ext cx="3714750" cy="617934"/>
          </a:xfrm>
        </p:spPr>
        <p:txBody>
          <a:bodyPr anchor="b"/>
          <a:lstStyle>
            <a:lvl1pPr marL="0" indent="0">
              <a:buNone/>
              <a:defRPr sz="18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78806"/>
            <a:ext cx="3714750" cy="2536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2416" y="1260872"/>
            <a:ext cx="3744522" cy="617934"/>
          </a:xfrm>
        </p:spPr>
        <p:txBody>
          <a:bodyPr anchor="b"/>
          <a:lstStyle>
            <a:lvl1pPr marL="0" indent="0">
              <a:buNone/>
              <a:defRPr sz="18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2416" y="1878806"/>
            <a:ext cx="3744522" cy="2536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2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4" y="342900"/>
            <a:ext cx="2949575" cy="12001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485" y="342901"/>
            <a:ext cx="4433453" cy="40528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214" y="1543050"/>
            <a:ext cx="2949575" cy="2858691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4" y="342900"/>
            <a:ext cx="2949575" cy="12001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696" y="342901"/>
            <a:ext cx="4452242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214" y="1543050"/>
            <a:ext cx="2949575" cy="2858691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7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825105"/>
            <a:ext cx="7321463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3184519"/>
            <a:ext cx="732146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9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73000"/>
            <a:ext cx="7772399" cy="122150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1" y="1965960"/>
            <a:ext cx="7772400" cy="21717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9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250" y="760908"/>
            <a:ext cx="75971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250" y="2920702"/>
            <a:ext cx="7597100" cy="1125140"/>
          </a:xfr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012" y="1369219"/>
            <a:ext cx="3735188" cy="3074390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6258" y="1369219"/>
            <a:ext cx="3699092" cy="3074390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0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4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975" y="818171"/>
            <a:ext cx="76013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74" y="1877093"/>
            <a:ext cx="7601376" cy="256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9197" y="4712400"/>
            <a:ext cx="448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76" y="-1"/>
            <a:ext cx="708152" cy="595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43750" y="4572518"/>
            <a:ext cx="1371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5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013" y="818171"/>
            <a:ext cx="73179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013" y="1877094"/>
            <a:ext cx="7317975" cy="244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9130" y="4712400"/>
            <a:ext cx="448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4" y="0"/>
            <a:ext cx="704088" cy="592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89" y="4567499"/>
            <a:ext cx="1369215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75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76912" y="4570273"/>
            <a:ext cx="8467090" cy="583691"/>
          </a:xfrm>
          <a:prstGeom prst="rect">
            <a:avLst/>
          </a:prstGeom>
          <a:solidFill>
            <a:srgbClr val="0E4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911" y="273339"/>
            <a:ext cx="760233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911" y="1428339"/>
            <a:ext cx="7602337" cy="2892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1738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0721"/>
            <a:ext cx="676909" cy="5832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911" y="4575343"/>
            <a:ext cx="1371600" cy="5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911" y="273844"/>
            <a:ext cx="783843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911" y="1369219"/>
            <a:ext cx="7838439" cy="2985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3838"/>
            <a:ext cx="676910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1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nseling.uoregon.edu/group-therapy" TargetMode="External"/><Relationship Id="rId2" Type="http://schemas.openxmlformats.org/officeDocument/2006/relationships/hyperlink" Target="https://counseling.uoregon.edu/blackhealingresources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109" y="47133"/>
            <a:ext cx="6938128" cy="2245971"/>
          </a:xfrm>
        </p:spPr>
        <p:txBody>
          <a:bodyPr>
            <a:noAutofit/>
          </a:bodyPr>
          <a:lstStyle/>
          <a:p>
            <a:pPr algn="l"/>
            <a:br>
              <a:rPr lang="en-US" sz="2000"/>
            </a:br>
            <a:br>
              <a:rPr lang="en-US" sz="2000"/>
            </a:br>
            <a:br>
              <a:rPr lang="en-US" sz="2000"/>
            </a:br>
            <a:br>
              <a:rPr lang="en-US" sz="2000"/>
            </a:br>
            <a:br>
              <a:rPr lang="en-US" sz="2000" i="1"/>
            </a:br>
            <a:br>
              <a:rPr lang="en-US" sz="2000" i="1"/>
            </a:br>
            <a:br>
              <a:rPr lang="en-US" sz="2000"/>
            </a:br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4383" y="-91216"/>
            <a:ext cx="8493550" cy="1267177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endParaRPr lang="en-US" sz="7400" u="sng">
              <a:solidFill>
                <a:srgbClr val="00460B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9600" b="1">
                <a:solidFill>
                  <a:srgbClr val="00460B"/>
                </a:solidFill>
                <a:latin typeface="Kievit Pro"/>
              </a:rPr>
              <a:t>University Counseling Services</a:t>
            </a:r>
            <a:r>
              <a:rPr lang="en-US" sz="7400" b="1">
                <a:solidFill>
                  <a:srgbClr val="00460B"/>
                </a:solidFill>
                <a:latin typeface="Kievit Pro"/>
              </a:rPr>
              <a:t> </a:t>
            </a:r>
            <a:br>
              <a:rPr lang="en-US">
                <a:latin typeface="Kievit Pro"/>
              </a:rPr>
            </a:br>
            <a:br>
              <a:rPr lang="en-US">
                <a:latin typeface="Kievit Pro"/>
              </a:rPr>
            </a:br>
            <a:r>
              <a:rPr lang="en-US" sz="5600" i="1">
                <a:solidFill>
                  <a:srgbClr val="00460B"/>
                </a:solidFill>
                <a:latin typeface="Kievit Pro"/>
              </a:rPr>
              <a:t>Please reach out if you need support. We stand with you.</a:t>
            </a:r>
            <a:endParaRPr lang="en-US" sz="5600" i="1" u="sng">
              <a:solidFill>
                <a:srgbClr val="00460B"/>
              </a:solidFill>
              <a:latin typeface="Kievit Pro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br>
              <a:rPr lang="en-US" sz="3400" u="sng">
                <a:solidFill>
                  <a:schemeClr val="accent6">
                    <a:lumMod val="50000"/>
                  </a:schemeClr>
                </a:solidFill>
              </a:rPr>
            </a:br>
            <a:endParaRPr lang="en-US" sz="340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36532C-33B1-CE4B-BBE1-48DAA970E107}"/>
              </a:ext>
            </a:extLst>
          </p:cNvPr>
          <p:cNvSpPr txBox="1"/>
          <p:nvPr/>
        </p:nvSpPr>
        <p:spPr>
          <a:xfrm>
            <a:off x="241001" y="719390"/>
            <a:ext cx="8493550" cy="4493538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t">
            <a:spAutoFit/>
          </a:bodyPr>
          <a:lstStyle/>
          <a:p>
            <a:r>
              <a:rPr lang="en-US" b="1"/>
              <a:t>(1) Let’s Talk: Drop-in consultations</a:t>
            </a:r>
            <a:br>
              <a:rPr lang="en-US" sz="1700"/>
            </a:br>
            <a:r>
              <a:rPr lang="en-US" sz="1600"/>
              <a:t>       For all students (identity-based specialists available), no appointment needed, no paperwork</a:t>
            </a:r>
            <a:br>
              <a:rPr lang="en-US" sz="1600"/>
            </a:br>
            <a:r>
              <a:rPr lang="en-US" sz="1600" i="1"/>
              <a:t>       See the schedule and find your Zoom link: </a:t>
            </a:r>
            <a:r>
              <a:rPr lang="en-US" sz="1600" i="1">
                <a:hlinkClick r:id="" action="ppaction://noaction"/>
              </a:rPr>
              <a:t>https://counseling.uoregon.edu/letstalk</a:t>
            </a:r>
            <a:endParaRPr lang="en-US">
              <a:cs typeface="Calibri"/>
            </a:endParaRPr>
          </a:p>
          <a:p>
            <a:endParaRPr lang="en-US" sz="1700"/>
          </a:p>
          <a:p>
            <a:r>
              <a:rPr lang="en-US" b="1"/>
              <a:t>(2) Discussion Spaces: Supportive occasions for students to connect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1"/>
              <a:t>Black </a:t>
            </a:r>
            <a:r>
              <a:rPr lang="en-US" sz="1600" b="1" err="1"/>
              <a:t>CommUNITY</a:t>
            </a:r>
            <a:endParaRPr lang="en-US" sz="1600" b="1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b="1"/>
              <a:t>Addressing Anti-Asian Violence: ADPI Student Community Dialogue</a:t>
            </a:r>
            <a:endParaRPr lang="en-US" sz="1700"/>
          </a:p>
          <a:p>
            <a:pPr marL="742950" lvl="1" indent="-285750">
              <a:buFont typeface="Arial"/>
              <a:buChar char="•"/>
            </a:pPr>
            <a:endParaRPr lang="en-US" sz="1600" b="1"/>
          </a:p>
          <a:p>
            <a:pPr lvl="1"/>
            <a:r>
              <a:rPr lang="en-US" sz="1600"/>
              <a:t>Additional groups include </a:t>
            </a:r>
            <a:r>
              <a:rPr lang="en-US" sz="1600" b="1"/>
              <a:t>Living with Loss</a:t>
            </a:r>
            <a:r>
              <a:rPr lang="en-US" sz="1600"/>
              <a:t>, </a:t>
            </a:r>
            <a:r>
              <a:rPr lang="en-US" sz="1600" b="1"/>
              <a:t>Me Too Support</a:t>
            </a:r>
            <a:r>
              <a:rPr lang="en-US" sz="1600"/>
              <a:t>, and more.</a:t>
            </a:r>
            <a:br>
              <a:rPr lang="en-US" sz="1600"/>
            </a:br>
            <a:r>
              <a:rPr lang="en-US" sz="1600" i="1"/>
              <a:t>Learn more about discussion spaces and therapy groups offered: </a:t>
            </a:r>
            <a:br>
              <a:rPr lang="en-US" sz="1600" i="1"/>
            </a:br>
            <a:r>
              <a:rPr lang="en-US" sz="1600">
                <a:hlinkClick r:id="rId3"/>
              </a:rPr>
              <a:t>https://counseling.uoregon.edu/group-therapy</a:t>
            </a:r>
            <a:br>
              <a:rPr lang="en-US" sz="1700"/>
            </a:br>
            <a:endParaRPr lang="en-US" sz="1700">
              <a:cs typeface="Calibri"/>
            </a:endParaRPr>
          </a:p>
          <a:p>
            <a:r>
              <a:rPr lang="en-US" b="1"/>
              <a:t>(3) Mental Health and Healing Resources for Black, Indigenous, and People of Color</a:t>
            </a:r>
            <a:endParaRPr lang="en-US" sz="1600"/>
          </a:p>
          <a:p>
            <a:r>
              <a:rPr lang="en-US" sz="1600">
                <a:cs typeface="Calibri"/>
              </a:rPr>
              <a:t>       </a:t>
            </a:r>
            <a:r>
              <a:rPr lang="en-US" sz="1600" u="sng">
                <a:ea typeface="+mn-lt"/>
                <a:cs typeface="+mn-lt"/>
                <a:hlinkClick r:id="" action="ppaction://noaction"/>
              </a:rPr>
              <a:t>https://counseling.uoregon.edu/blackhealingresources</a:t>
            </a:r>
            <a:endParaRPr lang="en-US" sz="1600" u="sng">
              <a:cs typeface="Calibri"/>
            </a:endParaRPr>
          </a:p>
          <a:p>
            <a:endParaRPr lang="en-US"/>
          </a:p>
          <a:p>
            <a:br>
              <a:rPr lang="en-US"/>
            </a:b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DED922-5608-42B7-8CB0-BBE62EAE14D3}"/>
              </a:ext>
            </a:extLst>
          </p:cNvPr>
          <p:cNvSpPr txBox="1"/>
          <p:nvPr/>
        </p:nvSpPr>
        <p:spPr>
          <a:xfrm>
            <a:off x="7191375" y="2724150"/>
            <a:ext cx="1657350" cy="923330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460B"/>
                </a:solidFill>
              </a:rPr>
              <a:t>Call UCS  </a:t>
            </a:r>
          </a:p>
          <a:p>
            <a:pPr algn="ctr"/>
            <a:r>
              <a:rPr lang="en-US" b="1">
                <a:solidFill>
                  <a:srgbClr val="00460B"/>
                </a:solidFill>
              </a:rPr>
              <a:t>541-346-3227 for more info</a:t>
            </a:r>
            <a:endParaRPr lang="en-US" b="1">
              <a:solidFill>
                <a:srgbClr val="00460B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6021"/>
      </p:ext>
    </p:extLst>
  </p:cSld>
  <p:clrMapOvr>
    <a:masterClrMapping/>
  </p:clrMapOvr>
</p:sld>
</file>

<file path=ppt/theme/theme1.xml><?xml version="1.0" encoding="utf-8"?>
<a:theme xmlns:a="http://schemas.openxmlformats.org/drawingml/2006/main" name="Green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80008B8-68D9-9B41-AE14-F7A21B25F86E}" vid="{2BB5DD1C-C9C8-7045-84B9-DB3299D4405A}"/>
    </a:ext>
  </a:extLst>
</a:theme>
</file>

<file path=ppt/theme/theme2.xml><?xml version="1.0" encoding="utf-8"?>
<a:theme xmlns:a="http://schemas.openxmlformats.org/drawingml/2006/main" name="Black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80008B8-68D9-9B41-AE14-F7A21B25F86E}" vid="{4F58BF9C-A045-0F46-8847-C2641F915B42}"/>
    </a:ext>
  </a:extLst>
</a:theme>
</file>

<file path=ppt/theme/theme3.xml><?xml version="1.0" encoding="utf-8"?>
<a:theme xmlns:a="http://schemas.openxmlformats.org/drawingml/2006/main" name="Section Header/School Bra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80008B8-68D9-9B41-AE14-F7A21B25F86E}" vid="{3D29B49B-1CF2-E847-AE60-E6189EE981BA}"/>
    </a:ext>
  </a:extLst>
</a:theme>
</file>

<file path=ppt/theme/theme4.xml><?xml version="1.0" encoding="utf-8"?>
<a:theme xmlns:a="http://schemas.openxmlformats.org/drawingml/2006/main" name="Body of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80008B8-68D9-9B41-AE14-F7A21B25F86E}" vid="{E09485F3-38AF-6E4A-A6B3-CC531D6895C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Yellow Title</Template>
  <Application>Microsoft Office PowerPoint</Application>
  <PresentationFormat>On-screen Show (16:9)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Green Title</vt:lpstr>
      <vt:lpstr>Black Title</vt:lpstr>
      <vt:lpstr>Section Header/School Brand</vt:lpstr>
      <vt:lpstr>Body of Presentation</vt:lpstr>
      <vt:lpstr>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Many of us are experiencing a range of emotions with the recent and ongoing racial injustices and violence toward Black people, and other people of color. We know this is taking a psychological toll on us as individuals and as a community. Please reach out if you need support. We stand with you. —University Counseling Services </dc:title>
  <dc:creator>Lee Rumbarger</dc:creator>
  <cp:revision>2</cp:revision>
  <dcterms:created xsi:type="dcterms:W3CDTF">2021-04-14T05:05:54Z</dcterms:created>
  <dcterms:modified xsi:type="dcterms:W3CDTF">2021-04-14T18:59:56Z</dcterms:modified>
</cp:coreProperties>
</file>